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83" r:id="rId1"/>
  </p:sldMasterIdLst>
  <p:notesMasterIdLst>
    <p:notesMasterId r:id="rId67"/>
  </p:notesMasterIdLst>
  <p:handoutMasterIdLst>
    <p:handoutMasterId r:id="rId68"/>
  </p:handoutMasterIdLst>
  <p:sldIdLst>
    <p:sldId id="284" r:id="rId2"/>
    <p:sldId id="298" r:id="rId3"/>
    <p:sldId id="260" r:id="rId4"/>
    <p:sldId id="296" r:id="rId5"/>
    <p:sldId id="291" r:id="rId6"/>
    <p:sldId id="301" r:id="rId7"/>
    <p:sldId id="300" r:id="rId8"/>
    <p:sldId id="299" r:id="rId9"/>
    <p:sldId id="274" r:id="rId10"/>
    <p:sldId id="302" r:id="rId11"/>
    <p:sldId id="292" r:id="rId12"/>
    <p:sldId id="303" r:id="rId13"/>
    <p:sldId id="304" r:id="rId14"/>
    <p:sldId id="273" r:id="rId15"/>
    <p:sldId id="261" r:id="rId16"/>
    <p:sldId id="306" r:id="rId17"/>
    <p:sldId id="307" r:id="rId18"/>
    <p:sldId id="308" r:id="rId19"/>
    <p:sldId id="309" r:id="rId20"/>
    <p:sldId id="310" r:id="rId21"/>
    <p:sldId id="311" r:id="rId22"/>
    <p:sldId id="312" r:id="rId23"/>
    <p:sldId id="314" r:id="rId24"/>
    <p:sldId id="315" r:id="rId25"/>
    <p:sldId id="317" r:id="rId26"/>
    <p:sldId id="293" r:id="rId27"/>
    <p:sldId id="316" r:id="rId28"/>
    <p:sldId id="327" r:id="rId29"/>
    <p:sldId id="318" r:id="rId30"/>
    <p:sldId id="319" r:id="rId31"/>
    <p:sldId id="320" r:id="rId32"/>
    <p:sldId id="321" r:id="rId33"/>
    <p:sldId id="322" r:id="rId34"/>
    <p:sldId id="323" r:id="rId35"/>
    <p:sldId id="328" r:id="rId36"/>
    <p:sldId id="338" r:id="rId37"/>
    <p:sldId id="288" r:id="rId38"/>
    <p:sldId id="275" r:id="rId39"/>
    <p:sldId id="324" r:id="rId40"/>
    <p:sldId id="325" r:id="rId41"/>
    <p:sldId id="326" r:id="rId42"/>
    <p:sldId id="329" r:id="rId43"/>
    <p:sldId id="264" r:id="rId44"/>
    <p:sldId id="276" r:id="rId45"/>
    <p:sldId id="289" r:id="rId46"/>
    <p:sldId id="277" r:id="rId47"/>
    <p:sldId id="265" r:id="rId48"/>
    <p:sldId id="279" r:id="rId49"/>
    <p:sldId id="330" r:id="rId50"/>
    <p:sldId id="278" r:id="rId51"/>
    <p:sldId id="290" r:id="rId52"/>
    <p:sldId id="266" r:id="rId53"/>
    <p:sldId id="285" r:id="rId54"/>
    <p:sldId id="268" r:id="rId55"/>
    <p:sldId id="269" r:id="rId56"/>
    <p:sldId id="270" r:id="rId57"/>
    <p:sldId id="331" r:id="rId58"/>
    <p:sldId id="332" r:id="rId59"/>
    <p:sldId id="333" r:id="rId60"/>
    <p:sldId id="294" r:id="rId61"/>
    <p:sldId id="336" r:id="rId62"/>
    <p:sldId id="335" r:id="rId63"/>
    <p:sldId id="334" r:id="rId64"/>
    <p:sldId id="282" r:id="rId65"/>
    <p:sldId id="295" r:id="rId6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130" autoAdjust="0"/>
    <p:restoredTop sz="99208" autoAdjust="0"/>
  </p:normalViewPr>
  <p:slideViewPr>
    <p:cSldViewPr>
      <p:cViewPr>
        <p:scale>
          <a:sx n="96" d="100"/>
          <a:sy n="96" d="100"/>
        </p:scale>
        <p:origin x="-92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08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1C8800-4715-004C-8A7A-065D22D42FEB}" type="datetimeFigureOut">
              <a:rPr lang="en-US" smtClean="0"/>
              <a:t>8/12/2015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A6035F-ED84-6147-9ABA-AA78A89C59F2}" type="slidenum">
              <a:rPr lang="en-US" smtClean="0"/>
              <a:t>‹#›</a:t>
            </a:fld>
            <a:endParaRPr lang="en-US"/>
          </a:p>
        </p:txBody>
      </p:sp>
    </p:spTree>
    <p:extLst>
      <p:ext uri="{BB962C8B-B14F-4D97-AF65-F5344CB8AC3E}">
        <p14:creationId xmlns:p14="http://schemas.microsoft.com/office/powerpoint/2010/main" val="2785498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the introduction.  This is joint work with my colleagues from the </a:t>
            </a:r>
            <a:r>
              <a:rPr lang="en-US" dirty="0" smtClean="0"/>
              <a:t>University </a:t>
            </a:r>
            <a:r>
              <a:rPr lang="en-US" dirty="0" smtClean="0"/>
              <a:t>of Maryland, the University of California Santa Cruz, and </a:t>
            </a:r>
            <a:r>
              <a:rPr lang="en-US" dirty="0" err="1" smtClean="0"/>
              <a:t>Niara</a:t>
            </a:r>
            <a:r>
              <a:rPr lang="en-US" dirty="0" smtClean="0"/>
              <a:t> Inc.  </a:t>
            </a:r>
            <a:r>
              <a:rPr lang="en-US" dirty="0" smtClean="0"/>
              <a:t>Two authors of </a:t>
            </a:r>
            <a:r>
              <a:rPr lang="en-US" dirty="0" smtClean="0"/>
              <a:t>this </a:t>
            </a:r>
            <a:r>
              <a:rPr lang="en-US" dirty="0" smtClean="0"/>
              <a:t>paper</a:t>
            </a:r>
            <a:r>
              <a:rPr lang="en-US" dirty="0" smtClean="0"/>
              <a:t>, </a:t>
            </a:r>
            <a:r>
              <a:rPr lang="en-US" dirty="0" err="1" smtClean="0"/>
              <a:t>Shobeir</a:t>
            </a:r>
            <a:r>
              <a:rPr lang="en-US" dirty="0" smtClean="0"/>
              <a:t> </a:t>
            </a:r>
            <a:r>
              <a:rPr lang="en-US" dirty="0" err="1" smtClean="0"/>
              <a:t>Fakhraei</a:t>
            </a:r>
            <a:r>
              <a:rPr lang="en-US" dirty="0" smtClean="0"/>
              <a:t> and </a:t>
            </a:r>
            <a:r>
              <a:rPr lang="en-US" dirty="0" err="1" smtClean="0"/>
              <a:t>Madhu</a:t>
            </a:r>
            <a:r>
              <a:rPr lang="en-US" dirty="0" smtClean="0"/>
              <a:t> </a:t>
            </a:r>
            <a:r>
              <a:rPr lang="en-US" dirty="0" err="1" smtClean="0"/>
              <a:t>Shashanka</a:t>
            </a:r>
            <a:r>
              <a:rPr lang="en-US" dirty="0" smtClean="0"/>
              <a:t>, </a:t>
            </a:r>
            <a:r>
              <a:rPr lang="en-US" dirty="0" smtClean="0"/>
              <a:t>performed much of this study while </a:t>
            </a:r>
            <a:r>
              <a:rPr lang="en-US" dirty="0" smtClean="0"/>
              <a:t> at </a:t>
            </a:r>
            <a:r>
              <a:rPr lang="en-US" dirty="0" smtClean="0"/>
              <a:t>if(we), formerly known as Tagged incorporated.</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a:t>
            </a:fld>
            <a:endParaRPr lang="en-US"/>
          </a:p>
        </p:txBody>
      </p:sp>
    </p:spTree>
    <p:extLst>
      <p:ext uri="{BB962C8B-B14F-4D97-AF65-F5344CB8AC3E}">
        <p14:creationId xmlns:p14="http://schemas.microsoft.com/office/powerpoint/2010/main" val="139270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Shobeir</a:t>
            </a:r>
            <a:r>
              <a:rPr lang="en-US" dirty="0" smtClean="0"/>
              <a:t> easily identifies and reports this message as spam, due to the sketchy content of the message, combined with the clearly fake photo of George Clooney, and a lack of trust for the strange user “</a:t>
            </a:r>
            <a:r>
              <a:rPr lang="en-US" dirty="0" smtClean="0"/>
              <a:t>George.”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10</a:t>
            </a:fld>
            <a:endParaRPr lang="en-US"/>
          </a:p>
        </p:txBody>
      </p:sp>
    </p:spTree>
    <p:extLst>
      <p:ext uri="{BB962C8B-B14F-4D97-AF65-F5344CB8AC3E}">
        <p14:creationId xmlns:p14="http://schemas.microsoft.com/office/powerpoint/2010/main" val="141270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recently, sophisticated social spam attacks aim to avoid detection by exploiting the social nature of the platforms.  In the example on the right, the spam account “Mary” messages </a:t>
            </a:r>
            <a:r>
              <a:rPr lang="en-US" dirty="0" err="1" smtClean="0"/>
              <a:t>Shobeir</a:t>
            </a:r>
            <a:r>
              <a:rPr lang="en-US" dirty="0" smtClean="0"/>
              <a:t>,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a:t>
            </a:fld>
            <a:endParaRPr lang="en-US"/>
          </a:p>
        </p:txBody>
      </p:sp>
    </p:spTree>
    <p:extLst>
      <p:ext uri="{BB962C8B-B14F-4D97-AF65-F5344CB8AC3E}">
        <p14:creationId xmlns:p14="http://schemas.microsoft.com/office/powerpoint/2010/main" val="141270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Shobeir</a:t>
            </a:r>
            <a:r>
              <a:rPr lang="en-US" dirty="0" smtClean="0"/>
              <a:t> </a:t>
            </a:r>
            <a:r>
              <a:rPr lang="en-US" dirty="0" smtClean="0"/>
              <a:t>is unaware that </a:t>
            </a:r>
            <a:r>
              <a:rPr lang="en-US" dirty="0" smtClean="0"/>
              <a:t>Mary is a spammer, so he </a:t>
            </a:r>
            <a:r>
              <a:rPr lang="en-US" dirty="0" smtClean="0"/>
              <a:t>agrees</a:t>
            </a:r>
            <a:r>
              <a:rPr lang="en-US" dirty="0"/>
              <a:t>:</a:t>
            </a:r>
            <a:r>
              <a:rPr lang="en-US" dirty="0" smtClean="0"/>
              <a:t> </a:t>
            </a:r>
            <a:r>
              <a:rPr lang="en-US" dirty="0" smtClean="0"/>
              <a:t>“Sure!”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12</a:t>
            </a:fld>
            <a:endParaRPr lang="en-US"/>
          </a:p>
        </p:txBody>
      </p:sp>
    </p:spTree>
    <p:extLst>
      <p:ext uri="{BB962C8B-B14F-4D97-AF65-F5344CB8AC3E}">
        <p14:creationId xmlns:p14="http://schemas.microsoft.com/office/powerpoint/2010/main" val="141270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spam account engages </a:t>
            </a:r>
            <a:r>
              <a:rPr lang="en-US" dirty="0" err="1" smtClean="0"/>
              <a:t>Shobeir</a:t>
            </a:r>
            <a:r>
              <a:rPr lang="en-US" dirty="0" smtClean="0"/>
              <a:t> in a realistic-looking conversation, and finally signs off by saying “[…].” This sophisticated social spammer is much more likely to avoid detection by algorithmic spam filters, and by the user.  The </a:t>
            </a:r>
            <a:r>
              <a:rPr lang="en-US" dirty="0" err="1" smtClean="0"/>
              <a:t>spammy</a:t>
            </a:r>
            <a:r>
              <a:rPr lang="en-US" dirty="0" smtClean="0"/>
              <a:t> content is hidden within a larger amount of realistic social dialogue, which can confound content-based filters.  It has also engaged the user’s interest and gained their trust, making the user much more likely to click on the link.  Sophisticated spammers can also randomize the link, and even spread the link across multiple messages, to avoid detection by content-based spam filters.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a:t>
            </a:fld>
            <a:endParaRPr lang="en-US"/>
          </a:p>
        </p:txBody>
      </p:sp>
    </p:spTree>
    <p:extLst>
      <p:ext uri="{BB962C8B-B14F-4D97-AF65-F5344CB8AC3E}">
        <p14:creationId xmlns:p14="http://schemas.microsoft.com/office/powerpoint/2010/main" val="141270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paper, we aim to find such social spammers in social media websites.  We are particularly motivated by the site </a:t>
            </a:r>
            <a:r>
              <a:rPr lang="en-US" i="1" dirty="0" smtClean="0"/>
              <a:t>Tagged.com</a:t>
            </a:r>
            <a:r>
              <a:rPr lang="en-US" dirty="0" smtClean="0"/>
              <a:t>, although our approach can be applied more broadly to any multi-relational network, which includes all modern digital social networks. Our motivating site, Tagged, is a social networking site which connects people through social interactions and games.  </a:t>
            </a:r>
            <a:r>
              <a:rPr lang="en-US" dirty="0" smtClean="0"/>
              <a:t>Tagged is kind of the opposite of Facebook – you go on </a:t>
            </a:r>
            <a:r>
              <a:rPr lang="en-US" dirty="0" smtClean="0"/>
              <a:t>Facebook to chat with the friends you already have, while you go on Tagged to make new friends that you don’t already have.  </a:t>
            </a:r>
            <a:r>
              <a:rPr lang="en-US" dirty="0" smtClean="0"/>
              <a:t>Tagged </a:t>
            </a:r>
            <a:r>
              <a:rPr lang="en-US" dirty="0" smtClean="0"/>
              <a:t>was founded in 2004, and has over 300 million registered members.  We analyzed a subset of the data containing 5.6 million users, of which around 4% were labeled as spammers.  The subset includes 912 million interaction links between users.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14</a:t>
            </a:fld>
            <a:endParaRPr lang="en-US"/>
          </a:p>
        </p:txBody>
      </p:sp>
    </p:spTree>
    <p:extLst>
      <p:ext uri="{BB962C8B-B14F-4D97-AF65-F5344CB8AC3E}">
        <p14:creationId xmlns:p14="http://schemas.microsoft.com/office/powerpoint/2010/main" val="1591577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Spam detection in social networks such as Tagged.com can be formalized as a classification problem in a multi-relational, time-evolving network.</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15</a:t>
            </a:fld>
            <a:endParaRPr lang="en-US"/>
          </a:p>
        </p:txBody>
      </p:sp>
    </p:spTree>
    <p:extLst>
      <p:ext uri="{BB962C8B-B14F-4D97-AF65-F5344CB8AC3E}">
        <p14:creationId xmlns:p14="http://schemas.microsoft.com/office/powerpoint/2010/main" val="299335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nodes of the network can be categorized as either legitimate users,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16</a:t>
            </a:fld>
            <a:endParaRPr lang="en-US"/>
          </a:p>
        </p:txBody>
      </p:sp>
    </p:spTree>
    <p:extLst>
      <p:ext uri="{BB962C8B-B14F-4D97-AF65-F5344CB8AC3E}">
        <p14:creationId xmlns:p14="http://schemas.microsoft.com/office/powerpoint/2010/main" val="86000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spammers, and the goal is to classify the nodes into these two categories.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17</a:t>
            </a:fld>
            <a:endParaRPr lang="en-US"/>
          </a:p>
        </p:txBody>
      </p:sp>
    </p:spTree>
    <p:extLst>
      <p:ext uri="{BB962C8B-B14F-4D97-AF65-F5344CB8AC3E}">
        <p14:creationId xmlns:p14="http://schemas.microsoft.com/office/powerpoint/2010/main" val="3591197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 consists of links between users, which correspond to actions that the users take, and which are associated with a timestamp.  In Tagged, the possible actions include viewing profiles, messaging, pokes, winks, reporting abuse, and so on.</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18</a:t>
            </a:fld>
            <a:endParaRPr lang="en-US"/>
          </a:p>
        </p:txBody>
      </p:sp>
    </p:spTree>
    <p:extLst>
      <p:ext uri="{BB962C8B-B14F-4D97-AF65-F5344CB8AC3E}">
        <p14:creationId xmlns:p14="http://schemas.microsoft.com/office/powerpoint/2010/main" val="1025948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the problem formulation concrete, let’s look at the example network shown in this graph.</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19</a:t>
            </a:fld>
            <a:endParaRPr lang="en-US"/>
          </a:p>
        </p:txBody>
      </p:sp>
    </p:spTree>
    <p:extLst>
      <p:ext uri="{BB962C8B-B14F-4D97-AF65-F5344CB8AC3E}">
        <p14:creationId xmlns:p14="http://schemas.microsoft.com/office/powerpoint/2010/main" val="336457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address the problem of detecting spam in social networks.  This is a growing problem: a recent study performed by </a:t>
            </a:r>
            <a:r>
              <a:rPr lang="en-US" dirty="0" err="1" smtClean="0"/>
              <a:t>Nexgate</a:t>
            </a:r>
            <a:r>
              <a:rPr lang="en-US" dirty="0" smtClean="0"/>
              <a:t> in 2013 found that the amount of spam had tripled in just half a year,</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255850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time t = 1, a spammer views the profile of a legitimate user.</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a:p>
        </p:txBody>
      </p:sp>
    </p:spTree>
    <p:extLst>
      <p:ext uri="{BB962C8B-B14F-4D97-AF65-F5344CB8AC3E}">
        <p14:creationId xmlns:p14="http://schemas.microsoft.com/office/powerpoint/2010/main" val="2688762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time t=2, the user messages another legitimate user.</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830517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at t=3, another user unknowingly pokes an account that happens to be a spammer.</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22</a:t>
            </a:fld>
            <a:endParaRPr lang="en-US"/>
          </a:p>
        </p:txBody>
      </p:sp>
    </p:spTree>
    <p:extLst>
      <p:ext uri="{BB962C8B-B14F-4D97-AF65-F5344CB8AC3E}">
        <p14:creationId xmlns:p14="http://schemas.microsoft.com/office/powerpoint/2010/main" val="4137354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time t=4, a different user reports the spammer to the site administrators, allowing the identification of the spam account.  It should be noted that while user reporting of spammers provides a strong signal for spam detection, it has limitations in terms of coverage of the </a:t>
            </a:r>
            <a:r>
              <a:rPr lang="en-US" dirty="0" smtClean="0"/>
              <a:t>spammers, and is also noisy, so it is insufficient by itself </a:t>
            </a:r>
            <a:r>
              <a:rPr lang="en-US" dirty="0" smtClean="0"/>
              <a:t>to rapidly and accurately identify all spammers in the network.</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23</a:t>
            </a:fld>
            <a:endParaRPr lang="en-US"/>
          </a:p>
        </p:txBody>
      </p:sp>
    </p:spTree>
    <p:extLst>
      <p:ext uri="{BB962C8B-B14F-4D97-AF65-F5344CB8AC3E}">
        <p14:creationId xmlns:p14="http://schemas.microsoft.com/office/powerpoint/2010/main" val="1961331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described the setting, I can now </a:t>
            </a:r>
            <a:r>
              <a:rPr lang="en-US" dirty="0" smtClean="0"/>
              <a:t>introduce our </a:t>
            </a:r>
            <a:r>
              <a:rPr lang="en-US" dirty="0" smtClean="0"/>
              <a:t>novel approach to detecting spammers in social networks, and specifically the Tagged.com </a:t>
            </a:r>
            <a:r>
              <a:rPr lang="en-US" dirty="0" smtClean="0"/>
              <a:t>network.  Spammers are using the social nature of social networks to disguise their activities.  Our approach fights fire with fire, by using the social network </a:t>
            </a:r>
            <a:r>
              <a:rPr lang="en-US" dirty="0" smtClean="0"/>
              <a:t>itself </a:t>
            </a:r>
            <a:r>
              <a:rPr lang="en-US" dirty="0" smtClean="0"/>
              <a:t>to FIND the spammers.  We </a:t>
            </a:r>
            <a:r>
              <a:rPr lang="en-US" dirty="0" smtClean="0"/>
              <a:t>propose to classify spammers based on three types of signal: the graph structure of the multi-relational network, the sequences of actions performed by the users, and the abuse reporting behavior of the accounts.</a:t>
            </a:r>
          </a:p>
          <a:p>
            <a:endParaRPr lang="en-US" dirty="0"/>
          </a:p>
          <a:p>
            <a:r>
              <a:rPr lang="en-US" dirty="0" smtClean="0"/>
              <a:t>Note that we do not consider content information here, for several reasons.  Firstly, in social networks content-free methods are preferable for privacy reasons, to the extent that this is possible.  Content-based filters are also more easily manipulated by spammers.  Here, we are mainly interested in detecting the sophisticated spammers that have already passed traditional spam detection methods, including content-based filters.  In any case, our method can also easily be combined with content-based systems if this is desired in a deployed system.</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a:p>
        </p:txBody>
      </p:sp>
    </p:spTree>
    <p:extLst>
      <p:ext uri="{BB962C8B-B14F-4D97-AF65-F5344CB8AC3E}">
        <p14:creationId xmlns:p14="http://schemas.microsoft.com/office/powerpoint/2010/main" val="2231188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first part of our approach: using the graph structure information to detect spammers.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25</a:t>
            </a:fld>
            <a:endParaRPr lang="en-US"/>
          </a:p>
        </p:txBody>
      </p:sp>
    </p:spTree>
    <p:extLst>
      <p:ext uri="{BB962C8B-B14F-4D97-AF65-F5344CB8AC3E}">
        <p14:creationId xmlns:p14="http://schemas.microsoft.com/office/powerpoint/2010/main" val="2142432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by extracting graphs for each relation, where each relation corresponds to a type of action in the network.  For instance, we extract the message graph between users, the friend request graph, the wink graph, and so on.</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26</a:t>
            </a:fld>
            <a:endParaRPr lang="en-US"/>
          </a:p>
        </p:txBody>
      </p:sp>
    </p:spTree>
    <p:extLst>
      <p:ext uri="{BB962C8B-B14F-4D97-AF65-F5344CB8AC3E}">
        <p14:creationId xmlns:p14="http://schemas.microsoft.com/office/powerpoint/2010/main" val="62597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extract a number of features from the graphs for each relation, thereby representing each user in the social network with a feature vector.</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27</a:t>
            </a:fld>
            <a:endParaRPr lang="en-US"/>
          </a:p>
        </p:txBody>
      </p:sp>
    </p:spTree>
    <p:extLst>
      <p:ext uri="{BB962C8B-B14F-4D97-AF65-F5344CB8AC3E}">
        <p14:creationId xmlns:p14="http://schemas.microsoft.com/office/powerpoint/2010/main" val="4274125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relation graph, we extract the following 8 </a:t>
            </a:r>
            <a:r>
              <a:rPr lang="en-US" dirty="0" smtClean="0"/>
              <a:t>types of features </a:t>
            </a:r>
            <a:r>
              <a:rPr lang="en-US" dirty="0" smtClean="0"/>
              <a:t>for each node in the network:</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28</a:t>
            </a:fld>
            <a:endParaRPr lang="en-US"/>
          </a:p>
        </p:txBody>
      </p:sp>
    </p:spTree>
    <p:extLst>
      <p:ext uri="{BB962C8B-B14F-4D97-AF65-F5344CB8AC3E}">
        <p14:creationId xmlns:p14="http://schemas.microsoft.com/office/powerpoint/2010/main" val="97869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pagerank</a:t>
            </a:r>
            <a:r>
              <a:rPr lang="en-US" dirty="0" smtClean="0"/>
              <a:t> of the node,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29</a:t>
            </a:fld>
            <a:endParaRPr lang="en-US"/>
          </a:p>
        </p:txBody>
      </p:sp>
    </p:spTree>
    <p:extLst>
      <p:ext uri="{BB962C8B-B14F-4D97-AF65-F5344CB8AC3E}">
        <p14:creationId xmlns:p14="http://schemas.microsoft.com/office/powerpoint/2010/main" val="329576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many as 1 in 200 social messages are spam,</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1797188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its degree statistics, including the total degree, and its in-degree and out-degree.  Intuitively, these features measure the extent to which the node is connected to the rest of the network.</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30</a:t>
            </a:fld>
            <a:endParaRPr lang="en-US"/>
          </a:p>
        </p:txBody>
      </p:sp>
    </p:spTree>
    <p:extLst>
      <p:ext uri="{BB962C8B-B14F-4D97-AF65-F5344CB8AC3E}">
        <p14:creationId xmlns:p14="http://schemas.microsoft.com/office/powerpoint/2010/main" val="3391025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compute the k-core of the nodes, which is a centrality measure that is computed by recursively pruning the least-connected vertices.  The k-core value of each node is the iteration in which it is pruned.  More central nodes will get pruned later, and so will have higher k-core values.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31</a:t>
            </a:fld>
            <a:endParaRPr lang="en-US"/>
          </a:p>
        </p:txBody>
      </p:sp>
    </p:spTree>
    <p:extLst>
      <p:ext uri="{BB962C8B-B14F-4D97-AF65-F5344CB8AC3E}">
        <p14:creationId xmlns:p14="http://schemas.microsoft.com/office/powerpoint/2010/main" val="2068464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perform graph coloring, and encode the color identifier of each node as a feature.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32</a:t>
            </a:fld>
            <a:endParaRPr lang="en-US"/>
          </a:p>
        </p:txBody>
      </p:sp>
    </p:spTree>
    <p:extLst>
      <p:ext uri="{BB962C8B-B14F-4D97-AF65-F5344CB8AC3E}">
        <p14:creationId xmlns:p14="http://schemas.microsoft.com/office/powerpoint/2010/main" val="19795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compute the weakly connected components of the graphs, and extract component identifiers, and the size of the components, as features.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33</a:t>
            </a:fld>
            <a:endParaRPr lang="en-US"/>
          </a:p>
        </p:txBody>
      </p:sp>
    </p:spTree>
    <p:extLst>
      <p:ext uri="{BB962C8B-B14F-4D97-AF65-F5344CB8AC3E}">
        <p14:creationId xmlns:p14="http://schemas.microsoft.com/office/powerpoint/2010/main" val="2232304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count the number of triangles in the graph that each vertex participates in.  The triangle count is a measure of the connectivity of the graph around the node.  Triangles are also considered important structures in social network theories such as triadic closure and balance theory.</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34</a:t>
            </a:fld>
            <a:endParaRPr lang="en-US"/>
          </a:p>
        </p:txBody>
      </p:sp>
    </p:spTree>
    <p:extLst>
      <p:ext uri="{BB962C8B-B14F-4D97-AF65-F5344CB8AC3E}">
        <p14:creationId xmlns:p14="http://schemas.microsoft.com/office/powerpoint/2010/main" val="1791022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8 kinds of features are extracted for each of the ten relations in the multi-relational network, which are: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35</a:t>
            </a:fld>
            <a:endParaRPr lang="en-US"/>
          </a:p>
        </p:txBody>
      </p:sp>
    </p:spTree>
    <p:extLst>
      <p:ext uri="{BB962C8B-B14F-4D97-AF65-F5344CB8AC3E}">
        <p14:creationId xmlns:p14="http://schemas.microsoft.com/office/powerpoint/2010/main" val="4058108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Viewing user profiles, friend requests, sending messages, sending luv, sending winks, the buying and wishing actions in the interactive pets game, yes or no responses in the </a:t>
            </a:r>
            <a:r>
              <a:rPr lang="en-US" dirty="0" err="1" smtClean="0"/>
              <a:t>MeetMe</a:t>
            </a:r>
            <a:r>
              <a:rPr lang="en-US" dirty="0" smtClean="0"/>
              <a:t> game, and reporting abuse in the network.</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36</a:t>
            </a:fld>
            <a:endParaRPr lang="en-US"/>
          </a:p>
        </p:txBody>
      </p:sp>
    </p:spTree>
    <p:extLst>
      <p:ext uri="{BB962C8B-B14F-4D97-AF65-F5344CB8AC3E}">
        <p14:creationId xmlns:p14="http://schemas.microsoft.com/office/powerpoint/2010/main" val="1022465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feature extraction from the multi-relational network, we have encoded each user with a feature vector capturing key properties of the graph structure relating to that user.  We can then apply standard supervised classification techniques.  In this work we use gradient boosted decision trees, which are a relatively powerful and flexible ensemble approach for building a non-linear classifier, although we could also plug in any other classification algorithm here.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37</a:t>
            </a:fld>
            <a:endParaRPr lang="en-US"/>
          </a:p>
        </p:txBody>
      </p:sp>
    </p:spTree>
    <p:extLst>
      <p:ext uri="{BB962C8B-B14F-4D97-AF65-F5344CB8AC3E}">
        <p14:creationId xmlns:p14="http://schemas.microsoft.com/office/powerpoint/2010/main" val="3505956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experimental results for spammer classification using the graph structure features alone.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38</a:t>
            </a:fld>
            <a:endParaRPr lang="en-US"/>
          </a:p>
        </p:txBody>
      </p:sp>
    </p:spTree>
    <p:extLst>
      <p:ext uri="{BB962C8B-B14F-4D97-AF65-F5344CB8AC3E}">
        <p14:creationId xmlns:p14="http://schemas.microsoft.com/office/powerpoint/2010/main" val="1445430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if we use all 8 features for only one relation in the multi-relational network, the result for the best-performing relation is an area under the precision-recall curve of 0.187, and an AU-ROC of 0.803.</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39</a:t>
            </a:fld>
            <a:endParaRPr lang="en-US"/>
          </a:p>
        </p:txBody>
      </p:sp>
    </p:spTree>
    <p:extLst>
      <p:ext uri="{BB962C8B-B14F-4D97-AF65-F5344CB8AC3E}">
        <p14:creationId xmlns:p14="http://schemas.microsoft.com/office/powerpoint/2010/main" val="262054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5% of all social apps are </a:t>
            </a:r>
            <a:r>
              <a:rPr lang="en-US" dirty="0" err="1" smtClean="0"/>
              <a:t>spammy</a:t>
            </a:r>
            <a:r>
              <a:rPr lang="en-US" dirty="0" smtClean="0"/>
              <a:t> in nature.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015331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instead use all 10 relations but only one feature type, the best performing feature gives better results.  The best performing feature was the </a:t>
            </a:r>
            <a:r>
              <a:rPr lang="en-US" dirty="0" err="1" smtClean="0"/>
              <a:t>pageRank</a:t>
            </a:r>
            <a:r>
              <a:rPr lang="en-US" dirty="0" smtClean="0"/>
              <a:t> </a:t>
            </a:r>
            <a:r>
              <a:rPr lang="en-US" dirty="0" smtClean="0"/>
              <a:t>of the users, which gave an AU-PR of 0.285 and an AU-ROC of 0.809 when used with all 10 relation types.  So it is better to use multiple relations than to use multiple features, if we could only choose one of these options.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40</a:t>
            </a:fld>
            <a:endParaRPr lang="en-US"/>
          </a:p>
        </p:txBody>
      </p:sp>
    </p:spTree>
    <p:extLst>
      <p:ext uri="{BB962C8B-B14F-4D97-AF65-F5344CB8AC3E}">
        <p14:creationId xmlns:p14="http://schemas.microsoft.com/office/powerpoint/2010/main" val="1667883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we can use both multiple relations and multiple features.  We find that the performance improves again when using all 10 relations and all 8 feature types, with an AU-PR of 0.328 and an AU-ROC of 0.817. So, using BOTH multiple relations and multiple features leads to better performance.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41</a:t>
            </a:fld>
            <a:endParaRPr lang="en-US"/>
          </a:p>
        </p:txBody>
      </p:sp>
    </p:spTree>
    <p:extLst>
      <p:ext uri="{BB962C8B-B14F-4D97-AF65-F5344CB8AC3E}">
        <p14:creationId xmlns:p14="http://schemas.microsoft.com/office/powerpoint/2010/main" val="2121347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our approach has considered the graph structure of the multi-relational social network, but we haven’t yet leveraged the temporal information in the network.  We make use of the dynamic nature of the social network by analyzing the sequences of actions performed by the users.  Our hypothesis was that most spammers are computer programs, and their pre-defined behavior in terms of the sequences of actions performed may give away their automated nature. </a:t>
            </a:r>
          </a:p>
          <a:p>
            <a:endParaRPr lang="en-US" dirty="0"/>
          </a:p>
          <a:p>
            <a:r>
              <a:rPr lang="en-US" dirty="0" smtClean="0"/>
              <a:t>It is important to note that sequence mining is only possible because social networks are </a:t>
            </a:r>
            <a:r>
              <a:rPr lang="en-US" i="1" dirty="0" smtClean="0"/>
              <a:t>multi-relational,</a:t>
            </a:r>
            <a:r>
              <a:rPr lang="en-US" dirty="0" smtClean="0"/>
              <a:t> i.e. there are multiple types of interaction between the users, and </a:t>
            </a:r>
            <a:r>
              <a:rPr lang="en-US" dirty="0" smtClean="0"/>
              <a:t>they are </a:t>
            </a:r>
            <a:r>
              <a:rPr lang="en-US" i="1" dirty="0" smtClean="0"/>
              <a:t>dynamic</a:t>
            </a:r>
            <a:r>
              <a:rPr lang="en-US" dirty="0" smtClean="0"/>
              <a:t>, with the interactions occurring over time.  This is in contrast to the traditional notion that social networks can be understood by analyzing just one adjacency matrix.</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42</a:t>
            </a:fld>
            <a:endParaRPr lang="en-US"/>
          </a:p>
        </p:txBody>
      </p:sp>
    </p:spTree>
    <p:extLst>
      <p:ext uri="{BB962C8B-B14F-4D97-AF65-F5344CB8AC3E}">
        <p14:creationId xmlns:p14="http://schemas.microsoft.com/office/powerpoint/2010/main" val="1036609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approach to extracting feature vectors from sequential information is to compute counts of k-gram features, such as bigrams.  In this example, user 1 performed the actions: “Message, Profile view, Message, Friend request.”  We count the number of occurrences of pairs of consecutive </a:t>
            </a:r>
            <a:r>
              <a:rPr lang="en-US" dirty="0" smtClean="0"/>
              <a:t>actions, e.g. Message followe</a:t>
            </a:r>
            <a:r>
              <a:rPr lang="en-US" dirty="0" smtClean="0"/>
              <a:t>d by Profile View,</a:t>
            </a:r>
            <a:r>
              <a:rPr lang="en-US" dirty="0" smtClean="0"/>
              <a:t> </a:t>
            </a:r>
            <a:r>
              <a:rPr lang="en-US" dirty="0" smtClean="0"/>
              <a:t>using a sliding window </a:t>
            </a:r>
            <a:r>
              <a:rPr lang="en-US" dirty="0" smtClean="0"/>
              <a:t>of length 2</a:t>
            </a:r>
            <a:r>
              <a:rPr lang="en-US" dirty="0" smtClean="0"/>
              <a:t>.</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43</a:t>
            </a:fld>
            <a:endParaRPr lang="en-US"/>
          </a:p>
        </p:txBody>
      </p:sp>
    </p:spTree>
    <p:extLst>
      <p:ext uri="{BB962C8B-B14F-4D97-AF65-F5344CB8AC3E}">
        <p14:creationId xmlns:p14="http://schemas.microsoft.com/office/powerpoint/2010/main" val="1927076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used a more sophisticated probabilistic model-based approach for classifying sequence data.  Our model posits that the data are generated via a mixture of Markov models, as shown in the graphical model diagram and joint distribution on the slide.   In the model, each class, spammer and non-spammer, is associated with a Markov chain which generates the sequence of actions for the user.  This type of model is sometimes called a chain-augmented or tree-augmented naïve Bayes model.  We train the model via MAP estimation, and compute the log posterior probability of the classes, as well as the odds </a:t>
            </a:r>
            <a:r>
              <a:rPr lang="en-US" dirty="0" smtClean="0"/>
              <a:t>and log-odds of </a:t>
            </a:r>
            <a:r>
              <a:rPr lang="en-US" dirty="0" smtClean="0"/>
              <a:t>the </a:t>
            </a:r>
            <a:r>
              <a:rPr lang="en-US" dirty="0" smtClean="0"/>
              <a:t>classes, </a:t>
            </a:r>
            <a:r>
              <a:rPr lang="en-US" dirty="0" smtClean="0"/>
              <a:t>and include these values as features for the classifier.</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44</a:t>
            </a:fld>
            <a:endParaRPr lang="en-US"/>
          </a:p>
        </p:txBody>
      </p:sp>
    </p:spTree>
    <p:extLst>
      <p:ext uri="{BB962C8B-B14F-4D97-AF65-F5344CB8AC3E}">
        <p14:creationId xmlns:p14="http://schemas.microsoft.com/office/powerpoint/2010/main" val="1255767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combining the bigram features and the predictions from the probabilistic model into a feature vector for each user, we construct a classifier on the feature vectors to predict spammers.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45</a:t>
            </a:fld>
            <a:endParaRPr lang="en-US"/>
          </a:p>
        </p:txBody>
      </p:sp>
    </p:spTree>
    <p:extLst>
      <p:ext uri="{BB962C8B-B14F-4D97-AF65-F5344CB8AC3E}">
        <p14:creationId xmlns:p14="http://schemas.microsoft.com/office/powerpoint/2010/main" val="1416290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results for using the sequence-based features in isolation.  We find that the mixture of Markov models provides little benefit to the classifier over the simple bigram features.  However, it also does not add much computational overhead when we are already computing bigrams,  so we still include the features from the probabilistic model in our final approach.  The classifier with bigrams and the predictions from the mixture of Markov models has an AUPR of 0.468 and an AU-ROC of </a:t>
            </a:r>
            <a:r>
              <a:rPr lang="en-US" dirty="0" smtClean="0"/>
              <a:t>0.86.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46</a:t>
            </a:fld>
            <a:endParaRPr lang="en-US"/>
          </a:p>
        </p:txBody>
      </p:sp>
    </p:spTree>
    <p:extLst>
      <p:ext uri="{BB962C8B-B14F-4D97-AF65-F5344CB8AC3E}">
        <p14:creationId xmlns:p14="http://schemas.microsoft.com/office/powerpoint/2010/main" val="1448805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full experimental results for each of the classifiers using the different feature types.  All </a:t>
            </a:r>
            <a:r>
              <a:rPr lang="en-US" dirty="0" smtClean="0"/>
              <a:t>of our results </a:t>
            </a:r>
            <a:r>
              <a:rPr lang="en-US" dirty="0" smtClean="0"/>
              <a:t>were obtained using 10-fold cross validation.  </a:t>
            </a:r>
            <a:r>
              <a:rPr lang="en-US" dirty="0" smtClean="0"/>
              <a:t>We obtain ground truth spammer labels from the set of accounts that were flagge</a:t>
            </a:r>
            <a:r>
              <a:rPr lang="en-US" dirty="0" smtClean="0"/>
              <a:t>d and deactivated by </a:t>
            </a:r>
            <a:r>
              <a:rPr lang="en-US" dirty="0" err="1" smtClean="0"/>
              <a:t>Tagged.com’s</a:t>
            </a:r>
            <a:r>
              <a:rPr lang="en-US" dirty="0" smtClean="0"/>
              <a:t> administration team in the time since our data sample was collected.</a:t>
            </a:r>
          </a:p>
          <a:p>
            <a:endParaRPr lang="en-US" dirty="0"/>
          </a:p>
          <a:p>
            <a:r>
              <a:rPr lang="en-US" dirty="0" smtClean="0"/>
              <a:t>On </a:t>
            </a:r>
            <a:r>
              <a:rPr lang="en-US" dirty="0" smtClean="0"/>
              <a:t>the left is the precision-recall curve, and on the right is the ROC curve.  We find that the sequence features, shown in green, perform better than the graph structure features, shown in red.  However, a classifier with both graph features and sequence features together performs better than either feature type by itself, as we can see from the light blue curve.</a:t>
            </a:r>
          </a:p>
          <a:p>
            <a:endParaRPr lang="en-US" dirty="0"/>
          </a:p>
          <a:p>
            <a:r>
              <a:rPr lang="en-US" dirty="0" smtClean="0"/>
              <a:t>Finally, for the complete model we additionally include three demographic features: age, gender, and time since registration.  Age </a:t>
            </a:r>
            <a:r>
              <a:rPr lang="en-US" dirty="0"/>
              <a:t>and gender </a:t>
            </a:r>
            <a:r>
              <a:rPr lang="en-US" dirty="0" smtClean="0"/>
              <a:t>improved the classification </a:t>
            </a:r>
            <a:r>
              <a:rPr lang="en-US" dirty="0"/>
              <a:t>results as they </a:t>
            </a:r>
            <a:r>
              <a:rPr lang="en-US" dirty="0" smtClean="0"/>
              <a:t>are indicative of behavioral patterns, </a:t>
            </a:r>
            <a:r>
              <a:rPr lang="en-US" dirty="0" smtClean="0"/>
              <a:t>e.g. the way that teenage girls behave is different to the way that 50 </a:t>
            </a:r>
            <a:r>
              <a:rPr lang="en-US" dirty="0" smtClean="0"/>
              <a:t>year-</a:t>
            </a:r>
            <a:r>
              <a:rPr lang="en-US" dirty="0" smtClean="0"/>
              <a:t>old men behave – or at least, one would hope so! The </a:t>
            </a:r>
            <a:r>
              <a:rPr lang="en-US" dirty="0" smtClean="0"/>
              <a:t>non-linear classifier can leverage </a:t>
            </a:r>
            <a:r>
              <a:rPr lang="en-US" dirty="0" smtClean="0"/>
              <a:t>these patterns during </a:t>
            </a:r>
            <a:r>
              <a:rPr lang="en-US" dirty="0" smtClean="0"/>
              <a:t>classification.  The age of the account is also a useful signal because legitimate users are typically in the system longer.  The full classifier with all features performs the best, as shown in the </a:t>
            </a:r>
            <a:r>
              <a:rPr lang="en-US" dirty="0" smtClean="0"/>
              <a:t>dark blue </a:t>
            </a:r>
            <a:r>
              <a:rPr lang="en-US" dirty="0" smtClean="0"/>
              <a:t>curve.  Using the classifier with all features, we could detect about 70% of the spammers that had passed traditional filters and </a:t>
            </a:r>
            <a:r>
              <a:rPr lang="en-US" dirty="0" smtClean="0"/>
              <a:t>needed </a:t>
            </a:r>
            <a:r>
              <a:rPr lang="en-US" dirty="0" smtClean="0"/>
              <a:t>manual labeling, with around 90% </a:t>
            </a:r>
            <a:r>
              <a:rPr lang="en-US" dirty="0" smtClean="0"/>
              <a:t>precision.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47</a:t>
            </a:fld>
            <a:endParaRPr lang="en-US"/>
          </a:p>
        </p:txBody>
      </p:sp>
    </p:spTree>
    <p:extLst>
      <p:ext uri="{BB962C8B-B14F-4D97-AF65-F5344CB8AC3E}">
        <p14:creationId xmlns:p14="http://schemas.microsoft.com/office/powerpoint/2010/main" val="143664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deploy this model in practice on the Tagged.com platform, the model can be repeatedly retrained on relatively short intervals in order to adapt to adversarial reactions by spammers.  The features can be computed in parallel, and many of them can be kept up to date incrementally as events occur in the network.  Even computing the features from scratch is not computationally difficult, especially at an industrial scale, as we were able to compute the features in minutes using </a:t>
            </a:r>
            <a:r>
              <a:rPr lang="en-US" dirty="0" err="1" smtClean="0"/>
              <a:t>Graphlab</a:t>
            </a:r>
            <a:r>
              <a:rPr lang="en-US" dirty="0" smtClean="0"/>
              <a:t> Create on a single </a:t>
            </a:r>
            <a:r>
              <a:rPr lang="en-US" dirty="0" err="1" smtClean="0"/>
              <a:t>Macbook</a:t>
            </a:r>
            <a:r>
              <a:rPr lang="en-US" dirty="0" smtClean="0"/>
              <a:t> Pro </a:t>
            </a:r>
            <a:r>
              <a:rPr lang="en-US" dirty="0" smtClean="0"/>
              <a:t>laptop.</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48</a:t>
            </a:fld>
            <a:endParaRPr lang="en-US"/>
          </a:p>
        </p:txBody>
      </p:sp>
    </p:spTree>
    <p:extLst>
      <p:ext uri="{BB962C8B-B14F-4D97-AF65-F5344CB8AC3E}">
        <p14:creationId xmlns:p14="http://schemas.microsoft.com/office/powerpoint/2010/main" val="3044904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have used the graph structure and the action sequence information to detect spammers in social networks.  In the third and final part of our approach, we make specific use of the abuse reporting systems available in social media platforms such as Tagged.com to detect spammers.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49</a:t>
            </a:fld>
            <a:endParaRPr lang="en-US"/>
          </a:p>
        </p:txBody>
      </p:sp>
    </p:spTree>
    <p:extLst>
      <p:ext uri="{BB962C8B-B14F-4D97-AF65-F5344CB8AC3E}">
        <p14:creationId xmlns:p14="http://schemas.microsoft.com/office/powerpoint/2010/main" val="184129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different about social media and social networks which makes them such a target for spammers, </a:t>
            </a:r>
            <a:r>
              <a:rPr lang="en-US" dirty="0"/>
              <a:t>compared to the traditional </a:t>
            </a:r>
            <a:r>
              <a:rPr lang="en-US" dirty="0" smtClean="0"/>
              <a:t>web or to email?</a:t>
            </a:r>
          </a:p>
          <a:p>
            <a:endParaRPr lang="en-US" dirty="0"/>
          </a:p>
          <a:p>
            <a:r>
              <a:rPr lang="en-US" dirty="0" smtClean="0"/>
              <a:t>For a start, spammers have more ways to interact with users, including</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637887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many social networks, Tagged.com provides an interface for users to report other users for their abuses of the system, such as spamming.  This reporting system is valuable as it very directly identifies spammers for us.  However, the reporting systems are very noisy, for several reasons.  People have different standards for labeling users as spammers, which can lead to errors.  More dangerously, there are adversarial reasons for errors in the reporting system.  </a:t>
            </a:r>
            <a:r>
              <a:rPr lang="en-US" dirty="0" smtClean="0"/>
              <a:t>Spammers report </a:t>
            </a:r>
            <a:r>
              <a:rPr lang="en-US" dirty="0" smtClean="0"/>
              <a:t>legitimate users as </a:t>
            </a:r>
            <a:r>
              <a:rPr lang="en-US" dirty="0" smtClean="0"/>
              <a:t>spammers </a:t>
            </a:r>
            <a:r>
              <a:rPr lang="en-US" dirty="0" smtClean="0"/>
              <a:t>in order to increase the noise in the </a:t>
            </a:r>
            <a:r>
              <a:rPr lang="en-US" dirty="0" smtClean="0"/>
              <a:t>system, and even human </a:t>
            </a:r>
            <a:r>
              <a:rPr lang="en-US" dirty="0" smtClean="0"/>
              <a:t>users </a:t>
            </a:r>
            <a:r>
              <a:rPr lang="en-US" dirty="0" smtClean="0"/>
              <a:t>abuse </a:t>
            </a:r>
            <a:r>
              <a:rPr lang="en-US" dirty="0" smtClean="0"/>
              <a:t>the reporting system by reporting their opponents in social </a:t>
            </a:r>
            <a:r>
              <a:rPr lang="en-US" dirty="0" smtClean="0"/>
              <a:t>games.</a:t>
            </a:r>
            <a:endParaRPr lang="en-US" dirty="0" smtClean="0"/>
          </a:p>
          <a:p>
            <a:endParaRPr lang="en-US" dirty="0"/>
          </a:p>
          <a:p>
            <a:r>
              <a:rPr lang="en-US" dirty="0" smtClean="0"/>
              <a:t>Our goal, then, is to clean up the results of the reporting system.  We accomplish this by making </a:t>
            </a:r>
            <a:r>
              <a:rPr lang="en-US" dirty="0" smtClean="0"/>
              <a:t>use of </a:t>
            </a:r>
            <a:r>
              <a:rPr lang="en-US" dirty="0" smtClean="0"/>
              <a:t>the reporters’ previous history, as well as collective reasoning over the graph of report actions in the social network.</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50</a:t>
            </a:fld>
            <a:endParaRPr lang="en-US"/>
          </a:p>
        </p:txBody>
      </p:sp>
    </p:spTree>
    <p:extLst>
      <p:ext uri="{BB962C8B-B14F-4D97-AF65-F5344CB8AC3E}">
        <p14:creationId xmlns:p14="http://schemas.microsoft.com/office/powerpoint/2010/main" val="3918430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we use a graphical modeling approach to clean up the reporting system</a:t>
            </a:r>
            <a:r>
              <a:rPr lang="en-US" dirty="0" smtClean="0"/>
              <a:t>. </a:t>
            </a:r>
            <a:r>
              <a:rPr lang="en-US" dirty="0" smtClean="0"/>
              <a:t>Using </a:t>
            </a:r>
            <a:r>
              <a:rPr lang="en-US" dirty="0" smtClean="0"/>
              <a:t>a </a:t>
            </a:r>
            <a:r>
              <a:rPr lang="en-US" dirty="0" smtClean="0"/>
              <a:t>logic-based modeling </a:t>
            </a:r>
            <a:r>
              <a:rPr lang="en-US" dirty="0" smtClean="0"/>
              <a:t>language, </a:t>
            </a:r>
            <a:r>
              <a:rPr lang="en-US" dirty="0" smtClean="0"/>
              <a:t>we define a graphical model for jointly inferring the spam class labels together with the credibility of the users at reporting spammers.  The graphical model </a:t>
            </a:r>
            <a:r>
              <a:rPr lang="en-US" dirty="0" smtClean="0"/>
              <a:t>allows </a:t>
            </a:r>
            <a:r>
              <a:rPr lang="en-US" dirty="0" smtClean="0"/>
              <a:t>us to propagate label information across the network.</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51</a:t>
            </a:fld>
            <a:endParaRPr lang="en-US"/>
          </a:p>
        </p:txBody>
      </p:sp>
    </p:spTree>
    <p:extLst>
      <p:ext uri="{BB962C8B-B14F-4D97-AF65-F5344CB8AC3E}">
        <p14:creationId xmlns:p14="http://schemas.microsoft.com/office/powerpoint/2010/main" val="282919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construct a specific kind of graphical model called a hinge-loss Markov random field, which is a type of undirected graphical model over continuous random variables, where the feature functions are hinge functions.  These models </a:t>
            </a:r>
            <a:r>
              <a:rPr lang="en-US" dirty="0" smtClean="0"/>
              <a:t>are highly scalable, and can </a:t>
            </a:r>
            <a:r>
              <a:rPr lang="en-US" dirty="0" smtClean="0"/>
              <a:t>be specified using </a:t>
            </a:r>
            <a:r>
              <a:rPr lang="en-US" dirty="0" smtClean="0"/>
              <a:t>a declarative modeling language called probabilistic </a:t>
            </a:r>
            <a:r>
              <a:rPr lang="en-US" dirty="0" smtClean="0"/>
              <a:t>soft logic, </a:t>
            </a:r>
            <a:r>
              <a:rPr lang="en-US" dirty="0" smtClean="0"/>
              <a:t>PSL.  </a:t>
            </a:r>
            <a:r>
              <a:rPr lang="en-US" dirty="0" smtClean="0"/>
              <a:t>A program in the PSL language specifies a graphical model via weighted logical rules. </a:t>
            </a:r>
            <a:r>
              <a:rPr lang="en-US" dirty="0" smtClean="0"/>
              <a:t>The </a:t>
            </a:r>
            <a:r>
              <a:rPr lang="en-US" dirty="0" smtClean="0"/>
              <a:t>rules are instantiated as potential functions in the resulting hinge-loss MRF graphical model, which penalize the probability of a state that does not satisfy the rule, as measured by its “distance to satisfaction .”  </a:t>
            </a:r>
            <a:r>
              <a:rPr lang="en-US" dirty="0" smtClean="0"/>
              <a:t>PSL </a:t>
            </a:r>
            <a:r>
              <a:rPr lang="en-US" dirty="0" smtClean="0"/>
              <a:t>and hinge-loss MRFs were developed in </a:t>
            </a:r>
            <a:r>
              <a:rPr lang="en-US" dirty="0" err="1" smtClean="0"/>
              <a:t>Lise</a:t>
            </a:r>
            <a:r>
              <a:rPr lang="en-US" dirty="0" smtClean="0"/>
              <a:t> </a:t>
            </a:r>
            <a:r>
              <a:rPr lang="en-US" dirty="0" err="1" smtClean="0"/>
              <a:t>Getoor’s</a:t>
            </a:r>
            <a:r>
              <a:rPr lang="en-US" dirty="0" smtClean="0"/>
              <a:t> group at the University of Maryland, and now the University of California, Santa Cruz.</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52</a:t>
            </a:fld>
            <a:endParaRPr lang="en-US"/>
          </a:p>
        </p:txBody>
      </p:sp>
    </p:spTree>
    <p:extLst>
      <p:ext uri="{BB962C8B-B14F-4D97-AF65-F5344CB8AC3E}">
        <p14:creationId xmlns:p14="http://schemas.microsoft.com/office/powerpoint/2010/main" val="2950914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with a baseline </a:t>
            </a:r>
            <a:r>
              <a:rPr lang="en-US" dirty="0" smtClean="0"/>
              <a:t>PSL</a:t>
            </a:r>
            <a:r>
              <a:rPr lang="en-US" dirty="0" smtClean="0"/>
              <a:t> model which </a:t>
            </a:r>
            <a:r>
              <a:rPr lang="en-US" dirty="0" smtClean="0"/>
              <a:t>uses the reports but performs no further reasoning.  This model consists of two simple rules.  The first </a:t>
            </a:r>
            <a:r>
              <a:rPr lang="en-US" dirty="0" smtClean="0"/>
              <a:t>rule simply </a:t>
            </a:r>
            <a:r>
              <a:rPr lang="en-US" dirty="0" smtClean="0"/>
              <a:t>states that users that are reported as spammers are in fact more likely to be spammers.  The second </a:t>
            </a:r>
            <a:r>
              <a:rPr lang="en-US" dirty="0" smtClean="0"/>
              <a:t>rule </a:t>
            </a:r>
            <a:r>
              <a:rPr lang="en-US" dirty="0" smtClean="0"/>
              <a:t>encodes the prior knowledge that most users are not </a:t>
            </a:r>
            <a:r>
              <a:rPr lang="en-US" dirty="0" smtClean="0"/>
              <a:t>spammers.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53</a:t>
            </a:fld>
            <a:endParaRPr lang="en-US"/>
          </a:p>
        </p:txBody>
      </p:sp>
    </p:spTree>
    <p:extLst>
      <p:ext uri="{BB962C8B-B14F-4D97-AF65-F5344CB8AC3E}">
        <p14:creationId xmlns:p14="http://schemas.microsoft.com/office/powerpoint/2010/main" val="3780686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a:t>
            </a:r>
            <a:r>
              <a:rPr lang="en-US" dirty="0" smtClean="0"/>
              <a:t>extend this </a:t>
            </a:r>
            <a:r>
              <a:rPr lang="en-US" dirty="0" smtClean="0"/>
              <a:t>model to make use of the credibility of the reporter.  Here, the credibility of each user is a latent variable which is also inferred along with the class labels. The first rule states that IF user v1 is credible AND they reported user v2, then v2 is more likely to be a spammer.  The next two rules encourage the latent credibility variables for each user to be similar to a prior guess at the user’s </a:t>
            </a:r>
            <a:r>
              <a:rPr lang="en-US" dirty="0" smtClean="0"/>
              <a:t>credibility, which we obtain from their accuracy on the training data.</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54</a:t>
            </a:fld>
            <a:endParaRPr lang="en-US"/>
          </a:p>
        </p:txBody>
      </p:sp>
    </p:spTree>
    <p:extLst>
      <p:ext uri="{BB962C8B-B14F-4D97-AF65-F5344CB8AC3E}">
        <p14:creationId xmlns:p14="http://schemas.microsoft.com/office/powerpoint/2010/main" val="983332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model </a:t>
            </a:r>
            <a:r>
              <a:rPr lang="en-US" dirty="0" smtClean="0"/>
              <a:t>is an MRF for </a:t>
            </a:r>
            <a:r>
              <a:rPr lang="en-US" dirty="0" smtClean="0"/>
              <a:t>jointly inferring </a:t>
            </a:r>
            <a:r>
              <a:rPr lang="en-US" dirty="0" smtClean="0"/>
              <a:t>the spammer status of the users </a:t>
            </a:r>
            <a:r>
              <a:rPr lang="en-US" dirty="0" smtClean="0"/>
              <a:t>together with </a:t>
            </a:r>
            <a:r>
              <a:rPr lang="en-US" dirty="0" smtClean="0"/>
              <a:t>their credibility for reporting spammers</a:t>
            </a:r>
            <a:r>
              <a:rPr lang="en-US" dirty="0" smtClean="0"/>
              <a:t>.  </a:t>
            </a:r>
            <a:r>
              <a:rPr lang="en-US" dirty="0" smtClean="0"/>
              <a:t>The first three rules encode the collective reasoning in the model:</a:t>
            </a:r>
          </a:p>
          <a:p>
            <a:endParaRPr lang="en-US" dirty="0"/>
          </a:p>
          <a:p>
            <a:r>
              <a:rPr lang="en-US" dirty="0" smtClean="0"/>
              <a:t>IF </a:t>
            </a:r>
            <a:r>
              <a:rPr lang="en-US" dirty="0" smtClean="0"/>
              <a:t>user v1 </a:t>
            </a:r>
            <a:r>
              <a:rPr lang="en-US" dirty="0" smtClean="0"/>
              <a:t>is credible AND they reported v2 as a spammer, then v2 is likely to be a spammer.</a:t>
            </a:r>
          </a:p>
          <a:p>
            <a:r>
              <a:rPr lang="en-US" dirty="0" smtClean="0"/>
              <a:t>If v2 is a spammer AND v1 reported them, then V1 </a:t>
            </a:r>
            <a:r>
              <a:rPr lang="en-US" dirty="0" smtClean="0"/>
              <a:t>got it right, and so they are </a:t>
            </a:r>
            <a:r>
              <a:rPr lang="en-US" dirty="0" smtClean="0"/>
              <a:t>likely to be </a:t>
            </a:r>
            <a:r>
              <a:rPr lang="en-US" dirty="0" smtClean="0"/>
              <a:t>credible, and we should believe them next time.</a:t>
            </a:r>
            <a:endParaRPr lang="en-US" dirty="0" smtClean="0"/>
          </a:p>
          <a:p>
            <a:r>
              <a:rPr lang="en-US" dirty="0" smtClean="0"/>
              <a:t>If, on the other hand, v2 is NOT </a:t>
            </a:r>
            <a:r>
              <a:rPr lang="en-US" dirty="0" smtClean="0"/>
              <a:t>a spammer then </a:t>
            </a:r>
            <a:r>
              <a:rPr lang="en-US" dirty="0" smtClean="0"/>
              <a:t>v1 </a:t>
            </a:r>
            <a:r>
              <a:rPr lang="en-US" dirty="0" smtClean="0"/>
              <a:t>got it wrong, and so they are </a:t>
            </a:r>
            <a:r>
              <a:rPr lang="en-US" dirty="0" smtClean="0"/>
              <a:t>not likely to be </a:t>
            </a:r>
            <a:r>
              <a:rPr lang="en-US" dirty="0" smtClean="0"/>
              <a:t>credible, and we shouldn’t believe their other predictions, either.</a:t>
            </a:r>
            <a:endParaRPr lang="en-US" dirty="0" smtClean="0"/>
          </a:p>
        </p:txBody>
      </p:sp>
      <p:sp>
        <p:nvSpPr>
          <p:cNvPr id="4" name="Slide Number Placeholder 3"/>
          <p:cNvSpPr>
            <a:spLocks noGrp="1"/>
          </p:cNvSpPr>
          <p:nvPr>
            <p:ph type="sldNum" sz="quarter" idx="10"/>
          </p:nvPr>
        </p:nvSpPr>
        <p:spPr/>
        <p:txBody>
          <a:bodyPr/>
          <a:lstStyle/>
          <a:p>
            <a:fld id="{CA5D3BF3-D352-46FC-8343-31F56E6730EA}" type="slidenum">
              <a:rPr lang="en-US" smtClean="0"/>
              <a:pPr/>
              <a:t>55</a:t>
            </a:fld>
            <a:endParaRPr lang="en-US"/>
          </a:p>
        </p:txBody>
      </p:sp>
    </p:spTree>
    <p:extLst>
      <p:ext uri="{BB962C8B-B14F-4D97-AF65-F5344CB8AC3E}">
        <p14:creationId xmlns:p14="http://schemas.microsoft.com/office/powerpoint/2010/main" val="8183193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defined our models, here are the results of our cross-validation experiments for spammer classification using abuse reports.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56</a:t>
            </a:fld>
            <a:endParaRPr lang="en-US"/>
          </a:p>
        </p:txBody>
      </p:sp>
    </p:spTree>
    <p:extLst>
      <p:ext uri="{BB962C8B-B14F-4D97-AF65-F5344CB8AC3E}">
        <p14:creationId xmlns:p14="http://schemas.microsoft.com/office/powerpoint/2010/main" val="20422815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find that the model which simply uses the </a:t>
            </a:r>
            <a:r>
              <a:rPr lang="en-US" dirty="0" smtClean="0"/>
              <a:t>reports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57</a:t>
            </a:fld>
            <a:endParaRPr lang="en-US"/>
          </a:p>
        </p:txBody>
      </p:sp>
    </p:spTree>
    <p:extLst>
      <p:ext uri="{BB962C8B-B14F-4D97-AF65-F5344CB8AC3E}">
        <p14:creationId xmlns:p14="http://schemas.microsoft.com/office/powerpoint/2010/main" val="4434597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beaten by the </a:t>
            </a:r>
            <a:r>
              <a:rPr lang="en-US" dirty="0" smtClean="0"/>
              <a:t>model which also makes use of the credibility of the </a:t>
            </a:r>
            <a:r>
              <a:rPr lang="en-US" dirty="0" smtClean="0"/>
              <a:t>users,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58</a:t>
            </a:fld>
            <a:endParaRPr lang="en-US"/>
          </a:p>
        </p:txBody>
      </p:sp>
    </p:spTree>
    <p:extLst>
      <p:ext uri="{BB962C8B-B14F-4D97-AF65-F5344CB8AC3E}">
        <p14:creationId xmlns:p14="http://schemas.microsoft.com/office/powerpoint/2010/main" val="2160756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in turn is beaten by the model that </a:t>
            </a:r>
            <a:r>
              <a:rPr lang="en-US" dirty="0" smtClean="0"/>
              <a:t>performs collective reasoning </a:t>
            </a:r>
            <a:r>
              <a:rPr lang="en-US" dirty="0" smtClean="0"/>
              <a:t>to </a:t>
            </a:r>
            <a:r>
              <a:rPr lang="en-US" dirty="0" smtClean="0"/>
              <a:t>infer credibility together with the spam </a:t>
            </a:r>
            <a:r>
              <a:rPr lang="en-US" dirty="0" smtClean="0"/>
              <a:t>labels.   The final model achieves </a:t>
            </a:r>
            <a:r>
              <a:rPr lang="en-US" dirty="0" smtClean="0"/>
              <a:t>an AU-PR of 0.884 and an AU-ROC of 0.873.</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59</a:t>
            </a:fld>
            <a:endParaRPr lang="en-US"/>
          </a:p>
        </p:txBody>
      </p:sp>
    </p:spTree>
    <p:extLst>
      <p:ext uri="{BB962C8B-B14F-4D97-AF65-F5344CB8AC3E}">
        <p14:creationId xmlns:p14="http://schemas.microsoft.com/office/powerpoint/2010/main" val="397074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r>
              <a:rPr lang="en-US" dirty="0" smtClean="0"/>
              <a:t>rivate messages, comments on photos, winks, and other interactive actions that can be directed at users</a:t>
            </a:r>
            <a:r>
              <a:rPr lang="en-US" dirty="0" smtClean="0"/>
              <a:t>.  The social context of these interactions can be used to conceal a spammer’s intentions.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19677139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our approach for detecting spammers in social networks such as Tagged.com has three components.  We first build a classifier by extracting features from the graph structure of each of the relations in the multi-relational network.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60</a:t>
            </a:fld>
            <a:endParaRPr lang="en-US"/>
          </a:p>
        </p:txBody>
      </p:sp>
    </p:spTree>
    <p:extLst>
      <p:ext uri="{BB962C8B-B14F-4D97-AF65-F5344CB8AC3E}">
        <p14:creationId xmlns:p14="http://schemas.microsoft.com/office/powerpoint/2010/main" val="28181390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a:t>
            </a:r>
            <a:r>
              <a:rPr lang="en-US" dirty="0" smtClean="0"/>
              <a:t>extract features </a:t>
            </a:r>
            <a:r>
              <a:rPr lang="en-US" dirty="0" smtClean="0"/>
              <a:t>from the sequence information of the users’ </a:t>
            </a:r>
            <a:r>
              <a:rPr lang="en-US" dirty="0" smtClean="0"/>
              <a:t>actions.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61</a:t>
            </a:fld>
            <a:endParaRPr lang="en-US"/>
          </a:p>
        </p:txBody>
      </p:sp>
    </p:spTree>
    <p:extLst>
      <p:ext uri="{BB962C8B-B14F-4D97-AF65-F5344CB8AC3E}">
        <p14:creationId xmlns:p14="http://schemas.microsoft.com/office/powerpoint/2010/main" val="37938860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both feature types </a:t>
            </a:r>
            <a:r>
              <a:rPr lang="en-US" dirty="0" smtClean="0"/>
              <a:t>together improved </a:t>
            </a:r>
            <a:r>
              <a:rPr lang="en-US" dirty="0" smtClean="0"/>
              <a:t>performance, especially when combined with simple demographic features.  The full classifier had an AUPR of 0.779, </a:t>
            </a:r>
            <a:r>
              <a:rPr lang="en-US" dirty="0" smtClean="0"/>
              <a:t>and</a:t>
            </a:r>
            <a:r>
              <a:rPr lang="en-US" dirty="0" smtClean="0"/>
              <a:t> it could </a:t>
            </a:r>
            <a:r>
              <a:rPr lang="en-US" dirty="0" smtClean="0"/>
              <a:t>identify 70% of the spammers that passed </a:t>
            </a:r>
            <a:r>
              <a:rPr lang="en-US" dirty="0" err="1" smtClean="0"/>
              <a:t>Tagged.com’s</a:t>
            </a:r>
            <a:r>
              <a:rPr lang="en-US" dirty="0" smtClean="0"/>
              <a:t> deployed spam </a:t>
            </a:r>
            <a:r>
              <a:rPr lang="en-US" dirty="0" smtClean="0"/>
              <a:t>filtering, at a </a:t>
            </a:r>
            <a:r>
              <a:rPr lang="en-US" dirty="0"/>
              <a:t>precision of 90%.</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62</a:t>
            </a:fld>
            <a:endParaRPr lang="en-US"/>
          </a:p>
        </p:txBody>
      </p:sp>
    </p:spTree>
    <p:extLst>
      <p:ext uri="{BB962C8B-B14F-4D97-AF65-F5344CB8AC3E}">
        <p14:creationId xmlns:p14="http://schemas.microsoft.com/office/powerpoint/2010/main" val="29912378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complementary approach, we also showed how to refine the outputs of the abuse reporting system </a:t>
            </a:r>
            <a:r>
              <a:rPr lang="en-US" dirty="0" smtClean="0"/>
              <a:t>by </a:t>
            </a:r>
            <a:r>
              <a:rPr lang="en-US" dirty="0" smtClean="0"/>
              <a:t>using </a:t>
            </a:r>
            <a:r>
              <a:rPr lang="en-US" dirty="0"/>
              <a:t>a graphical model </a:t>
            </a:r>
            <a:r>
              <a:rPr lang="en-US" dirty="0" smtClean="0"/>
              <a:t>to perform </a:t>
            </a:r>
            <a:r>
              <a:rPr lang="en-US" dirty="0" smtClean="0"/>
              <a:t>collective classification </a:t>
            </a:r>
            <a:r>
              <a:rPr lang="en-US" dirty="0" smtClean="0"/>
              <a:t>and jointly </a:t>
            </a:r>
            <a:r>
              <a:rPr lang="en-US" dirty="0" smtClean="0"/>
              <a:t>infer the latent spam reporting credibility of each user together with the </a:t>
            </a:r>
            <a:r>
              <a:rPr lang="en-US" dirty="0" smtClean="0"/>
              <a:t>spam labels </a:t>
            </a:r>
            <a:r>
              <a:rPr lang="en-US" dirty="0" smtClean="0"/>
              <a:t>of the </a:t>
            </a:r>
            <a:r>
              <a:rPr lang="en-US" dirty="0" smtClean="0"/>
              <a:t>users.  </a:t>
            </a:r>
            <a:r>
              <a:rPr lang="en-US" dirty="0" smtClean="0"/>
              <a:t>This improved the AUPR of the spam reporting system from 0.674 to 0.884.</a:t>
            </a:r>
          </a:p>
          <a:p>
            <a:endParaRPr lang="en-US" dirty="0"/>
          </a:p>
          <a:p>
            <a:r>
              <a:rPr lang="en-US" dirty="0" smtClean="0"/>
              <a:t>We will release our code and a subset of the data at the URL at the bottom of the slide.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63</a:t>
            </a:fld>
            <a:endParaRPr lang="en-US"/>
          </a:p>
        </p:txBody>
      </p:sp>
    </p:spTree>
    <p:extLst>
      <p:ext uri="{BB962C8B-B14F-4D97-AF65-F5344CB8AC3E}">
        <p14:creationId xmlns:p14="http://schemas.microsoft.com/office/powerpoint/2010/main" val="42588836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t>
            </a:r>
            <a:r>
              <a:rPr lang="en-US" dirty="0" smtClean="0"/>
              <a:t>concluding </a:t>
            </a:r>
            <a:r>
              <a:rPr lang="en-US" dirty="0" smtClean="0"/>
              <a:t>the talk, I would like to thank my collaborators: </a:t>
            </a:r>
            <a:r>
              <a:rPr lang="en-US" dirty="0" err="1" smtClean="0"/>
              <a:t>Shobeir</a:t>
            </a:r>
            <a:r>
              <a:rPr lang="en-US" dirty="0" smtClean="0"/>
              <a:t> </a:t>
            </a:r>
            <a:r>
              <a:rPr lang="en-US" dirty="0" err="1" smtClean="0"/>
              <a:t>Fakhraei</a:t>
            </a:r>
            <a:r>
              <a:rPr lang="en-US" dirty="0" smtClean="0"/>
              <a:t> from the University of Maryland, who performed the majority of this work, partly during an internship at Tagged.com, as well as </a:t>
            </a:r>
            <a:r>
              <a:rPr lang="en-US" dirty="0" err="1" smtClean="0"/>
              <a:t>Lise</a:t>
            </a:r>
            <a:r>
              <a:rPr lang="en-US" dirty="0" smtClean="0"/>
              <a:t> </a:t>
            </a:r>
            <a:r>
              <a:rPr lang="en-US" dirty="0" err="1" smtClean="0"/>
              <a:t>Getoor</a:t>
            </a:r>
            <a:r>
              <a:rPr lang="en-US" dirty="0" smtClean="0"/>
              <a:t> from UCSC and </a:t>
            </a:r>
            <a:r>
              <a:rPr lang="en-US" dirty="0" err="1" smtClean="0"/>
              <a:t>Madhu</a:t>
            </a:r>
            <a:r>
              <a:rPr lang="en-US" dirty="0" smtClean="0"/>
              <a:t> </a:t>
            </a:r>
            <a:r>
              <a:rPr lang="en-US" dirty="0" err="1" smtClean="0"/>
              <a:t>Shashanka</a:t>
            </a:r>
            <a:r>
              <a:rPr lang="en-US" dirty="0" smtClean="0"/>
              <a:t> from if(we</a:t>
            </a:r>
            <a:r>
              <a:rPr lang="en-US" dirty="0" smtClean="0"/>
              <a:t>), </a:t>
            </a:r>
            <a:r>
              <a:rPr lang="en-US" dirty="0" smtClean="0"/>
              <a:t>formerly known as Tagged </a:t>
            </a:r>
            <a:r>
              <a:rPr lang="en-US" dirty="0" err="1" smtClean="0"/>
              <a:t>Inc</a:t>
            </a:r>
            <a:r>
              <a:rPr lang="en-US" dirty="0" smtClean="0"/>
              <a:t>, and who is currently at </a:t>
            </a:r>
            <a:r>
              <a:rPr lang="en-US" dirty="0" err="1" smtClean="0"/>
              <a:t>Niara</a:t>
            </a:r>
            <a:r>
              <a:rPr lang="en-US" dirty="0" smtClean="0"/>
              <a:t> </a:t>
            </a:r>
            <a:r>
              <a:rPr lang="en-US" dirty="0" smtClean="0"/>
              <a:t>.</a:t>
            </a:r>
            <a:endParaRPr lang="en-US" dirty="0" smtClean="0"/>
          </a:p>
          <a:p>
            <a:endParaRPr lang="en-US" dirty="0"/>
          </a:p>
          <a:p>
            <a:r>
              <a:rPr lang="en-US" dirty="0" err="1" smtClean="0"/>
              <a:t>Shobeir</a:t>
            </a:r>
            <a:r>
              <a:rPr lang="en-US" dirty="0" smtClean="0"/>
              <a:t> would also like to thank many </a:t>
            </a:r>
            <a:r>
              <a:rPr lang="en-US" dirty="0" smtClean="0"/>
              <a:t>colleagues </a:t>
            </a:r>
            <a:r>
              <a:rPr lang="en-US" dirty="0" smtClean="0"/>
              <a:t>from If(we</a:t>
            </a:r>
            <a:r>
              <a:rPr lang="en-US" dirty="0" smtClean="0"/>
              <a:t>) </a:t>
            </a:r>
            <a:r>
              <a:rPr lang="en-US" dirty="0" smtClean="0"/>
              <a:t>and </a:t>
            </a:r>
            <a:r>
              <a:rPr lang="en-US" dirty="0" err="1" smtClean="0"/>
              <a:t>Dato</a:t>
            </a:r>
            <a:r>
              <a:rPr lang="en-US" dirty="0" smtClean="0"/>
              <a:t>, formerly known as </a:t>
            </a:r>
            <a:r>
              <a:rPr lang="en-US" dirty="0" err="1" smtClean="0"/>
              <a:t>Graphlab</a:t>
            </a:r>
            <a:r>
              <a:rPr lang="en-US" dirty="0" smtClean="0"/>
              <a:t>.</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64</a:t>
            </a:fld>
            <a:endParaRPr lang="en-US"/>
          </a:p>
        </p:txBody>
      </p:sp>
    </p:spTree>
    <p:extLst>
      <p:ext uri="{BB962C8B-B14F-4D97-AF65-F5344CB8AC3E}">
        <p14:creationId xmlns:p14="http://schemas.microsoft.com/office/powerpoint/2010/main" val="27740362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very much for your attention!</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65</a:t>
            </a:fld>
            <a:endParaRPr lang="en-US"/>
          </a:p>
        </p:txBody>
      </p:sp>
    </p:spTree>
    <p:extLst>
      <p:ext uri="{BB962C8B-B14F-4D97-AF65-F5344CB8AC3E}">
        <p14:creationId xmlns:p14="http://schemas.microsoft.com/office/powerpoint/2010/main" val="355101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Spammers can also obfuscate the malicious nature of their content by splitting it across multiple messages, which poses challenges for traditional content-based spam filters, as well as for the human targets of spam.</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a:p>
        </p:txBody>
      </p:sp>
    </p:spTree>
    <p:extLst>
      <p:ext uri="{BB962C8B-B14F-4D97-AF65-F5344CB8AC3E}">
        <p14:creationId xmlns:p14="http://schemas.microsoft.com/office/powerpoint/2010/main" val="314682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networks also typically make more information about users available to spammers, including information on their profiles, and their friendship links, which can be leveraged by spammers for targeted attacks.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a:p>
        </p:txBody>
      </p:sp>
    </p:spTree>
    <p:extLst>
      <p:ext uri="{BB962C8B-B14F-4D97-AF65-F5344CB8AC3E}">
        <p14:creationId xmlns:p14="http://schemas.microsoft.com/office/powerpoint/2010/main" val="27324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spammers are getting smarter at social spam.  Previously a spam attack on a social network would look something like this.  Here, the spam account named “George” messages a legitimate user of the social network.  In this case, the user happens to be </a:t>
            </a:r>
            <a:r>
              <a:rPr lang="en-US" dirty="0" err="1" smtClean="0"/>
              <a:t>Shobeir</a:t>
            </a:r>
            <a:r>
              <a:rPr lang="en-US" dirty="0" smtClean="0"/>
              <a:t>, who is the first author of this paper. George says to </a:t>
            </a:r>
            <a:r>
              <a:rPr lang="en-US" dirty="0" err="1" smtClean="0"/>
              <a:t>Shobeir</a:t>
            </a:r>
            <a:r>
              <a:rPr lang="en-US" dirty="0" smtClean="0"/>
              <a:t>: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a:p>
        </p:txBody>
      </p:sp>
    </p:spTree>
    <p:extLst>
      <p:ext uri="{BB962C8B-B14F-4D97-AF65-F5344CB8AC3E}">
        <p14:creationId xmlns:p14="http://schemas.microsoft.com/office/powerpoint/2010/main" val="141270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01F9CA3-105E-4857-9057-6DB6197DA786}" type="datetimeFigureOut">
              <a:rPr lang="en-US" smtClean="0"/>
              <a:t>8/12/2015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ECE-718A-9144-AE54-941D366823A0}"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5BECE-718A-9144-AE54-941D366823A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01F9CA3-105E-4857-9057-6DB6197DA786}" type="datetimeFigureOut">
              <a:rPr lang="en-US" smtClean="0"/>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5BECE-718A-9144-AE54-941D366823A0}" type="slidenum">
              <a:rPr lang="en-US" smtClean="0"/>
              <a:pPr/>
              <a:t>‹#›</a:t>
            </a:fld>
            <a:endParaRPr lang="en-US" dirty="0"/>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ECE-718A-9144-AE54-941D366823A0}"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4D5BECE-718A-9144-AE54-941D366823A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4D5BECE-718A-9144-AE54-941D366823A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4D5BECE-718A-9144-AE54-941D366823A0}"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ECE-718A-9144-AE54-941D366823A0}" type="slidenum">
              <a:rPr lang="en-US" smtClean="0"/>
              <a:pPr/>
              <a:t>‹#›</a:t>
            </a:fld>
            <a:endParaRPr 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ECE-718A-9144-AE54-941D366823A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ECE-718A-9144-AE54-941D366823A0}"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7" name="Rectangle 6"/>
          <p:cNvSpPr>
            <a:spLocks noGrp="1"/>
          </p:cNvSpPr>
          <p:nvPr>
            <p:ph sz="quarter" idx="13"/>
          </p:nvPr>
        </p:nvSpPr>
        <p:spPr>
          <a:xfrm>
            <a:off x="609600" y="1803400"/>
            <a:ext cx="8153400" cy="4368800"/>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4"/>
          </p:nvPr>
        </p:nvSpPr>
        <p:spPr/>
        <p:txBody>
          <a:bodyPr/>
          <a:lstStyle/>
          <a:p>
            <a:fld id="{74D5BECE-718A-9144-AE54-941D366823A0}"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4" name="Rectangle 3"/>
          <p:cNvSpPr/>
          <p:nvPr userDrawn="1"/>
        </p:nvSpPr>
        <p:spPr>
          <a:xfrm>
            <a:off x="0" y="1600200"/>
            <a:ext cx="533400" cy="1828800"/>
          </a:xfrm>
          <a:prstGeom prst="rect">
            <a:avLst/>
          </a:prstGeom>
          <a:solidFill>
            <a:schemeClr val="accent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5" name="Rectangle 4"/>
          <p:cNvSpPr/>
          <p:nvPr userDrawn="1"/>
        </p:nvSpPr>
        <p:spPr>
          <a:xfrm>
            <a:off x="609600" y="1600200"/>
            <a:ext cx="8534400" cy="18288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chemeClr val="tx2"/>
              </a:solidFill>
            </a:endParaRPr>
          </a:p>
        </p:txBody>
      </p:sp>
      <p:sp>
        <p:nvSpPr>
          <p:cNvPr id="8" name="Title 7"/>
          <p:cNvSpPr>
            <a:spLocks noGrp="1"/>
          </p:cNvSpPr>
          <p:nvPr>
            <p:ph type="title"/>
          </p:nvPr>
        </p:nvSpPr>
        <p:spPr>
          <a:xfrm>
            <a:off x="838200" y="1701800"/>
            <a:ext cx="7924800" cy="1544320"/>
          </a:xfrm>
        </p:spPr>
        <p:txBody>
          <a:bodyPr anchor="ctr"/>
          <a:lstStyle>
            <a:lvl1pPr>
              <a:defRPr>
                <a:solidFill>
                  <a:schemeClr val="bg1"/>
                </a:solidFill>
              </a:defRPr>
            </a:lvl1pPr>
          </a:lstStyle>
          <a:p>
            <a:r>
              <a:rPr lang="en-US" smtClean="0"/>
              <a:t>Click to edit Master title style</a:t>
            </a:r>
            <a:endParaRPr lang="en-US"/>
          </a:p>
        </p:txBody>
      </p:sp>
      <p:sp>
        <p:nvSpPr>
          <p:cNvPr id="9" name="Slide Number Placeholder 8"/>
          <p:cNvSpPr>
            <a:spLocks noGrp="1"/>
          </p:cNvSpPr>
          <p:nvPr>
            <p:ph type="sldNum" sz="quarter" idx="10"/>
          </p:nvPr>
        </p:nvSpPr>
        <p:spPr/>
        <p:txBody>
          <a:bodyPr/>
          <a:lstStyle/>
          <a:p>
            <a:fld id="{74D5BECE-718A-9144-AE54-941D366823A0}" type="slidenum">
              <a:rPr lang="en-US" smtClean="0"/>
              <a:pPr/>
              <a:t>‹#›</a:t>
            </a:fld>
            <a:endParaRPr lang="en-US" dirty="0"/>
          </a:p>
        </p:txBody>
      </p:sp>
    </p:spTree>
    <p:extLst>
      <p:ext uri="{BB962C8B-B14F-4D97-AF65-F5344CB8AC3E}">
        <p14:creationId xmlns:p14="http://schemas.microsoft.com/office/powerpoint/2010/main" val="3855340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609600" y="1803403"/>
            <a:ext cx="3886200" cy="435816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803401"/>
            <a:ext cx="3886200" cy="4358167"/>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5"/>
          </p:nvPr>
        </p:nvSpPr>
        <p:spPr/>
        <p:txBody>
          <a:bodyPr/>
          <a:lstStyle/>
          <a:p>
            <a:fld id="{74D5BECE-718A-9144-AE54-941D366823A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7" name="Slide Number Placeholder 16"/>
          <p:cNvSpPr>
            <a:spLocks noGrp="1"/>
          </p:cNvSpPr>
          <p:nvPr>
            <p:ph type="sldNum" sz="quarter" idx="10"/>
          </p:nvPr>
        </p:nvSpPr>
        <p:spPr/>
        <p:txBody>
          <a:bodyPr/>
          <a:lstStyle/>
          <a:p>
            <a:fld id="{74D5BECE-718A-9144-AE54-941D366823A0}" type="slidenum">
              <a:rPr lang="en-US" smtClean="0"/>
              <a:pPr/>
              <a:t>‹#›</a:t>
            </a:fld>
            <a:endParaRPr lang="en-US" dirty="0"/>
          </a:p>
        </p:txBody>
      </p:sp>
      <p:sp>
        <p:nvSpPr>
          <p:cNvPr id="19" name="Title 18"/>
          <p:cNvSpPr>
            <a:spLocks noGrp="1"/>
          </p:cNvSpPr>
          <p:nvPr>
            <p:ph type="title"/>
          </p:nvPr>
        </p:nvSpPr>
        <p:spPr/>
        <p:txBody>
          <a:bodyPr/>
          <a:lstStyle/>
          <a:p>
            <a:r>
              <a:rPr lang="en-US" smtClean="0"/>
              <a:t>Click to edit Master title style</a:t>
            </a:r>
            <a:endParaRPr lang="en-US"/>
          </a:p>
        </p:txBody>
      </p:sp>
      <p:cxnSp>
        <p:nvCxnSpPr>
          <p:cNvPr id="10" name="Straight Connector 9"/>
          <p:cNvCxnSpPr/>
          <p:nvPr userDrawn="1"/>
        </p:nvCxnSpPr>
        <p:spPr>
          <a:xfrm flipH="1">
            <a:off x="990600" y="6531312"/>
            <a:ext cx="6324602" cy="47288"/>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blocks.png"/>
          <p:cNvPicPr>
            <a:picLocks noChangeAspect="1"/>
          </p:cNvPicPr>
          <p:nvPr userDrawn="1"/>
        </p:nvPicPr>
        <p:blipFill rotWithShape="1">
          <a:blip r:embed="rId2">
            <a:alphaModFix amt="52000"/>
            <a:extLst>
              <a:ext uri="{28A0092B-C50C-407E-A947-70E740481C1C}">
                <a14:useLocalDpi xmlns:a14="http://schemas.microsoft.com/office/drawing/2010/main" val="0"/>
              </a:ext>
            </a:extLst>
          </a:blip>
          <a:srcRect l="44608"/>
          <a:stretch/>
        </p:blipFill>
        <p:spPr>
          <a:xfrm>
            <a:off x="2" y="-19050"/>
            <a:ext cx="1040823" cy="606136"/>
          </a:xfrm>
          <a:prstGeom prst="rect">
            <a:avLst/>
          </a:prstGeom>
        </p:spPr>
      </p:pic>
      <p:pic>
        <p:nvPicPr>
          <p:cNvPr id="12" name="Picture 1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67600" y="6400800"/>
            <a:ext cx="1447800" cy="2342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905000"/>
            <a:ext cx="1600200" cy="4165600"/>
          </a:xfrm>
          <a:solidFill>
            <a:schemeClr val="tx2"/>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905000"/>
            <a:ext cx="6400800" cy="42672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Slide Number Placeholder 10"/>
          <p:cNvSpPr>
            <a:spLocks noGrp="1"/>
          </p:cNvSpPr>
          <p:nvPr>
            <p:ph type="sldNum" sz="quarter" idx="14"/>
          </p:nvPr>
        </p:nvSpPr>
        <p:spPr/>
        <p:txBody>
          <a:bodyPr/>
          <a:lstStyle/>
          <a:p>
            <a:fld id="{74D5BECE-718A-9144-AE54-941D366823A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unuse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D5BECE-718A-9144-AE54-941D366823A0}"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flipH="1">
            <a:off x="990600" y="6531312"/>
            <a:ext cx="6324602" cy="47288"/>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locks.png"/>
          <p:cNvPicPr>
            <a:picLocks noChangeAspect="1"/>
          </p:cNvPicPr>
          <p:nvPr userDrawn="1"/>
        </p:nvPicPr>
        <p:blipFill rotWithShape="1">
          <a:blip r:embed="rId2">
            <a:alphaModFix amt="52000"/>
            <a:extLst>
              <a:ext uri="{28A0092B-C50C-407E-A947-70E740481C1C}">
                <a14:useLocalDpi xmlns:a14="http://schemas.microsoft.com/office/drawing/2010/main" val="0"/>
              </a:ext>
            </a:extLst>
          </a:blip>
          <a:srcRect l="44608"/>
          <a:stretch/>
        </p:blipFill>
        <p:spPr>
          <a:xfrm>
            <a:off x="2" y="-19050"/>
            <a:ext cx="1040823" cy="606136"/>
          </a:xfrm>
          <a:prstGeom prst="rect">
            <a:avLst/>
          </a:prstGeom>
        </p:spPr>
      </p:pic>
      <p:pic>
        <p:nvPicPr>
          <p:cNvPr id="11" name="Picture 10"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67600" y="6400800"/>
            <a:ext cx="1447800" cy="234291"/>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ECE-718A-9144-AE54-941D366823A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01F9CA3-105E-4857-9057-6DB6197DA786}" type="datetimeFigureOut">
              <a:rPr lang="en-US" smtClean="0"/>
              <a:t>8/12/2015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01F9CA3-105E-4857-9057-6DB6197DA786}" type="datetimeFigureOut">
              <a:rPr lang="en-US" smtClean="0"/>
              <a:t>8/12/2015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74D5BECE-718A-9144-AE54-941D366823A0}"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ECE-718A-9144-AE54-941D366823A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D5BECE-718A-9144-AE54-941D366823A0}"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4D5BECE-718A-9144-AE54-941D366823A0}" type="slidenum">
              <a:rPr lang="en-US" smtClean="0"/>
              <a:pPr/>
              <a:t>‹#›</a:t>
            </a:fld>
            <a:endParaRPr lang="en-US"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ECE-718A-9144-AE54-941D366823A0}"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01F9CA3-105E-4857-9057-6DB6197DA786}" type="datetimeFigureOut">
              <a:rPr lang="en-US" smtClean="0"/>
              <a:t>8/12/2015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74D5BECE-718A-9144-AE54-941D366823A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5" r:id="rId21"/>
    <p:sldLayoutId id="2147483659" r:id="rId22"/>
    <p:sldLayoutId id="2147483652" r:id="rId23"/>
    <p:sldLayoutId id="2147483655" r:id="rId24"/>
    <p:sldLayoutId id="2147483656" r:id="rId25"/>
    <p:sldLayoutId id="2147483651" r:id="rId26"/>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13.emf"/></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16.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1.xml"/><Relationship Id="rId6" Type="http://schemas.openxmlformats.org/officeDocument/2006/relationships/hyperlink" Target="https://github.com/shobeir/fakhraei_kdd2015"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github.com/shobeir/fakhraei_kdd2015" TargetMode="External"/><Relationship Id="rId2" Type="http://schemas.openxmlformats.org/officeDocument/2006/relationships/notesSlide" Target="../notesSlides/notesSlide61.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github.com/shobeir/fakhraei_kdd2015" TargetMode="External"/><Relationship Id="rId2" Type="http://schemas.openxmlformats.org/officeDocument/2006/relationships/notesSlide" Target="../notesSlides/notesSlide62.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8" Type="http://schemas.openxmlformats.org/officeDocument/2006/relationships/hyperlink" Target="https://github.com/shobeir/fakhraei_kdd2015" TargetMode="Externa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1.xml"/><Relationship Id="rId5" Type="http://schemas.openxmlformats.org/officeDocument/2006/relationships/image" Target="../media/image23.jpeg"/><Relationship Id="rId4" Type="http://schemas.openxmlformats.org/officeDocument/2006/relationships/image" Target="../media/image22.jpeg"/></Relationships>
</file>

<file path=ppt/slides/_rels/slide65.xml.rels><?xml version="1.0" encoding="UTF-8" standalone="yes"?>
<Relationships xmlns="http://schemas.openxmlformats.org/package/2006/relationships"><Relationship Id="rId8" Type="http://schemas.openxmlformats.org/officeDocument/2006/relationships/hyperlink" Target="https://github.com/shobeir/fakhraei_kdd2015" TargetMode="Externa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624668"/>
            <a:ext cx="8534400" cy="933450"/>
          </a:xfrm>
        </p:spPr>
        <p:txBody>
          <a:bodyPr>
            <a:normAutofit fontScale="90000"/>
          </a:bodyPr>
          <a:lstStyle/>
          <a:p>
            <a:r>
              <a:rPr lang="en-US" dirty="0"/>
              <a:t>Collective Spammer Detection in </a:t>
            </a:r>
            <a:br>
              <a:rPr lang="en-US" dirty="0"/>
            </a:br>
            <a:r>
              <a:rPr lang="en-US" dirty="0"/>
              <a:t>Evolving Multi-Relational Social Networks</a:t>
            </a:r>
          </a:p>
        </p:txBody>
      </p:sp>
      <p:sp>
        <p:nvSpPr>
          <p:cNvPr id="3" name="Subtitle 2"/>
          <p:cNvSpPr>
            <a:spLocks noGrp="1"/>
          </p:cNvSpPr>
          <p:nvPr>
            <p:ph type="subTitle" idx="1"/>
          </p:nvPr>
        </p:nvSpPr>
        <p:spPr>
          <a:xfrm>
            <a:off x="381000" y="5562599"/>
            <a:ext cx="8458200" cy="838201"/>
          </a:xfrm>
        </p:spPr>
        <p:txBody>
          <a:bodyPr>
            <a:noAutofit/>
          </a:bodyPr>
          <a:lstStyle/>
          <a:p>
            <a:r>
              <a:rPr lang="en-US" sz="1200" dirty="0"/>
              <a:t>Shobeir </a:t>
            </a:r>
            <a:r>
              <a:rPr lang="en-US" sz="1200" dirty="0" smtClean="0"/>
              <a:t>Fakhraei (University of Maryland)</a:t>
            </a:r>
            <a:r>
              <a:rPr lang="en-US" sz="1200" dirty="0"/>
              <a:t/>
            </a:r>
            <a:br>
              <a:rPr lang="en-US" sz="1200" dirty="0"/>
            </a:br>
            <a:r>
              <a:rPr lang="en-US" sz="1200" b="1" dirty="0" smtClean="0"/>
              <a:t>James </a:t>
            </a:r>
            <a:r>
              <a:rPr lang="en-US" sz="1200" b="1" dirty="0" err="1" smtClean="0"/>
              <a:t>Foulds</a:t>
            </a:r>
            <a:r>
              <a:rPr lang="en-US" sz="1200" b="1" dirty="0" smtClean="0"/>
              <a:t> </a:t>
            </a:r>
            <a:r>
              <a:rPr lang="en-US" sz="1200" b="1" dirty="0"/>
              <a:t>(</a:t>
            </a:r>
            <a:r>
              <a:rPr lang="en-US" sz="1200" b="1" dirty="0" smtClean="0"/>
              <a:t>University of California, Santa Cruz)</a:t>
            </a:r>
            <a:r>
              <a:rPr lang="en-US" sz="1200" dirty="0"/>
              <a:t/>
            </a:r>
            <a:br>
              <a:rPr lang="en-US" sz="1200" dirty="0"/>
            </a:br>
            <a:r>
              <a:rPr lang="en-US" sz="1200" dirty="0" err="1"/>
              <a:t>Madhusudana</a:t>
            </a:r>
            <a:r>
              <a:rPr lang="en-US" sz="1200" dirty="0"/>
              <a:t> </a:t>
            </a:r>
            <a:r>
              <a:rPr lang="en-US" sz="1200" dirty="0" err="1"/>
              <a:t>Shashanka</a:t>
            </a:r>
            <a:r>
              <a:rPr lang="en-US" sz="1200" dirty="0"/>
              <a:t> (if(we) Inc., Currently </a:t>
            </a:r>
            <a:r>
              <a:rPr lang="en-US" sz="1200" dirty="0" err="1"/>
              <a:t>Niara</a:t>
            </a:r>
            <a:r>
              <a:rPr lang="en-US" sz="1200" dirty="0"/>
              <a:t> Inc.) </a:t>
            </a:r>
            <a:br>
              <a:rPr lang="en-US" sz="1200" dirty="0"/>
            </a:br>
            <a:r>
              <a:rPr lang="en-US" sz="1200" dirty="0" err="1"/>
              <a:t>Lise</a:t>
            </a:r>
            <a:r>
              <a:rPr lang="en-US" sz="1200" dirty="0"/>
              <a:t> </a:t>
            </a:r>
            <a:r>
              <a:rPr lang="en-US" sz="1200" dirty="0" err="1"/>
              <a:t>Getoor</a:t>
            </a:r>
            <a:r>
              <a:rPr lang="en-US" sz="1200" dirty="0"/>
              <a:t> (University of California, Santa Cruz)</a:t>
            </a:r>
          </a:p>
        </p:txBody>
      </p:sp>
    </p:spTree>
    <p:extLst>
      <p:ext uri="{BB962C8B-B14F-4D97-AF65-F5344CB8AC3E}">
        <p14:creationId xmlns:p14="http://schemas.microsoft.com/office/powerpoint/2010/main" val="1588037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Spammers are getting smarter!</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10</a:t>
            </a:fld>
            <a:endParaRPr lang="en-US" dirty="0"/>
          </a:p>
        </p:txBody>
      </p:sp>
      <p:sp>
        <p:nvSpPr>
          <p:cNvPr id="6" name="Rounded Rectangular Callout 5"/>
          <p:cNvSpPr/>
          <p:nvPr/>
        </p:nvSpPr>
        <p:spPr>
          <a:xfrm>
            <a:off x="1600200" y="2209800"/>
            <a:ext cx="2209800" cy="9906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Want some replica luxury watches? </a:t>
            </a:r>
            <a:br>
              <a:rPr lang="en-US" sz="1200" dirty="0" smtClean="0"/>
            </a:br>
            <a:r>
              <a:rPr lang="en-US" sz="1200" dirty="0" smtClean="0"/>
              <a:t>Click here:</a:t>
            </a:r>
            <a:br>
              <a:rPr lang="en-US" sz="1200" dirty="0" smtClean="0"/>
            </a:br>
            <a:r>
              <a:rPr lang="en-US" sz="1200" dirty="0" smtClean="0"/>
              <a:t>http://</a:t>
            </a:r>
            <a:r>
              <a:rPr lang="en-US" sz="1200" dirty="0" err="1"/>
              <a:t>S</a:t>
            </a:r>
            <a:r>
              <a:rPr lang="en-US" sz="1200" dirty="0" err="1" smtClean="0"/>
              <a:t>pammyLink.com</a:t>
            </a:r>
            <a:endParaRPr lang="en-US" sz="1200" dirty="0"/>
          </a:p>
        </p:txBody>
      </p:sp>
      <p:sp>
        <p:nvSpPr>
          <p:cNvPr id="9" name="Rectangle 8"/>
          <p:cNvSpPr/>
          <p:nvPr/>
        </p:nvSpPr>
        <p:spPr>
          <a:xfrm>
            <a:off x="838200" y="1600200"/>
            <a:ext cx="2500254" cy="400110"/>
          </a:xfrm>
          <a:prstGeom prst="rect">
            <a:avLst/>
          </a:prstGeom>
        </p:spPr>
        <p:txBody>
          <a:bodyPr wrap="none">
            <a:spAutoFit/>
          </a:bodyPr>
          <a:lstStyle/>
          <a:p>
            <a:r>
              <a:rPr lang="en-US" sz="2000" b="1" dirty="0" smtClean="0">
                <a:solidFill>
                  <a:srgbClr val="FF0000"/>
                </a:solidFill>
              </a:rPr>
              <a:t>Traditional Spam:</a:t>
            </a:r>
            <a:endParaRPr lang="en-US" sz="2000" b="1" dirty="0">
              <a:solidFill>
                <a:srgbClr val="FF0000"/>
              </a:solidFill>
            </a:endParaRPr>
          </a:p>
        </p:txBody>
      </p:sp>
      <p:sp>
        <p:nvSpPr>
          <p:cNvPr id="17" name="Rounded Rectangular Callout 16"/>
          <p:cNvSpPr/>
          <p:nvPr/>
        </p:nvSpPr>
        <p:spPr>
          <a:xfrm flipH="1">
            <a:off x="990600" y="3928646"/>
            <a:ext cx="2209800" cy="381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chemeClr val="bg1"/>
                </a:solidFill>
                <a:latin typeface="Webdings"/>
                <a:ea typeface="Webdings"/>
                <a:cs typeface="Webdings"/>
                <a:sym typeface="Webdings"/>
              </a:rPr>
              <a:t></a:t>
            </a:r>
            <a:r>
              <a:rPr lang="en-US" sz="1400" dirty="0" smtClean="0">
                <a:latin typeface="Webdings"/>
                <a:ea typeface="Webdings"/>
                <a:cs typeface="Webdings"/>
                <a:sym typeface="Webdings"/>
              </a:rPr>
              <a:t> </a:t>
            </a:r>
            <a:r>
              <a:rPr lang="en-US" sz="1400" dirty="0" smtClean="0"/>
              <a:t>[Report Spam]</a:t>
            </a:r>
            <a:endParaRPr lang="en-US" sz="1400" dirty="0"/>
          </a:p>
        </p:txBody>
      </p:sp>
      <p:grpSp>
        <p:nvGrpSpPr>
          <p:cNvPr id="19" name="Group 18"/>
          <p:cNvGrpSpPr/>
          <p:nvPr/>
        </p:nvGrpSpPr>
        <p:grpSpPr>
          <a:xfrm>
            <a:off x="533400" y="2362200"/>
            <a:ext cx="914400" cy="1176754"/>
            <a:chOff x="533400" y="2438400"/>
            <a:chExt cx="914400" cy="1176754"/>
          </a:xfrm>
        </p:grpSpPr>
        <p:pic>
          <p:nvPicPr>
            <p:cNvPr id="5" name="Picture 4"/>
            <p:cNvPicPr>
              <a:picLocks noChangeAspect="1"/>
            </p:cNvPicPr>
            <p:nvPr/>
          </p:nvPicPr>
          <p:blipFill rotWithShape="1">
            <a:blip r:embed="rId3"/>
            <a:srcRect l="10698" r="29976" b="49467"/>
            <a:stretch/>
          </p:blipFill>
          <p:spPr>
            <a:xfrm>
              <a:off x="533400"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609600" y="3276600"/>
              <a:ext cx="828071" cy="338554"/>
            </a:xfrm>
            <a:prstGeom prst="rect">
              <a:avLst/>
            </a:prstGeom>
            <a:noFill/>
          </p:spPr>
          <p:txBody>
            <a:bodyPr wrap="none" rtlCol="0">
              <a:spAutoFit/>
            </a:bodyPr>
            <a:lstStyle/>
            <a:p>
              <a:pPr algn="ctr"/>
              <a:r>
                <a:rPr lang="en-US" sz="1600" dirty="0"/>
                <a:t>George</a:t>
              </a:r>
            </a:p>
          </p:txBody>
        </p:sp>
      </p:grpSp>
      <p:grpSp>
        <p:nvGrpSpPr>
          <p:cNvPr id="21" name="Group 20"/>
          <p:cNvGrpSpPr/>
          <p:nvPr/>
        </p:nvGrpSpPr>
        <p:grpSpPr>
          <a:xfrm>
            <a:off x="3352800" y="3395246"/>
            <a:ext cx="914400" cy="1176754"/>
            <a:chOff x="3352800" y="3733800"/>
            <a:chExt cx="914400" cy="1176754"/>
          </a:xfrm>
        </p:grpSpPr>
        <p:pic>
          <p:nvPicPr>
            <p:cNvPr id="16" name="Picture 15"/>
            <p:cNvPicPr>
              <a:picLocks noChangeAspect="1"/>
            </p:cNvPicPr>
            <p:nvPr/>
          </p:nvPicPr>
          <p:blipFill>
            <a:blip r:embed="rId4"/>
            <a:stretch>
              <a:fillRect/>
            </a:stretch>
          </p:blipFill>
          <p:spPr>
            <a:xfrm>
              <a:off x="3352800" y="37338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3438618" y="4572000"/>
              <a:ext cx="808835" cy="338554"/>
            </a:xfrm>
            <a:prstGeom prst="rect">
              <a:avLst/>
            </a:prstGeom>
            <a:noFill/>
          </p:spPr>
          <p:txBody>
            <a:bodyPr wrap="none" rtlCol="0">
              <a:spAutoFit/>
            </a:bodyPr>
            <a:lstStyle/>
            <a:p>
              <a:pPr algn="ctr"/>
              <a:r>
                <a:rPr lang="en-US" sz="1600" dirty="0" smtClean="0"/>
                <a:t>Shobeir</a:t>
              </a:r>
              <a:endParaRPr lang="en-US" sz="1600" dirty="0"/>
            </a:p>
          </p:txBody>
        </p:sp>
      </p:grpSp>
    </p:spTree>
    <p:extLst>
      <p:ext uri="{BB962C8B-B14F-4D97-AF65-F5344CB8AC3E}">
        <p14:creationId xmlns:p14="http://schemas.microsoft.com/office/powerpoint/2010/main" val="300358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Spammers are getting smarter!</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11</a:t>
            </a:fld>
            <a:endParaRPr lang="en-US" dirty="0"/>
          </a:p>
        </p:txBody>
      </p:sp>
      <p:sp>
        <p:nvSpPr>
          <p:cNvPr id="6" name="Rounded Rectangular Callout 5"/>
          <p:cNvSpPr/>
          <p:nvPr/>
        </p:nvSpPr>
        <p:spPr>
          <a:xfrm>
            <a:off x="1600200" y="2209800"/>
            <a:ext cx="2209800" cy="9906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Want some replica luxury watches? </a:t>
            </a:r>
            <a:br>
              <a:rPr lang="en-US" sz="1200" dirty="0" smtClean="0"/>
            </a:br>
            <a:r>
              <a:rPr lang="en-US" sz="1200" dirty="0" smtClean="0"/>
              <a:t>Click here:</a:t>
            </a:r>
            <a:br>
              <a:rPr lang="en-US" sz="1200" dirty="0" smtClean="0"/>
            </a:br>
            <a:r>
              <a:rPr lang="en-US" sz="1200" dirty="0" smtClean="0"/>
              <a:t>http://</a:t>
            </a:r>
            <a:r>
              <a:rPr lang="en-US" sz="1200" dirty="0" err="1"/>
              <a:t>S</a:t>
            </a:r>
            <a:r>
              <a:rPr lang="en-US" sz="1200" dirty="0" err="1" smtClean="0"/>
              <a:t>pammyLink.com</a:t>
            </a:r>
            <a:endParaRPr lang="en-US" sz="1200" dirty="0"/>
          </a:p>
        </p:txBody>
      </p:sp>
      <p:cxnSp>
        <p:nvCxnSpPr>
          <p:cNvPr id="8" name="Straight Connector 7"/>
          <p:cNvCxnSpPr/>
          <p:nvPr/>
        </p:nvCxnSpPr>
        <p:spPr>
          <a:xfrm>
            <a:off x="4419600" y="2209800"/>
            <a:ext cx="0" cy="3810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38200" y="1600200"/>
            <a:ext cx="2500254" cy="400110"/>
          </a:xfrm>
          <a:prstGeom prst="rect">
            <a:avLst/>
          </a:prstGeom>
        </p:spPr>
        <p:txBody>
          <a:bodyPr wrap="none">
            <a:spAutoFit/>
          </a:bodyPr>
          <a:lstStyle/>
          <a:p>
            <a:r>
              <a:rPr lang="en-US" sz="2000" b="1" dirty="0" smtClean="0">
                <a:solidFill>
                  <a:srgbClr val="FF0000"/>
                </a:solidFill>
              </a:rPr>
              <a:t>Traditional Spam:</a:t>
            </a:r>
            <a:endParaRPr lang="en-US" sz="2000" b="1" dirty="0">
              <a:solidFill>
                <a:srgbClr val="FF0000"/>
              </a:solidFill>
            </a:endParaRPr>
          </a:p>
        </p:txBody>
      </p:sp>
      <p:sp>
        <p:nvSpPr>
          <p:cNvPr id="11" name="Rectangle 10"/>
          <p:cNvSpPr/>
          <p:nvPr/>
        </p:nvSpPr>
        <p:spPr>
          <a:xfrm>
            <a:off x="5257800" y="1600200"/>
            <a:ext cx="3369512" cy="400110"/>
          </a:xfrm>
          <a:prstGeom prst="rect">
            <a:avLst/>
          </a:prstGeom>
        </p:spPr>
        <p:txBody>
          <a:bodyPr wrap="none">
            <a:spAutoFit/>
          </a:bodyPr>
          <a:lstStyle/>
          <a:p>
            <a:r>
              <a:rPr lang="en-US" sz="2000" b="1" dirty="0">
                <a:solidFill>
                  <a:srgbClr val="FF0000"/>
                </a:solidFill>
              </a:rPr>
              <a:t>(Intelligent) Social Spam</a:t>
            </a:r>
            <a:r>
              <a:rPr lang="en-US" sz="2000" b="1" dirty="0" smtClean="0">
                <a:solidFill>
                  <a:srgbClr val="FF0000"/>
                </a:solidFill>
              </a:rPr>
              <a:t>:</a:t>
            </a:r>
            <a:endParaRPr lang="en-US" sz="2000" b="1" dirty="0">
              <a:solidFill>
                <a:srgbClr val="FF0000"/>
              </a:solidFill>
            </a:endParaRPr>
          </a:p>
        </p:txBody>
      </p:sp>
      <p:sp>
        <p:nvSpPr>
          <p:cNvPr id="13" name="Rounded Rectangular Callout 12"/>
          <p:cNvSpPr/>
          <p:nvPr/>
        </p:nvSpPr>
        <p:spPr>
          <a:xfrm>
            <a:off x="5943600" y="2133600"/>
            <a:ext cx="2057400" cy="1143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Hey Shobeir!</a:t>
            </a:r>
          </a:p>
          <a:p>
            <a:r>
              <a:rPr lang="en-US" sz="1200" dirty="0" smtClean="0"/>
              <a:t>Nice profile photo. I live in Bay Area too. </a:t>
            </a:r>
            <a:r>
              <a:rPr lang="en-US" sz="1200" dirty="0" err="1" smtClean="0"/>
              <a:t>Wanna</a:t>
            </a:r>
            <a:r>
              <a:rPr lang="en-US" sz="1200" dirty="0" smtClean="0"/>
              <a:t> chat?</a:t>
            </a:r>
          </a:p>
        </p:txBody>
      </p:sp>
      <p:sp>
        <p:nvSpPr>
          <p:cNvPr id="17" name="Rounded Rectangular Callout 16"/>
          <p:cNvSpPr/>
          <p:nvPr/>
        </p:nvSpPr>
        <p:spPr>
          <a:xfrm flipH="1">
            <a:off x="990600" y="3928646"/>
            <a:ext cx="2209800" cy="381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chemeClr val="bg1"/>
                </a:solidFill>
                <a:latin typeface="Webdings"/>
                <a:ea typeface="Webdings"/>
                <a:cs typeface="Webdings"/>
                <a:sym typeface="Webdings"/>
              </a:rPr>
              <a:t></a:t>
            </a:r>
            <a:r>
              <a:rPr lang="en-US" sz="1400" dirty="0" smtClean="0">
                <a:latin typeface="Webdings"/>
                <a:ea typeface="Webdings"/>
                <a:cs typeface="Webdings"/>
                <a:sym typeface="Webdings"/>
              </a:rPr>
              <a:t> </a:t>
            </a:r>
            <a:r>
              <a:rPr lang="en-US" sz="1400" dirty="0" smtClean="0"/>
              <a:t>[Report Spam]</a:t>
            </a:r>
            <a:endParaRPr lang="en-US" sz="1400" dirty="0"/>
          </a:p>
        </p:txBody>
      </p:sp>
      <p:grpSp>
        <p:nvGrpSpPr>
          <p:cNvPr id="19" name="Group 18"/>
          <p:cNvGrpSpPr/>
          <p:nvPr/>
        </p:nvGrpSpPr>
        <p:grpSpPr>
          <a:xfrm>
            <a:off x="533400" y="2362200"/>
            <a:ext cx="914400" cy="1176754"/>
            <a:chOff x="533400" y="2438400"/>
            <a:chExt cx="914400" cy="1176754"/>
          </a:xfrm>
        </p:grpSpPr>
        <p:pic>
          <p:nvPicPr>
            <p:cNvPr id="5" name="Picture 4"/>
            <p:cNvPicPr>
              <a:picLocks noChangeAspect="1"/>
            </p:cNvPicPr>
            <p:nvPr/>
          </p:nvPicPr>
          <p:blipFill rotWithShape="1">
            <a:blip r:embed="rId3"/>
            <a:srcRect l="10698" r="29976" b="49467"/>
            <a:stretch/>
          </p:blipFill>
          <p:spPr>
            <a:xfrm>
              <a:off x="533400"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609600" y="3276600"/>
              <a:ext cx="828071" cy="338554"/>
            </a:xfrm>
            <a:prstGeom prst="rect">
              <a:avLst/>
            </a:prstGeom>
            <a:noFill/>
          </p:spPr>
          <p:txBody>
            <a:bodyPr wrap="none" rtlCol="0">
              <a:spAutoFit/>
            </a:bodyPr>
            <a:lstStyle/>
            <a:p>
              <a:pPr algn="ctr"/>
              <a:r>
                <a:rPr lang="en-US" sz="1600" dirty="0"/>
                <a:t>George</a:t>
              </a:r>
            </a:p>
          </p:txBody>
        </p:sp>
      </p:grpSp>
      <p:grpSp>
        <p:nvGrpSpPr>
          <p:cNvPr id="21" name="Group 20"/>
          <p:cNvGrpSpPr/>
          <p:nvPr/>
        </p:nvGrpSpPr>
        <p:grpSpPr>
          <a:xfrm>
            <a:off x="3352800" y="3395246"/>
            <a:ext cx="914400" cy="1176754"/>
            <a:chOff x="3352800" y="3733800"/>
            <a:chExt cx="914400" cy="1176754"/>
          </a:xfrm>
        </p:grpSpPr>
        <p:pic>
          <p:nvPicPr>
            <p:cNvPr id="16" name="Picture 15"/>
            <p:cNvPicPr>
              <a:picLocks noChangeAspect="1"/>
            </p:cNvPicPr>
            <p:nvPr/>
          </p:nvPicPr>
          <p:blipFill>
            <a:blip r:embed="rId4"/>
            <a:stretch>
              <a:fillRect/>
            </a:stretch>
          </p:blipFill>
          <p:spPr>
            <a:xfrm>
              <a:off x="3352800" y="37338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3438618" y="4572000"/>
              <a:ext cx="808835" cy="338554"/>
            </a:xfrm>
            <a:prstGeom prst="rect">
              <a:avLst/>
            </a:prstGeom>
            <a:noFill/>
          </p:spPr>
          <p:txBody>
            <a:bodyPr wrap="none" rtlCol="0">
              <a:spAutoFit/>
            </a:bodyPr>
            <a:lstStyle/>
            <a:p>
              <a:pPr algn="ctr"/>
              <a:r>
                <a:rPr lang="en-US" sz="1600" dirty="0" smtClean="0"/>
                <a:t>Shobeir</a:t>
              </a:r>
              <a:endParaRPr lang="en-US" sz="1600" dirty="0"/>
            </a:p>
          </p:txBody>
        </p:sp>
      </p:grpSp>
      <p:grpSp>
        <p:nvGrpSpPr>
          <p:cNvPr id="22" name="Group 21"/>
          <p:cNvGrpSpPr/>
          <p:nvPr/>
        </p:nvGrpSpPr>
        <p:grpSpPr>
          <a:xfrm>
            <a:off x="7543800" y="3429000"/>
            <a:ext cx="914400" cy="1176754"/>
            <a:chOff x="3352800" y="3733800"/>
            <a:chExt cx="914400" cy="1176754"/>
          </a:xfrm>
        </p:grpSpPr>
        <p:pic>
          <p:nvPicPr>
            <p:cNvPr id="23" name="Picture 22"/>
            <p:cNvPicPr>
              <a:picLocks noChangeAspect="1"/>
            </p:cNvPicPr>
            <p:nvPr/>
          </p:nvPicPr>
          <p:blipFill>
            <a:blip r:embed="rId4"/>
            <a:stretch>
              <a:fillRect/>
            </a:stretch>
          </p:blipFill>
          <p:spPr>
            <a:xfrm>
              <a:off x="3352800" y="37338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4" name="TextBox 23"/>
            <p:cNvSpPr txBox="1"/>
            <p:nvPr/>
          </p:nvSpPr>
          <p:spPr>
            <a:xfrm>
              <a:off x="3438618" y="4572000"/>
              <a:ext cx="808835" cy="338554"/>
            </a:xfrm>
            <a:prstGeom prst="rect">
              <a:avLst/>
            </a:prstGeom>
            <a:noFill/>
          </p:spPr>
          <p:txBody>
            <a:bodyPr wrap="none" rtlCol="0">
              <a:spAutoFit/>
            </a:bodyPr>
            <a:lstStyle/>
            <a:p>
              <a:pPr algn="ctr"/>
              <a:r>
                <a:rPr lang="en-US" sz="1600" dirty="0" smtClean="0"/>
                <a:t>Shobeir</a:t>
              </a:r>
              <a:endParaRPr lang="en-US" sz="1600" dirty="0"/>
            </a:p>
          </p:txBody>
        </p:sp>
      </p:grpSp>
      <p:grpSp>
        <p:nvGrpSpPr>
          <p:cNvPr id="26" name="Group 25"/>
          <p:cNvGrpSpPr/>
          <p:nvPr/>
        </p:nvGrpSpPr>
        <p:grpSpPr>
          <a:xfrm>
            <a:off x="4822135" y="2362200"/>
            <a:ext cx="914400" cy="1176754"/>
            <a:chOff x="4822135" y="2438400"/>
            <a:chExt cx="914400" cy="1176754"/>
          </a:xfrm>
        </p:grpSpPr>
        <p:pic>
          <p:nvPicPr>
            <p:cNvPr id="12" name="Picture 11"/>
            <p:cNvPicPr>
              <a:picLocks noChangeAspect="1"/>
            </p:cNvPicPr>
            <p:nvPr/>
          </p:nvPicPr>
          <p:blipFill rotWithShape="1">
            <a:blip r:embed="rId5"/>
            <a:srcRect l="41222" t="4799" r="5109" b="11374"/>
            <a:stretch/>
          </p:blipFill>
          <p:spPr>
            <a:xfrm>
              <a:off x="4822135"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5" name="TextBox 24"/>
            <p:cNvSpPr txBox="1"/>
            <p:nvPr/>
          </p:nvSpPr>
          <p:spPr>
            <a:xfrm>
              <a:off x="5011805" y="3276600"/>
              <a:ext cx="626995" cy="338554"/>
            </a:xfrm>
            <a:prstGeom prst="rect">
              <a:avLst/>
            </a:prstGeom>
            <a:noFill/>
          </p:spPr>
          <p:txBody>
            <a:bodyPr wrap="none" rtlCol="0">
              <a:spAutoFit/>
            </a:bodyPr>
            <a:lstStyle/>
            <a:p>
              <a:pPr algn="ctr"/>
              <a:r>
                <a:rPr lang="en-US" sz="1600" dirty="0" smtClean="0"/>
                <a:t>Mary</a:t>
              </a:r>
              <a:endParaRPr lang="en-US" sz="1600" dirty="0"/>
            </a:p>
          </p:txBody>
        </p:sp>
      </p:grpSp>
    </p:spTree>
    <p:extLst>
      <p:ext uri="{BB962C8B-B14F-4D97-AF65-F5344CB8AC3E}">
        <p14:creationId xmlns:p14="http://schemas.microsoft.com/office/powerpoint/2010/main" val="133576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Spammers are getting smarter!</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12</a:t>
            </a:fld>
            <a:endParaRPr lang="en-US" dirty="0"/>
          </a:p>
        </p:txBody>
      </p:sp>
      <p:sp>
        <p:nvSpPr>
          <p:cNvPr id="6" name="Rounded Rectangular Callout 5"/>
          <p:cNvSpPr/>
          <p:nvPr/>
        </p:nvSpPr>
        <p:spPr>
          <a:xfrm>
            <a:off x="1600200" y="2209800"/>
            <a:ext cx="2209800" cy="9906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Want some replica luxury watches? </a:t>
            </a:r>
            <a:br>
              <a:rPr lang="en-US" sz="1200" dirty="0" smtClean="0"/>
            </a:br>
            <a:r>
              <a:rPr lang="en-US" sz="1200" dirty="0" smtClean="0"/>
              <a:t>Click here:</a:t>
            </a:r>
            <a:br>
              <a:rPr lang="en-US" sz="1200" dirty="0" smtClean="0"/>
            </a:br>
            <a:r>
              <a:rPr lang="en-US" sz="1200" dirty="0" smtClean="0"/>
              <a:t>http://</a:t>
            </a:r>
            <a:r>
              <a:rPr lang="en-US" sz="1200" dirty="0" err="1"/>
              <a:t>S</a:t>
            </a:r>
            <a:r>
              <a:rPr lang="en-US" sz="1200" dirty="0" err="1" smtClean="0"/>
              <a:t>pammyLink.com</a:t>
            </a:r>
            <a:endParaRPr lang="en-US" sz="1200" dirty="0"/>
          </a:p>
        </p:txBody>
      </p:sp>
      <p:cxnSp>
        <p:nvCxnSpPr>
          <p:cNvPr id="8" name="Straight Connector 7"/>
          <p:cNvCxnSpPr/>
          <p:nvPr/>
        </p:nvCxnSpPr>
        <p:spPr>
          <a:xfrm>
            <a:off x="4419600" y="2209800"/>
            <a:ext cx="0" cy="3810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38200" y="1600200"/>
            <a:ext cx="2500254" cy="400110"/>
          </a:xfrm>
          <a:prstGeom prst="rect">
            <a:avLst/>
          </a:prstGeom>
        </p:spPr>
        <p:txBody>
          <a:bodyPr wrap="none">
            <a:spAutoFit/>
          </a:bodyPr>
          <a:lstStyle/>
          <a:p>
            <a:r>
              <a:rPr lang="en-US" sz="2000" b="1" dirty="0" smtClean="0">
                <a:solidFill>
                  <a:srgbClr val="FF0000"/>
                </a:solidFill>
              </a:rPr>
              <a:t>Traditional Spam:</a:t>
            </a:r>
            <a:endParaRPr lang="en-US" sz="2000" b="1" dirty="0">
              <a:solidFill>
                <a:srgbClr val="FF0000"/>
              </a:solidFill>
            </a:endParaRPr>
          </a:p>
        </p:txBody>
      </p:sp>
      <p:sp>
        <p:nvSpPr>
          <p:cNvPr id="11" name="Rectangle 10"/>
          <p:cNvSpPr/>
          <p:nvPr/>
        </p:nvSpPr>
        <p:spPr>
          <a:xfrm>
            <a:off x="5257800" y="1600200"/>
            <a:ext cx="3369512" cy="400110"/>
          </a:xfrm>
          <a:prstGeom prst="rect">
            <a:avLst/>
          </a:prstGeom>
        </p:spPr>
        <p:txBody>
          <a:bodyPr wrap="none">
            <a:spAutoFit/>
          </a:bodyPr>
          <a:lstStyle/>
          <a:p>
            <a:r>
              <a:rPr lang="en-US" sz="2000" b="1" dirty="0">
                <a:solidFill>
                  <a:srgbClr val="FF0000"/>
                </a:solidFill>
              </a:rPr>
              <a:t>(Intelligent) Social Spam</a:t>
            </a:r>
            <a:r>
              <a:rPr lang="en-US" sz="2000" b="1" dirty="0" smtClean="0">
                <a:solidFill>
                  <a:srgbClr val="FF0000"/>
                </a:solidFill>
              </a:rPr>
              <a:t>:</a:t>
            </a:r>
            <a:endParaRPr lang="en-US" sz="2000" b="1" dirty="0">
              <a:solidFill>
                <a:srgbClr val="FF0000"/>
              </a:solidFill>
            </a:endParaRPr>
          </a:p>
        </p:txBody>
      </p:sp>
      <p:sp>
        <p:nvSpPr>
          <p:cNvPr id="13" name="Rounded Rectangular Callout 12"/>
          <p:cNvSpPr/>
          <p:nvPr/>
        </p:nvSpPr>
        <p:spPr>
          <a:xfrm>
            <a:off x="5943600" y="2133600"/>
            <a:ext cx="2057400" cy="1143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Hey Shobeir!</a:t>
            </a:r>
          </a:p>
          <a:p>
            <a:r>
              <a:rPr lang="en-US" sz="1200" dirty="0" smtClean="0"/>
              <a:t>Nice profile photo. I live in Bay Area too. </a:t>
            </a:r>
            <a:r>
              <a:rPr lang="en-US" sz="1200" dirty="0" err="1" smtClean="0"/>
              <a:t>Wanna</a:t>
            </a:r>
            <a:r>
              <a:rPr lang="en-US" sz="1200" dirty="0" smtClean="0"/>
              <a:t> chat?</a:t>
            </a:r>
          </a:p>
        </p:txBody>
      </p:sp>
      <p:sp>
        <p:nvSpPr>
          <p:cNvPr id="15" name="Rounded Rectangular Callout 14"/>
          <p:cNvSpPr/>
          <p:nvPr/>
        </p:nvSpPr>
        <p:spPr>
          <a:xfrm flipH="1">
            <a:off x="5334000" y="3962400"/>
            <a:ext cx="2057400" cy="381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Sure! :)</a:t>
            </a:r>
            <a:endParaRPr lang="en-US" sz="1400" dirty="0"/>
          </a:p>
        </p:txBody>
      </p:sp>
      <p:sp>
        <p:nvSpPr>
          <p:cNvPr id="17" name="Rounded Rectangular Callout 16"/>
          <p:cNvSpPr/>
          <p:nvPr/>
        </p:nvSpPr>
        <p:spPr>
          <a:xfrm flipH="1">
            <a:off x="990600" y="3928646"/>
            <a:ext cx="2209800" cy="381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chemeClr val="bg1"/>
                </a:solidFill>
                <a:latin typeface="Webdings"/>
                <a:ea typeface="Webdings"/>
                <a:cs typeface="Webdings"/>
                <a:sym typeface="Webdings"/>
              </a:rPr>
              <a:t></a:t>
            </a:r>
            <a:r>
              <a:rPr lang="en-US" sz="1400" dirty="0" smtClean="0">
                <a:latin typeface="Webdings"/>
                <a:ea typeface="Webdings"/>
                <a:cs typeface="Webdings"/>
                <a:sym typeface="Webdings"/>
              </a:rPr>
              <a:t> </a:t>
            </a:r>
            <a:r>
              <a:rPr lang="en-US" sz="1400" dirty="0" smtClean="0"/>
              <a:t>[Report Spam]</a:t>
            </a:r>
            <a:endParaRPr lang="en-US" sz="1400" dirty="0"/>
          </a:p>
        </p:txBody>
      </p:sp>
      <p:grpSp>
        <p:nvGrpSpPr>
          <p:cNvPr id="19" name="Group 18"/>
          <p:cNvGrpSpPr/>
          <p:nvPr/>
        </p:nvGrpSpPr>
        <p:grpSpPr>
          <a:xfrm>
            <a:off x="533400" y="2362200"/>
            <a:ext cx="914400" cy="1176754"/>
            <a:chOff x="533400" y="2438400"/>
            <a:chExt cx="914400" cy="1176754"/>
          </a:xfrm>
        </p:grpSpPr>
        <p:pic>
          <p:nvPicPr>
            <p:cNvPr id="5" name="Picture 4"/>
            <p:cNvPicPr>
              <a:picLocks noChangeAspect="1"/>
            </p:cNvPicPr>
            <p:nvPr/>
          </p:nvPicPr>
          <p:blipFill rotWithShape="1">
            <a:blip r:embed="rId3"/>
            <a:srcRect l="10698" r="29976" b="49467"/>
            <a:stretch/>
          </p:blipFill>
          <p:spPr>
            <a:xfrm>
              <a:off x="533400"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609600" y="3276600"/>
              <a:ext cx="828071" cy="338554"/>
            </a:xfrm>
            <a:prstGeom prst="rect">
              <a:avLst/>
            </a:prstGeom>
            <a:noFill/>
          </p:spPr>
          <p:txBody>
            <a:bodyPr wrap="none" rtlCol="0">
              <a:spAutoFit/>
            </a:bodyPr>
            <a:lstStyle/>
            <a:p>
              <a:pPr algn="ctr"/>
              <a:r>
                <a:rPr lang="en-US" sz="1600" dirty="0"/>
                <a:t>George</a:t>
              </a:r>
            </a:p>
          </p:txBody>
        </p:sp>
      </p:grpSp>
      <p:grpSp>
        <p:nvGrpSpPr>
          <p:cNvPr id="21" name="Group 20"/>
          <p:cNvGrpSpPr/>
          <p:nvPr/>
        </p:nvGrpSpPr>
        <p:grpSpPr>
          <a:xfrm>
            <a:off x="3352800" y="3395246"/>
            <a:ext cx="914400" cy="1176754"/>
            <a:chOff x="3352800" y="3733800"/>
            <a:chExt cx="914400" cy="1176754"/>
          </a:xfrm>
        </p:grpSpPr>
        <p:pic>
          <p:nvPicPr>
            <p:cNvPr id="16" name="Picture 15"/>
            <p:cNvPicPr>
              <a:picLocks noChangeAspect="1"/>
            </p:cNvPicPr>
            <p:nvPr/>
          </p:nvPicPr>
          <p:blipFill>
            <a:blip r:embed="rId4"/>
            <a:stretch>
              <a:fillRect/>
            </a:stretch>
          </p:blipFill>
          <p:spPr>
            <a:xfrm>
              <a:off x="3352800" y="37338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3438618" y="4572000"/>
              <a:ext cx="808835" cy="338554"/>
            </a:xfrm>
            <a:prstGeom prst="rect">
              <a:avLst/>
            </a:prstGeom>
            <a:noFill/>
          </p:spPr>
          <p:txBody>
            <a:bodyPr wrap="none" rtlCol="0">
              <a:spAutoFit/>
            </a:bodyPr>
            <a:lstStyle/>
            <a:p>
              <a:pPr algn="ctr"/>
              <a:r>
                <a:rPr lang="en-US" sz="1600" dirty="0" smtClean="0"/>
                <a:t>Shobeir</a:t>
              </a:r>
              <a:endParaRPr lang="en-US" sz="1600" dirty="0"/>
            </a:p>
          </p:txBody>
        </p:sp>
      </p:grpSp>
      <p:grpSp>
        <p:nvGrpSpPr>
          <p:cNvPr id="22" name="Group 21"/>
          <p:cNvGrpSpPr/>
          <p:nvPr/>
        </p:nvGrpSpPr>
        <p:grpSpPr>
          <a:xfrm>
            <a:off x="7543800" y="3429000"/>
            <a:ext cx="914400" cy="1176754"/>
            <a:chOff x="3352800" y="3733800"/>
            <a:chExt cx="914400" cy="1176754"/>
          </a:xfrm>
        </p:grpSpPr>
        <p:pic>
          <p:nvPicPr>
            <p:cNvPr id="23" name="Picture 22"/>
            <p:cNvPicPr>
              <a:picLocks noChangeAspect="1"/>
            </p:cNvPicPr>
            <p:nvPr/>
          </p:nvPicPr>
          <p:blipFill>
            <a:blip r:embed="rId4"/>
            <a:stretch>
              <a:fillRect/>
            </a:stretch>
          </p:blipFill>
          <p:spPr>
            <a:xfrm>
              <a:off x="3352800" y="37338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4" name="TextBox 23"/>
            <p:cNvSpPr txBox="1"/>
            <p:nvPr/>
          </p:nvSpPr>
          <p:spPr>
            <a:xfrm>
              <a:off x="3438618" y="4572000"/>
              <a:ext cx="808835" cy="338554"/>
            </a:xfrm>
            <a:prstGeom prst="rect">
              <a:avLst/>
            </a:prstGeom>
            <a:noFill/>
          </p:spPr>
          <p:txBody>
            <a:bodyPr wrap="none" rtlCol="0">
              <a:spAutoFit/>
            </a:bodyPr>
            <a:lstStyle/>
            <a:p>
              <a:pPr algn="ctr"/>
              <a:r>
                <a:rPr lang="en-US" sz="1600" dirty="0" smtClean="0"/>
                <a:t>Shobeir</a:t>
              </a:r>
              <a:endParaRPr lang="en-US" sz="1600" dirty="0"/>
            </a:p>
          </p:txBody>
        </p:sp>
      </p:grpSp>
      <p:grpSp>
        <p:nvGrpSpPr>
          <p:cNvPr id="26" name="Group 25"/>
          <p:cNvGrpSpPr/>
          <p:nvPr/>
        </p:nvGrpSpPr>
        <p:grpSpPr>
          <a:xfrm>
            <a:off x="4822135" y="2362200"/>
            <a:ext cx="914400" cy="1176754"/>
            <a:chOff x="4822135" y="2438400"/>
            <a:chExt cx="914400" cy="1176754"/>
          </a:xfrm>
        </p:grpSpPr>
        <p:pic>
          <p:nvPicPr>
            <p:cNvPr id="12" name="Picture 11"/>
            <p:cNvPicPr>
              <a:picLocks noChangeAspect="1"/>
            </p:cNvPicPr>
            <p:nvPr/>
          </p:nvPicPr>
          <p:blipFill rotWithShape="1">
            <a:blip r:embed="rId5"/>
            <a:srcRect l="41222" t="4799" r="5109" b="11374"/>
            <a:stretch/>
          </p:blipFill>
          <p:spPr>
            <a:xfrm>
              <a:off x="4822135"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5" name="TextBox 24"/>
            <p:cNvSpPr txBox="1"/>
            <p:nvPr/>
          </p:nvSpPr>
          <p:spPr>
            <a:xfrm>
              <a:off x="5011805" y="3276600"/>
              <a:ext cx="626995" cy="338554"/>
            </a:xfrm>
            <a:prstGeom prst="rect">
              <a:avLst/>
            </a:prstGeom>
            <a:noFill/>
          </p:spPr>
          <p:txBody>
            <a:bodyPr wrap="none" rtlCol="0">
              <a:spAutoFit/>
            </a:bodyPr>
            <a:lstStyle/>
            <a:p>
              <a:pPr algn="ctr"/>
              <a:r>
                <a:rPr lang="en-US" sz="1600" dirty="0" smtClean="0"/>
                <a:t>Mary</a:t>
              </a:r>
              <a:endParaRPr lang="en-US" sz="1600" dirty="0"/>
            </a:p>
          </p:txBody>
        </p:sp>
      </p:grpSp>
    </p:spTree>
    <p:extLst>
      <p:ext uri="{BB962C8B-B14F-4D97-AF65-F5344CB8AC3E}">
        <p14:creationId xmlns:p14="http://schemas.microsoft.com/office/powerpoint/2010/main" val="383352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Spammers are getting smarter!</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13</a:t>
            </a:fld>
            <a:endParaRPr lang="en-US" dirty="0"/>
          </a:p>
        </p:txBody>
      </p:sp>
      <p:sp>
        <p:nvSpPr>
          <p:cNvPr id="6" name="Rounded Rectangular Callout 5"/>
          <p:cNvSpPr/>
          <p:nvPr/>
        </p:nvSpPr>
        <p:spPr>
          <a:xfrm>
            <a:off x="1600200" y="2209800"/>
            <a:ext cx="2209800" cy="9906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Want some replica luxury watches? </a:t>
            </a:r>
            <a:br>
              <a:rPr lang="en-US" sz="1200" dirty="0" smtClean="0"/>
            </a:br>
            <a:r>
              <a:rPr lang="en-US" sz="1200" dirty="0" smtClean="0"/>
              <a:t>Click here:</a:t>
            </a:r>
            <a:br>
              <a:rPr lang="en-US" sz="1200" dirty="0" smtClean="0"/>
            </a:br>
            <a:r>
              <a:rPr lang="en-US" sz="1200" dirty="0" smtClean="0"/>
              <a:t>http://</a:t>
            </a:r>
            <a:r>
              <a:rPr lang="en-US" sz="1200" dirty="0" err="1"/>
              <a:t>S</a:t>
            </a:r>
            <a:r>
              <a:rPr lang="en-US" sz="1200" dirty="0" err="1" smtClean="0"/>
              <a:t>pammyLink.com</a:t>
            </a:r>
            <a:endParaRPr lang="en-US" sz="1200" dirty="0"/>
          </a:p>
        </p:txBody>
      </p:sp>
      <p:cxnSp>
        <p:nvCxnSpPr>
          <p:cNvPr id="8" name="Straight Connector 7"/>
          <p:cNvCxnSpPr/>
          <p:nvPr/>
        </p:nvCxnSpPr>
        <p:spPr>
          <a:xfrm>
            <a:off x="4419600" y="2209800"/>
            <a:ext cx="0" cy="3810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38200" y="1600200"/>
            <a:ext cx="2500254" cy="400110"/>
          </a:xfrm>
          <a:prstGeom prst="rect">
            <a:avLst/>
          </a:prstGeom>
        </p:spPr>
        <p:txBody>
          <a:bodyPr wrap="none">
            <a:spAutoFit/>
          </a:bodyPr>
          <a:lstStyle/>
          <a:p>
            <a:r>
              <a:rPr lang="en-US" sz="2000" b="1" dirty="0" smtClean="0">
                <a:solidFill>
                  <a:srgbClr val="FF0000"/>
                </a:solidFill>
              </a:rPr>
              <a:t>Traditional Spam:</a:t>
            </a:r>
            <a:endParaRPr lang="en-US" sz="2000" b="1" dirty="0">
              <a:solidFill>
                <a:srgbClr val="FF0000"/>
              </a:solidFill>
            </a:endParaRPr>
          </a:p>
        </p:txBody>
      </p:sp>
      <p:sp>
        <p:nvSpPr>
          <p:cNvPr id="11" name="Rectangle 10"/>
          <p:cNvSpPr/>
          <p:nvPr/>
        </p:nvSpPr>
        <p:spPr>
          <a:xfrm>
            <a:off x="5257800" y="1600200"/>
            <a:ext cx="3369512" cy="400110"/>
          </a:xfrm>
          <a:prstGeom prst="rect">
            <a:avLst/>
          </a:prstGeom>
        </p:spPr>
        <p:txBody>
          <a:bodyPr wrap="none">
            <a:spAutoFit/>
          </a:bodyPr>
          <a:lstStyle/>
          <a:p>
            <a:r>
              <a:rPr lang="en-US" sz="2000" b="1" dirty="0">
                <a:solidFill>
                  <a:srgbClr val="FF0000"/>
                </a:solidFill>
              </a:rPr>
              <a:t>(Intelligent) Social Spam</a:t>
            </a:r>
            <a:r>
              <a:rPr lang="en-US" sz="2000" b="1" dirty="0" smtClean="0">
                <a:solidFill>
                  <a:srgbClr val="FF0000"/>
                </a:solidFill>
              </a:rPr>
              <a:t>:</a:t>
            </a:r>
            <a:endParaRPr lang="en-US" sz="2000" b="1" dirty="0">
              <a:solidFill>
                <a:srgbClr val="FF0000"/>
              </a:solidFill>
            </a:endParaRPr>
          </a:p>
        </p:txBody>
      </p:sp>
      <p:sp>
        <p:nvSpPr>
          <p:cNvPr id="13" name="Rounded Rectangular Callout 12"/>
          <p:cNvSpPr/>
          <p:nvPr/>
        </p:nvSpPr>
        <p:spPr>
          <a:xfrm>
            <a:off x="5943600" y="2133600"/>
            <a:ext cx="2057400" cy="1143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Hey Shobeir!</a:t>
            </a:r>
          </a:p>
          <a:p>
            <a:r>
              <a:rPr lang="en-US" sz="1200" dirty="0" smtClean="0"/>
              <a:t>Nice profile photo. I live in Bay Area too. </a:t>
            </a:r>
            <a:r>
              <a:rPr lang="en-US" sz="1200" dirty="0" err="1" smtClean="0"/>
              <a:t>Wanna</a:t>
            </a:r>
            <a:r>
              <a:rPr lang="en-US" sz="1200" dirty="0" smtClean="0"/>
              <a:t> chat?</a:t>
            </a:r>
          </a:p>
        </p:txBody>
      </p:sp>
      <p:sp>
        <p:nvSpPr>
          <p:cNvPr id="15" name="Rounded Rectangular Callout 14"/>
          <p:cNvSpPr/>
          <p:nvPr/>
        </p:nvSpPr>
        <p:spPr>
          <a:xfrm flipH="1">
            <a:off x="5334000" y="3962400"/>
            <a:ext cx="2057400" cy="381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Sure! :)</a:t>
            </a:r>
            <a:endParaRPr lang="en-US" sz="1400" dirty="0"/>
          </a:p>
        </p:txBody>
      </p:sp>
      <p:sp>
        <p:nvSpPr>
          <p:cNvPr id="17" name="Rounded Rectangular Callout 16"/>
          <p:cNvSpPr/>
          <p:nvPr/>
        </p:nvSpPr>
        <p:spPr>
          <a:xfrm flipH="1">
            <a:off x="990600" y="3928646"/>
            <a:ext cx="2209800" cy="3810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chemeClr val="bg1"/>
                </a:solidFill>
                <a:latin typeface="Webdings"/>
                <a:ea typeface="Webdings"/>
                <a:cs typeface="Webdings"/>
                <a:sym typeface="Webdings"/>
              </a:rPr>
              <a:t></a:t>
            </a:r>
            <a:r>
              <a:rPr lang="en-US" sz="1400" dirty="0" smtClean="0">
                <a:latin typeface="Webdings"/>
                <a:ea typeface="Webdings"/>
                <a:cs typeface="Webdings"/>
                <a:sym typeface="Webdings"/>
              </a:rPr>
              <a:t> </a:t>
            </a:r>
            <a:r>
              <a:rPr lang="en-US" sz="1400" dirty="0" smtClean="0"/>
              <a:t>[Report Spam]</a:t>
            </a:r>
            <a:endParaRPr lang="en-US" sz="1400" dirty="0"/>
          </a:p>
        </p:txBody>
      </p:sp>
      <p:grpSp>
        <p:nvGrpSpPr>
          <p:cNvPr id="19" name="Group 18"/>
          <p:cNvGrpSpPr/>
          <p:nvPr/>
        </p:nvGrpSpPr>
        <p:grpSpPr>
          <a:xfrm>
            <a:off x="533400" y="2362200"/>
            <a:ext cx="914400" cy="1176754"/>
            <a:chOff x="533400" y="2438400"/>
            <a:chExt cx="914400" cy="1176754"/>
          </a:xfrm>
        </p:grpSpPr>
        <p:pic>
          <p:nvPicPr>
            <p:cNvPr id="5" name="Picture 4"/>
            <p:cNvPicPr>
              <a:picLocks noChangeAspect="1"/>
            </p:cNvPicPr>
            <p:nvPr/>
          </p:nvPicPr>
          <p:blipFill rotWithShape="1">
            <a:blip r:embed="rId3"/>
            <a:srcRect l="10698" r="29976" b="49467"/>
            <a:stretch/>
          </p:blipFill>
          <p:spPr>
            <a:xfrm>
              <a:off x="533400"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609600" y="3276600"/>
              <a:ext cx="828071" cy="338554"/>
            </a:xfrm>
            <a:prstGeom prst="rect">
              <a:avLst/>
            </a:prstGeom>
            <a:noFill/>
          </p:spPr>
          <p:txBody>
            <a:bodyPr wrap="none" rtlCol="0">
              <a:spAutoFit/>
            </a:bodyPr>
            <a:lstStyle/>
            <a:p>
              <a:pPr algn="ctr"/>
              <a:r>
                <a:rPr lang="en-US" sz="1600" dirty="0"/>
                <a:t>George</a:t>
              </a:r>
            </a:p>
          </p:txBody>
        </p:sp>
      </p:grpSp>
      <p:grpSp>
        <p:nvGrpSpPr>
          <p:cNvPr id="21" name="Group 20"/>
          <p:cNvGrpSpPr/>
          <p:nvPr/>
        </p:nvGrpSpPr>
        <p:grpSpPr>
          <a:xfrm>
            <a:off x="3352800" y="3395246"/>
            <a:ext cx="914400" cy="1176754"/>
            <a:chOff x="3352800" y="3733800"/>
            <a:chExt cx="914400" cy="1176754"/>
          </a:xfrm>
        </p:grpSpPr>
        <p:pic>
          <p:nvPicPr>
            <p:cNvPr id="16" name="Picture 15"/>
            <p:cNvPicPr>
              <a:picLocks noChangeAspect="1"/>
            </p:cNvPicPr>
            <p:nvPr/>
          </p:nvPicPr>
          <p:blipFill>
            <a:blip r:embed="rId4"/>
            <a:stretch>
              <a:fillRect/>
            </a:stretch>
          </p:blipFill>
          <p:spPr>
            <a:xfrm>
              <a:off x="3352800" y="37338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3438618" y="4572000"/>
              <a:ext cx="808835" cy="338554"/>
            </a:xfrm>
            <a:prstGeom prst="rect">
              <a:avLst/>
            </a:prstGeom>
            <a:noFill/>
          </p:spPr>
          <p:txBody>
            <a:bodyPr wrap="none" rtlCol="0">
              <a:spAutoFit/>
            </a:bodyPr>
            <a:lstStyle/>
            <a:p>
              <a:pPr algn="ctr"/>
              <a:r>
                <a:rPr lang="en-US" sz="1600" dirty="0" smtClean="0"/>
                <a:t>Shobeir</a:t>
              </a:r>
              <a:endParaRPr lang="en-US" sz="1600" dirty="0"/>
            </a:p>
          </p:txBody>
        </p:sp>
      </p:grpSp>
      <p:grpSp>
        <p:nvGrpSpPr>
          <p:cNvPr id="22" name="Group 21"/>
          <p:cNvGrpSpPr/>
          <p:nvPr/>
        </p:nvGrpSpPr>
        <p:grpSpPr>
          <a:xfrm>
            <a:off x="7543800" y="3429000"/>
            <a:ext cx="914400" cy="1176754"/>
            <a:chOff x="3352800" y="3733800"/>
            <a:chExt cx="914400" cy="1176754"/>
          </a:xfrm>
        </p:grpSpPr>
        <p:pic>
          <p:nvPicPr>
            <p:cNvPr id="23" name="Picture 22"/>
            <p:cNvPicPr>
              <a:picLocks noChangeAspect="1"/>
            </p:cNvPicPr>
            <p:nvPr/>
          </p:nvPicPr>
          <p:blipFill>
            <a:blip r:embed="rId4"/>
            <a:stretch>
              <a:fillRect/>
            </a:stretch>
          </p:blipFill>
          <p:spPr>
            <a:xfrm>
              <a:off x="3352800" y="37338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4" name="TextBox 23"/>
            <p:cNvSpPr txBox="1"/>
            <p:nvPr/>
          </p:nvSpPr>
          <p:spPr>
            <a:xfrm>
              <a:off x="3438618" y="4572000"/>
              <a:ext cx="808835" cy="338554"/>
            </a:xfrm>
            <a:prstGeom prst="rect">
              <a:avLst/>
            </a:prstGeom>
            <a:noFill/>
          </p:spPr>
          <p:txBody>
            <a:bodyPr wrap="none" rtlCol="0">
              <a:spAutoFit/>
            </a:bodyPr>
            <a:lstStyle/>
            <a:p>
              <a:pPr algn="ctr"/>
              <a:r>
                <a:rPr lang="en-US" sz="1600" dirty="0" smtClean="0"/>
                <a:t>Shobeir</a:t>
              </a:r>
              <a:endParaRPr lang="en-US" sz="1600" dirty="0"/>
            </a:p>
          </p:txBody>
        </p:sp>
      </p:grpSp>
      <p:grpSp>
        <p:nvGrpSpPr>
          <p:cNvPr id="26" name="Group 25"/>
          <p:cNvGrpSpPr/>
          <p:nvPr/>
        </p:nvGrpSpPr>
        <p:grpSpPr>
          <a:xfrm>
            <a:off x="4822135" y="2362200"/>
            <a:ext cx="914400" cy="1176754"/>
            <a:chOff x="4822135" y="2438400"/>
            <a:chExt cx="914400" cy="1176754"/>
          </a:xfrm>
        </p:grpSpPr>
        <p:pic>
          <p:nvPicPr>
            <p:cNvPr id="12" name="Picture 11"/>
            <p:cNvPicPr>
              <a:picLocks noChangeAspect="1"/>
            </p:cNvPicPr>
            <p:nvPr/>
          </p:nvPicPr>
          <p:blipFill rotWithShape="1">
            <a:blip r:embed="rId5"/>
            <a:srcRect l="41222" t="4799" r="5109" b="11374"/>
            <a:stretch/>
          </p:blipFill>
          <p:spPr>
            <a:xfrm>
              <a:off x="4822135"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5" name="TextBox 24"/>
            <p:cNvSpPr txBox="1"/>
            <p:nvPr/>
          </p:nvSpPr>
          <p:spPr>
            <a:xfrm>
              <a:off x="5011805" y="3276600"/>
              <a:ext cx="626995" cy="338554"/>
            </a:xfrm>
            <a:prstGeom prst="rect">
              <a:avLst/>
            </a:prstGeom>
            <a:noFill/>
          </p:spPr>
          <p:txBody>
            <a:bodyPr wrap="none" rtlCol="0">
              <a:spAutoFit/>
            </a:bodyPr>
            <a:lstStyle/>
            <a:p>
              <a:pPr algn="ctr"/>
              <a:r>
                <a:rPr lang="en-US" sz="1600" dirty="0" smtClean="0"/>
                <a:t>Mary</a:t>
              </a:r>
              <a:endParaRPr lang="en-US" sz="1600" dirty="0"/>
            </a:p>
          </p:txBody>
        </p:sp>
      </p:grpSp>
      <p:sp>
        <p:nvSpPr>
          <p:cNvPr id="27" name="Rectangle 26"/>
          <p:cNvSpPr/>
          <p:nvPr/>
        </p:nvSpPr>
        <p:spPr>
          <a:xfrm rot="5231102">
            <a:off x="6684205" y="4399366"/>
            <a:ext cx="415498" cy="369332"/>
          </a:xfrm>
          <a:prstGeom prst="rect">
            <a:avLst/>
          </a:prstGeom>
        </p:spPr>
        <p:txBody>
          <a:bodyPr wrap="none">
            <a:spAutoFit/>
          </a:bodyPr>
          <a:lstStyle/>
          <a:p>
            <a:r>
              <a:rPr lang="en-US" dirty="0" smtClean="0"/>
              <a:t>…</a:t>
            </a:r>
            <a:endParaRPr lang="en-US" dirty="0"/>
          </a:p>
        </p:txBody>
      </p:sp>
      <p:sp>
        <p:nvSpPr>
          <p:cNvPr id="28" name="Rounded Rectangular Callout 27"/>
          <p:cNvSpPr/>
          <p:nvPr/>
        </p:nvSpPr>
        <p:spPr>
          <a:xfrm>
            <a:off x="5943600" y="4800600"/>
            <a:ext cx="2057400" cy="14478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I’m logging off here., too many people pinging me!</a:t>
            </a:r>
            <a:br>
              <a:rPr lang="en-US" sz="1200" dirty="0" smtClean="0"/>
            </a:br>
            <a:r>
              <a:rPr lang="en-US" sz="1200" dirty="0" smtClean="0"/>
              <a:t>I really like you, let’s chat more here:</a:t>
            </a:r>
          </a:p>
          <a:p>
            <a:r>
              <a:rPr lang="en-US" sz="1200" dirty="0" smtClean="0"/>
              <a:t>http://</a:t>
            </a:r>
            <a:r>
              <a:rPr lang="en-US" sz="1200" dirty="0" err="1"/>
              <a:t>S</a:t>
            </a:r>
            <a:r>
              <a:rPr lang="en-US" sz="1200" dirty="0" err="1" smtClean="0"/>
              <a:t>pammyLink.com</a:t>
            </a:r>
            <a:endParaRPr lang="en-US" sz="1200" dirty="0"/>
          </a:p>
        </p:txBody>
      </p:sp>
      <p:grpSp>
        <p:nvGrpSpPr>
          <p:cNvPr id="29" name="Group 28"/>
          <p:cNvGrpSpPr/>
          <p:nvPr/>
        </p:nvGrpSpPr>
        <p:grpSpPr>
          <a:xfrm>
            <a:off x="4822135" y="5334000"/>
            <a:ext cx="914400" cy="1176754"/>
            <a:chOff x="4822135" y="2438400"/>
            <a:chExt cx="914400" cy="1176754"/>
          </a:xfrm>
        </p:grpSpPr>
        <p:pic>
          <p:nvPicPr>
            <p:cNvPr id="30" name="Picture 29"/>
            <p:cNvPicPr>
              <a:picLocks noChangeAspect="1"/>
            </p:cNvPicPr>
            <p:nvPr/>
          </p:nvPicPr>
          <p:blipFill rotWithShape="1">
            <a:blip r:embed="rId5"/>
            <a:srcRect l="41222" t="4799" r="5109" b="11374"/>
            <a:stretch/>
          </p:blipFill>
          <p:spPr>
            <a:xfrm>
              <a:off x="4822135"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1" name="TextBox 30"/>
            <p:cNvSpPr txBox="1"/>
            <p:nvPr/>
          </p:nvSpPr>
          <p:spPr>
            <a:xfrm>
              <a:off x="5011805" y="3276600"/>
              <a:ext cx="626995" cy="338554"/>
            </a:xfrm>
            <a:prstGeom prst="rect">
              <a:avLst/>
            </a:prstGeom>
            <a:noFill/>
          </p:spPr>
          <p:txBody>
            <a:bodyPr wrap="none" rtlCol="0">
              <a:spAutoFit/>
            </a:bodyPr>
            <a:lstStyle/>
            <a:p>
              <a:pPr algn="ctr"/>
              <a:r>
                <a:rPr lang="en-US" sz="1600" dirty="0" smtClean="0"/>
                <a:t>Mary</a:t>
              </a:r>
              <a:endParaRPr lang="en-US" sz="1600" dirty="0"/>
            </a:p>
          </p:txBody>
        </p:sp>
      </p:grpSp>
      <p:sp>
        <p:nvSpPr>
          <p:cNvPr id="3" name="TextBox 2"/>
          <p:cNvSpPr txBox="1"/>
          <p:nvPr/>
        </p:nvSpPr>
        <p:spPr>
          <a:xfrm>
            <a:off x="4648200" y="4419600"/>
            <a:ext cx="2189666" cy="261610"/>
          </a:xfrm>
          <a:prstGeom prst="rect">
            <a:avLst/>
          </a:prstGeom>
          <a:noFill/>
        </p:spPr>
        <p:txBody>
          <a:bodyPr wrap="none" rtlCol="0">
            <a:spAutoFit/>
          </a:bodyPr>
          <a:lstStyle/>
          <a:p>
            <a:r>
              <a:rPr lang="en-US" sz="1100" dirty="0" smtClean="0">
                <a:solidFill>
                  <a:srgbClr val="225C81"/>
                </a:solidFill>
              </a:rPr>
              <a:t>Realistic Looking Conversation</a:t>
            </a:r>
            <a:endParaRPr lang="en-US" sz="1100" dirty="0">
              <a:solidFill>
                <a:srgbClr val="225C81"/>
              </a:solidFill>
            </a:endParaRPr>
          </a:p>
        </p:txBody>
      </p:sp>
    </p:spTree>
    <p:extLst>
      <p:ext uri="{BB962C8B-B14F-4D97-AF65-F5344CB8AC3E}">
        <p14:creationId xmlns:p14="http://schemas.microsoft.com/office/powerpoint/2010/main" val="183441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Tagged.com</a:t>
            </a:r>
            <a:endParaRPr lang="en-US" dirty="0"/>
          </a:p>
        </p:txBody>
      </p:sp>
      <p:sp>
        <p:nvSpPr>
          <p:cNvPr id="3" name="Content Placeholder 2"/>
          <p:cNvSpPr>
            <a:spLocks noGrp="1"/>
          </p:cNvSpPr>
          <p:nvPr>
            <p:ph sz="quarter" idx="13"/>
          </p:nvPr>
        </p:nvSpPr>
        <p:spPr/>
        <p:txBody>
          <a:bodyPr>
            <a:normAutofit/>
          </a:bodyPr>
          <a:lstStyle/>
          <a:p>
            <a:r>
              <a:rPr lang="en-US" sz="2400" dirty="0">
                <a:solidFill>
                  <a:srgbClr val="000000"/>
                </a:solidFill>
              </a:rPr>
              <a:t>Founded in 2004, is a social networking site which connects people through social interactions and games</a:t>
            </a:r>
          </a:p>
          <a:p>
            <a:endParaRPr lang="en-US" sz="1200" dirty="0">
              <a:solidFill>
                <a:srgbClr val="000000"/>
              </a:solidFill>
            </a:endParaRPr>
          </a:p>
          <a:p>
            <a:r>
              <a:rPr lang="en-US" sz="2400" dirty="0">
                <a:solidFill>
                  <a:srgbClr val="000000"/>
                </a:solidFill>
              </a:rPr>
              <a:t>Over 300 million registered members</a:t>
            </a:r>
          </a:p>
          <a:p>
            <a:endParaRPr lang="en-US" sz="1100" dirty="0">
              <a:solidFill>
                <a:srgbClr val="000000"/>
              </a:solidFill>
            </a:endParaRPr>
          </a:p>
          <a:p>
            <a:r>
              <a:rPr lang="en-US" sz="2400" dirty="0">
                <a:solidFill>
                  <a:srgbClr val="000000"/>
                </a:solidFill>
              </a:rPr>
              <a:t>Data sample for experiments (on a laptop):</a:t>
            </a:r>
          </a:p>
          <a:p>
            <a:pPr lvl="1"/>
            <a:r>
              <a:rPr lang="en-US" sz="2000" dirty="0">
                <a:solidFill>
                  <a:srgbClr val="000000"/>
                </a:solidFill>
              </a:rPr>
              <a:t>5.6 Million users (3.9% Labeled Spammers)</a:t>
            </a:r>
          </a:p>
          <a:p>
            <a:pPr lvl="1"/>
            <a:r>
              <a:rPr lang="en-US" sz="2000" dirty="0">
                <a:solidFill>
                  <a:srgbClr val="000000"/>
                </a:solidFill>
              </a:rPr>
              <a:t>912 Million </a:t>
            </a:r>
            <a:r>
              <a:rPr lang="en-US" sz="2000" dirty="0" smtClean="0">
                <a:solidFill>
                  <a:srgbClr val="000000"/>
                </a:solidFill>
              </a:rPr>
              <a:t>Links</a:t>
            </a:r>
            <a:endParaRPr lang="en-US" sz="2000" dirty="0">
              <a:solidFill>
                <a:srgbClr val="000000"/>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6400800" y="685800"/>
            <a:ext cx="2133600" cy="8290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1750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15</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2311730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16</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
        <p:nvSpPr>
          <p:cNvPr id="5" name="Oval 4"/>
          <p:cNvSpPr/>
          <p:nvPr/>
        </p:nvSpPr>
        <p:spPr>
          <a:xfrm>
            <a:off x="4385475" y="1897048"/>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357854" y="2990074"/>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364355" y="3709945"/>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301200" y="4148592"/>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764735" y="3011556"/>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57715" y="4442791"/>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801965" y="3522758"/>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2400" y="2081714"/>
            <a:ext cx="2286000" cy="369332"/>
          </a:xfrm>
          <a:prstGeom prst="rect">
            <a:avLst/>
          </a:prstGeom>
          <a:noFill/>
        </p:spPr>
        <p:txBody>
          <a:bodyPr wrap="square" rtlCol="0">
            <a:spAutoFit/>
          </a:bodyPr>
          <a:lstStyle/>
          <a:p>
            <a:r>
              <a:rPr lang="en-US" b="1" dirty="0" smtClean="0">
                <a:solidFill>
                  <a:schemeClr val="accent1"/>
                </a:solidFill>
              </a:rPr>
              <a:t>Legitimate users</a:t>
            </a:r>
            <a:endParaRPr lang="en-US" b="1" dirty="0">
              <a:solidFill>
                <a:schemeClr val="accent1"/>
              </a:solidFill>
            </a:endParaRPr>
          </a:p>
        </p:txBody>
      </p:sp>
      <p:sp>
        <p:nvSpPr>
          <p:cNvPr id="13" name="Content Placeholder 12"/>
          <p:cNvSpPr>
            <a:spLocks noGrp="1"/>
          </p:cNvSpPr>
          <p:nvPr>
            <p:ph sz="quarter" idx="13"/>
          </p:nvPr>
        </p:nvSpPr>
        <p:spPr/>
        <p:txBody>
          <a:bodyPr/>
          <a:lstStyle/>
          <a:p>
            <a:endParaRPr lang="en-US"/>
          </a:p>
        </p:txBody>
      </p:sp>
    </p:spTree>
    <p:extLst>
      <p:ext uri="{BB962C8B-B14F-4D97-AF65-F5344CB8AC3E}">
        <p14:creationId xmlns:p14="http://schemas.microsoft.com/office/powerpoint/2010/main" val="271845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17</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
        <p:nvSpPr>
          <p:cNvPr id="5" name="Oval 4"/>
          <p:cNvSpPr/>
          <p:nvPr/>
        </p:nvSpPr>
        <p:spPr>
          <a:xfrm>
            <a:off x="4385475" y="1897048"/>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357854" y="2990074"/>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364355" y="3709945"/>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301200" y="4148592"/>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764735" y="3011556"/>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57715" y="4442791"/>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801965" y="3522758"/>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869055" y="1981200"/>
            <a:ext cx="990600" cy="99060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049531" y="3326296"/>
            <a:ext cx="990600" cy="99060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235309" y="2101794"/>
            <a:ext cx="990600" cy="99060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52400" y="2081714"/>
            <a:ext cx="2286000" cy="369332"/>
          </a:xfrm>
          <a:prstGeom prst="rect">
            <a:avLst/>
          </a:prstGeom>
          <a:noFill/>
        </p:spPr>
        <p:txBody>
          <a:bodyPr wrap="square" rtlCol="0">
            <a:spAutoFit/>
          </a:bodyPr>
          <a:lstStyle/>
          <a:p>
            <a:r>
              <a:rPr lang="en-US" b="1" dirty="0" smtClean="0">
                <a:solidFill>
                  <a:schemeClr val="accent1"/>
                </a:solidFill>
              </a:rPr>
              <a:t>Legitimate users</a:t>
            </a:r>
            <a:endParaRPr lang="en-US" b="1" dirty="0">
              <a:solidFill>
                <a:schemeClr val="accent1"/>
              </a:solidFill>
            </a:endParaRPr>
          </a:p>
        </p:txBody>
      </p:sp>
      <p:sp>
        <p:nvSpPr>
          <p:cNvPr id="17" name="TextBox 16"/>
          <p:cNvSpPr txBox="1"/>
          <p:nvPr/>
        </p:nvSpPr>
        <p:spPr>
          <a:xfrm>
            <a:off x="152400" y="2518316"/>
            <a:ext cx="2286000" cy="369332"/>
          </a:xfrm>
          <a:prstGeom prst="rect">
            <a:avLst/>
          </a:prstGeom>
          <a:noFill/>
        </p:spPr>
        <p:txBody>
          <a:bodyPr wrap="square" rtlCol="0">
            <a:spAutoFit/>
          </a:bodyPr>
          <a:lstStyle/>
          <a:p>
            <a:r>
              <a:rPr lang="en-US" b="1" dirty="0" smtClean="0">
                <a:solidFill>
                  <a:srgbClr val="FF0000"/>
                </a:solidFill>
              </a:rPr>
              <a:t>Spammers</a:t>
            </a:r>
            <a:endParaRPr lang="en-US" b="1" dirty="0">
              <a:solidFill>
                <a:srgbClr val="FF0000"/>
              </a:solidFill>
            </a:endParaRPr>
          </a:p>
        </p:txBody>
      </p:sp>
      <p:sp>
        <p:nvSpPr>
          <p:cNvPr id="18" name="Content Placeholder 17"/>
          <p:cNvSpPr>
            <a:spLocks noGrp="1"/>
          </p:cNvSpPr>
          <p:nvPr>
            <p:ph sz="quarter" idx="13"/>
          </p:nvPr>
        </p:nvSpPr>
        <p:spPr/>
        <p:txBody>
          <a:bodyPr/>
          <a:lstStyle/>
          <a:p>
            <a:endParaRPr lang="en-US"/>
          </a:p>
        </p:txBody>
      </p:sp>
    </p:spTree>
    <p:extLst>
      <p:ext uri="{BB962C8B-B14F-4D97-AF65-F5344CB8AC3E}">
        <p14:creationId xmlns:p14="http://schemas.microsoft.com/office/powerpoint/2010/main" val="3746249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3" name="Content Placeholder 2"/>
          <p:cNvSpPr>
            <a:spLocks noGrp="1"/>
          </p:cNvSpPr>
          <p:nvPr>
            <p:ph sz="quarter" idx="13"/>
          </p:nvPr>
        </p:nvSpPr>
        <p:spPr>
          <a:xfrm>
            <a:off x="477078" y="5486400"/>
            <a:ext cx="8229600" cy="1143000"/>
          </a:xfrm>
        </p:spPr>
        <p:txBody>
          <a:bodyPr>
            <a:noAutofit/>
          </a:bodyPr>
          <a:lstStyle/>
          <a:p>
            <a:pPr marL="0" indent="0">
              <a:buNone/>
            </a:pPr>
            <a:r>
              <a:rPr lang="en-US" b="1" dirty="0">
                <a:solidFill>
                  <a:srgbClr val="000000"/>
                </a:solidFill>
              </a:rPr>
              <a:t>Link</a:t>
            </a:r>
            <a:r>
              <a:rPr lang="en-US" dirty="0">
                <a:solidFill>
                  <a:srgbClr val="000000"/>
                </a:solidFill>
              </a:rPr>
              <a:t> = Action at time t</a:t>
            </a:r>
          </a:p>
          <a:p>
            <a:pPr marL="0" indent="0">
              <a:buNone/>
            </a:pPr>
            <a:r>
              <a:rPr lang="en-US" b="1" dirty="0">
                <a:solidFill>
                  <a:srgbClr val="000000"/>
                </a:solidFill>
              </a:rPr>
              <a:t>Actions</a:t>
            </a:r>
            <a:r>
              <a:rPr lang="en-US" dirty="0">
                <a:solidFill>
                  <a:srgbClr val="000000"/>
                </a:solidFill>
              </a:rPr>
              <a:t> = </a:t>
            </a:r>
            <a:r>
              <a:rPr lang="en-US" i="1" dirty="0">
                <a:solidFill>
                  <a:srgbClr val="000000"/>
                </a:solidFill>
              </a:rPr>
              <a:t>Profile view</a:t>
            </a:r>
            <a:r>
              <a:rPr lang="en-US" dirty="0">
                <a:solidFill>
                  <a:srgbClr val="000000"/>
                </a:solidFill>
              </a:rPr>
              <a:t>, </a:t>
            </a:r>
            <a:r>
              <a:rPr lang="en-US" i="1" dirty="0" smtClean="0">
                <a:solidFill>
                  <a:srgbClr val="000000"/>
                </a:solidFill>
              </a:rPr>
              <a:t>message</a:t>
            </a:r>
            <a:r>
              <a:rPr lang="en-US" dirty="0">
                <a:solidFill>
                  <a:srgbClr val="000000"/>
                </a:solidFill>
              </a:rPr>
              <a:t>, </a:t>
            </a:r>
            <a:r>
              <a:rPr lang="en-US" i="1" dirty="0" smtClean="0">
                <a:solidFill>
                  <a:srgbClr val="000000"/>
                </a:solidFill>
              </a:rPr>
              <a:t>poke</a:t>
            </a:r>
            <a:r>
              <a:rPr lang="en-US" dirty="0">
                <a:solidFill>
                  <a:srgbClr val="000000"/>
                </a:solidFill>
              </a:rPr>
              <a:t>, </a:t>
            </a:r>
            <a:r>
              <a:rPr lang="en-US" i="1" dirty="0" smtClean="0">
                <a:solidFill>
                  <a:srgbClr val="000000"/>
                </a:solidFill>
              </a:rPr>
              <a:t>report abuse</a:t>
            </a:r>
            <a:r>
              <a:rPr lang="en-US" dirty="0" smtClean="0">
                <a:solidFill>
                  <a:srgbClr val="000000"/>
                </a:solidFill>
              </a:rPr>
              <a:t>, </a:t>
            </a:r>
            <a:r>
              <a:rPr lang="en-US" dirty="0" err="1" smtClean="0">
                <a:solidFill>
                  <a:srgbClr val="000000"/>
                </a:solidFill>
              </a:rPr>
              <a:t>etc</a:t>
            </a:r>
            <a:endParaRPr lang="en-US" dirty="0">
              <a:solidFill>
                <a:srgbClr val="000000"/>
              </a:solidFill>
            </a:endParaRPr>
          </a:p>
          <a:p>
            <a:pPr marL="0" indent="0">
              <a:buNone/>
            </a:pPr>
            <a:endParaRPr lang="en-US" dirty="0">
              <a:solidFill>
                <a:srgbClr val="000000"/>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18</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
        <p:nvSpPr>
          <p:cNvPr id="5" name="Oval 4"/>
          <p:cNvSpPr/>
          <p:nvPr/>
        </p:nvSpPr>
        <p:spPr>
          <a:xfrm>
            <a:off x="4385475" y="1897048"/>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357854" y="2990074"/>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364355" y="3709945"/>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301200" y="4148592"/>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764735" y="3011556"/>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57715" y="4442791"/>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801965" y="3522758"/>
            <a:ext cx="990600" cy="990600"/>
          </a:xfrm>
          <a:prstGeom prst="ellipse">
            <a:avLst/>
          </a:prstGeom>
          <a:solidFill>
            <a:schemeClr val="accent1">
              <a:alpha val="9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869055" y="1981200"/>
            <a:ext cx="990600" cy="99060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049531" y="3326296"/>
            <a:ext cx="990600" cy="99060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235309" y="2101794"/>
            <a:ext cx="990600" cy="99060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52400" y="2081714"/>
            <a:ext cx="2286000" cy="369332"/>
          </a:xfrm>
          <a:prstGeom prst="rect">
            <a:avLst/>
          </a:prstGeom>
          <a:noFill/>
        </p:spPr>
        <p:txBody>
          <a:bodyPr wrap="square" rtlCol="0">
            <a:spAutoFit/>
          </a:bodyPr>
          <a:lstStyle/>
          <a:p>
            <a:r>
              <a:rPr lang="en-US" b="1" dirty="0" smtClean="0">
                <a:solidFill>
                  <a:schemeClr val="accent1"/>
                </a:solidFill>
              </a:rPr>
              <a:t>Legitimate users</a:t>
            </a:r>
            <a:endParaRPr lang="en-US" b="1" dirty="0">
              <a:solidFill>
                <a:schemeClr val="accent1"/>
              </a:solidFill>
            </a:endParaRPr>
          </a:p>
        </p:txBody>
      </p:sp>
      <p:sp>
        <p:nvSpPr>
          <p:cNvPr id="17" name="TextBox 16"/>
          <p:cNvSpPr txBox="1"/>
          <p:nvPr/>
        </p:nvSpPr>
        <p:spPr>
          <a:xfrm>
            <a:off x="152400" y="2518316"/>
            <a:ext cx="2286000" cy="369332"/>
          </a:xfrm>
          <a:prstGeom prst="rect">
            <a:avLst/>
          </a:prstGeom>
          <a:noFill/>
        </p:spPr>
        <p:txBody>
          <a:bodyPr wrap="square" rtlCol="0">
            <a:spAutoFit/>
          </a:bodyPr>
          <a:lstStyle/>
          <a:p>
            <a:r>
              <a:rPr lang="en-US" b="1" dirty="0" smtClean="0">
                <a:solidFill>
                  <a:srgbClr val="FF0000"/>
                </a:solidFill>
              </a:rPr>
              <a:t>Spammers</a:t>
            </a:r>
            <a:endParaRPr lang="en-US" b="1" dirty="0">
              <a:solidFill>
                <a:srgbClr val="FF0000"/>
              </a:solidFill>
            </a:endParaRPr>
          </a:p>
        </p:txBody>
      </p:sp>
    </p:spTree>
    <p:extLst>
      <p:ext uri="{BB962C8B-B14F-4D97-AF65-F5344CB8AC3E}">
        <p14:creationId xmlns:p14="http://schemas.microsoft.com/office/powerpoint/2010/main" val="2853379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3" name="Content Placeholder 2"/>
          <p:cNvSpPr>
            <a:spLocks noGrp="1"/>
          </p:cNvSpPr>
          <p:nvPr>
            <p:ph sz="quarter" idx="13"/>
          </p:nvPr>
        </p:nvSpPr>
        <p:spPr>
          <a:xfrm>
            <a:off x="477078" y="5486400"/>
            <a:ext cx="8229600" cy="1143000"/>
          </a:xfrm>
        </p:spPr>
        <p:txBody>
          <a:bodyPr>
            <a:noAutofit/>
          </a:bodyPr>
          <a:lstStyle/>
          <a:p>
            <a:pPr marL="0" indent="0">
              <a:buNone/>
            </a:pPr>
            <a:r>
              <a:rPr lang="en-US" b="1" dirty="0">
                <a:solidFill>
                  <a:srgbClr val="000000"/>
                </a:solidFill>
              </a:rPr>
              <a:t>Link</a:t>
            </a:r>
            <a:r>
              <a:rPr lang="en-US" dirty="0">
                <a:solidFill>
                  <a:srgbClr val="000000"/>
                </a:solidFill>
              </a:rPr>
              <a:t> = Action at time t</a:t>
            </a:r>
          </a:p>
          <a:p>
            <a:pPr marL="0" indent="0">
              <a:buNone/>
            </a:pPr>
            <a:r>
              <a:rPr lang="en-US" b="1" dirty="0">
                <a:solidFill>
                  <a:srgbClr val="000000"/>
                </a:solidFill>
              </a:rPr>
              <a:t>Actions</a:t>
            </a:r>
            <a:r>
              <a:rPr lang="en-US" dirty="0">
                <a:solidFill>
                  <a:srgbClr val="000000"/>
                </a:solidFill>
              </a:rPr>
              <a:t> = </a:t>
            </a:r>
            <a:r>
              <a:rPr lang="en-US" i="1" dirty="0">
                <a:solidFill>
                  <a:srgbClr val="000000"/>
                </a:solidFill>
              </a:rPr>
              <a:t>Profile view</a:t>
            </a:r>
            <a:r>
              <a:rPr lang="en-US" dirty="0">
                <a:solidFill>
                  <a:srgbClr val="000000"/>
                </a:solidFill>
              </a:rPr>
              <a:t>, </a:t>
            </a:r>
            <a:r>
              <a:rPr lang="en-US" i="1" dirty="0" smtClean="0">
                <a:solidFill>
                  <a:srgbClr val="000000"/>
                </a:solidFill>
              </a:rPr>
              <a:t>message</a:t>
            </a:r>
            <a:r>
              <a:rPr lang="en-US" dirty="0">
                <a:solidFill>
                  <a:srgbClr val="000000"/>
                </a:solidFill>
              </a:rPr>
              <a:t>, </a:t>
            </a:r>
            <a:r>
              <a:rPr lang="en-US" i="1" dirty="0" smtClean="0">
                <a:solidFill>
                  <a:srgbClr val="000000"/>
                </a:solidFill>
              </a:rPr>
              <a:t>poke</a:t>
            </a:r>
            <a:r>
              <a:rPr lang="en-US" dirty="0">
                <a:solidFill>
                  <a:srgbClr val="000000"/>
                </a:solidFill>
              </a:rPr>
              <a:t>, </a:t>
            </a:r>
            <a:r>
              <a:rPr lang="en-US" i="1" dirty="0" smtClean="0">
                <a:solidFill>
                  <a:srgbClr val="000000"/>
                </a:solidFill>
              </a:rPr>
              <a:t>report abuse</a:t>
            </a:r>
            <a:r>
              <a:rPr lang="en-US" dirty="0" smtClean="0">
                <a:solidFill>
                  <a:srgbClr val="000000"/>
                </a:solidFill>
              </a:rPr>
              <a:t>, </a:t>
            </a:r>
            <a:r>
              <a:rPr lang="en-US" dirty="0" err="1" smtClean="0">
                <a:solidFill>
                  <a:srgbClr val="000000"/>
                </a:solidFill>
              </a:rPr>
              <a:t>etc</a:t>
            </a:r>
            <a:endParaRPr lang="en-US" dirty="0">
              <a:solidFill>
                <a:srgbClr val="000000"/>
              </a:solidFill>
            </a:endParaRPr>
          </a:p>
          <a:p>
            <a:pPr marL="0" indent="0">
              <a:buNone/>
            </a:pPr>
            <a:endParaRPr lang="en-US" dirty="0">
              <a:solidFill>
                <a:srgbClr val="000000"/>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19</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Tree>
    <p:extLst>
      <p:ext uri="{BB962C8B-B14F-4D97-AF65-F5344CB8AC3E}">
        <p14:creationId xmlns:p14="http://schemas.microsoft.com/office/powerpoint/2010/main" val="3147265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 in Social Networks</a:t>
            </a:r>
            <a:endParaRPr lang="en-US" dirty="0"/>
          </a:p>
        </p:txBody>
      </p:sp>
      <p:sp>
        <p:nvSpPr>
          <p:cNvPr id="3" name="Content Placeholder 2"/>
          <p:cNvSpPr>
            <a:spLocks noGrp="1"/>
          </p:cNvSpPr>
          <p:nvPr>
            <p:ph sz="quarter" idx="13"/>
          </p:nvPr>
        </p:nvSpPr>
        <p:spPr>
          <a:xfrm>
            <a:off x="609600" y="1803400"/>
            <a:ext cx="8001000" cy="4368800"/>
          </a:xfrm>
        </p:spPr>
        <p:txBody>
          <a:bodyPr>
            <a:normAutofit/>
          </a:bodyPr>
          <a:lstStyle/>
          <a:p>
            <a:r>
              <a:rPr lang="en-US" sz="2800" dirty="0">
                <a:solidFill>
                  <a:schemeClr val="tx1"/>
                </a:solidFill>
              </a:rPr>
              <a:t>Recent study by </a:t>
            </a:r>
            <a:r>
              <a:rPr lang="en-US" sz="2800" dirty="0" err="1">
                <a:solidFill>
                  <a:schemeClr val="tx1"/>
                </a:solidFill>
              </a:rPr>
              <a:t>Nexgate</a:t>
            </a:r>
            <a:r>
              <a:rPr lang="en-US" sz="2800" dirty="0">
                <a:solidFill>
                  <a:schemeClr val="tx1"/>
                </a:solidFill>
              </a:rPr>
              <a:t> in 2013</a:t>
            </a:r>
            <a:r>
              <a:rPr lang="en-US" sz="2800" dirty="0" smtClean="0">
                <a:solidFill>
                  <a:schemeClr val="tx1"/>
                </a:solidFill>
              </a:rPr>
              <a:t>:</a:t>
            </a:r>
          </a:p>
          <a:p>
            <a:endParaRPr lang="en-US" sz="2800" dirty="0">
              <a:solidFill>
                <a:schemeClr val="tx1"/>
              </a:solidFill>
            </a:endParaRPr>
          </a:p>
          <a:p>
            <a:pPr lvl="1"/>
            <a:r>
              <a:rPr lang="en-US" sz="2400" dirty="0">
                <a:solidFill>
                  <a:schemeClr val="tx1"/>
                </a:solidFill>
              </a:rPr>
              <a:t>Spam grew by more than 300% in half a </a:t>
            </a:r>
            <a:r>
              <a:rPr lang="en-US" sz="2400" dirty="0" smtClean="0">
                <a:solidFill>
                  <a:schemeClr val="tx1"/>
                </a:solidFill>
              </a:rPr>
              <a:t>year</a:t>
            </a:r>
          </a:p>
          <a:p>
            <a:pPr lvl="1"/>
            <a:endParaRPr lang="en-US" sz="2400" dirty="0">
              <a:solidFill>
                <a:schemeClr val="tx1"/>
              </a:solidFill>
            </a:endParaRPr>
          </a:p>
          <a:p>
            <a:pPr lvl="1"/>
            <a:endParaRPr lang="en-US" sz="2400" dirty="0">
              <a:solidFill>
                <a:schemeClr val="tx1"/>
              </a:solidFill>
            </a:endParaRPr>
          </a:p>
          <a:p>
            <a:pPr lvl="1"/>
            <a:endParaRPr lang="en-US" sz="2400" dirty="0" smtClean="0">
              <a:solidFill>
                <a:schemeClr val="tx1"/>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a:t>
            </a:fld>
            <a:endParaRPr lang="en-US" dirty="0"/>
          </a:p>
        </p:txBody>
      </p:sp>
    </p:spTree>
    <p:extLst>
      <p:ext uri="{BB962C8B-B14F-4D97-AF65-F5344CB8AC3E}">
        <p14:creationId xmlns:p14="http://schemas.microsoft.com/office/powerpoint/2010/main" val="1511592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3" name="Content Placeholder 2"/>
          <p:cNvSpPr>
            <a:spLocks noGrp="1"/>
          </p:cNvSpPr>
          <p:nvPr>
            <p:ph sz="quarter" idx="13"/>
          </p:nvPr>
        </p:nvSpPr>
        <p:spPr>
          <a:xfrm>
            <a:off x="477078" y="5486400"/>
            <a:ext cx="8229600" cy="1143000"/>
          </a:xfrm>
        </p:spPr>
        <p:txBody>
          <a:bodyPr>
            <a:noAutofit/>
          </a:bodyPr>
          <a:lstStyle/>
          <a:p>
            <a:pPr marL="0" indent="0">
              <a:buNone/>
            </a:pPr>
            <a:r>
              <a:rPr lang="en-US" b="1" dirty="0">
                <a:solidFill>
                  <a:srgbClr val="000000"/>
                </a:solidFill>
              </a:rPr>
              <a:t>Link</a:t>
            </a:r>
            <a:r>
              <a:rPr lang="en-US" dirty="0">
                <a:solidFill>
                  <a:srgbClr val="000000"/>
                </a:solidFill>
              </a:rPr>
              <a:t> = Action at time t</a:t>
            </a:r>
          </a:p>
          <a:p>
            <a:pPr marL="0" indent="0">
              <a:buNone/>
            </a:pPr>
            <a:r>
              <a:rPr lang="en-US" b="1" dirty="0">
                <a:solidFill>
                  <a:srgbClr val="000000"/>
                </a:solidFill>
              </a:rPr>
              <a:t>Actions</a:t>
            </a:r>
            <a:r>
              <a:rPr lang="en-US" dirty="0">
                <a:solidFill>
                  <a:srgbClr val="000000"/>
                </a:solidFill>
              </a:rPr>
              <a:t> = </a:t>
            </a:r>
            <a:r>
              <a:rPr lang="en-US" i="1" dirty="0">
                <a:solidFill>
                  <a:srgbClr val="000000"/>
                </a:solidFill>
              </a:rPr>
              <a:t>Profile view</a:t>
            </a:r>
            <a:r>
              <a:rPr lang="en-US" dirty="0">
                <a:solidFill>
                  <a:srgbClr val="000000"/>
                </a:solidFill>
              </a:rPr>
              <a:t>, </a:t>
            </a:r>
            <a:r>
              <a:rPr lang="en-US" i="1" dirty="0" smtClean="0">
                <a:solidFill>
                  <a:srgbClr val="000000"/>
                </a:solidFill>
              </a:rPr>
              <a:t>message</a:t>
            </a:r>
            <a:r>
              <a:rPr lang="en-US" dirty="0">
                <a:solidFill>
                  <a:srgbClr val="000000"/>
                </a:solidFill>
              </a:rPr>
              <a:t>, </a:t>
            </a:r>
            <a:r>
              <a:rPr lang="en-US" i="1" dirty="0" smtClean="0">
                <a:solidFill>
                  <a:srgbClr val="000000"/>
                </a:solidFill>
              </a:rPr>
              <a:t>poke</a:t>
            </a:r>
            <a:r>
              <a:rPr lang="en-US" dirty="0">
                <a:solidFill>
                  <a:srgbClr val="000000"/>
                </a:solidFill>
              </a:rPr>
              <a:t>, </a:t>
            </a:r>
            <a:r>
              <a:rPr lang="en-US" i="1" dirty="0" smtClean="0">
                <a:solidFill>
                  <a:srgbClr val="000000"/>
                </a:solidFill>
              </a:rPr>
              <a:t>report abuse</a:t>
            </a:r>
            <a:r>
              <a:rPr lang="en-US" dirty="0" smtClean="0">
                <a:solidFill>
                  <a:srgbClr val="000000"/>
                </a:solidFill>
              </a:rPr>
              <a:t>, </a:t>
            </a:r>
            <a:r>
              <a:rPr lang="en-US" dirty="0" err="1" smtClean="0">
                <a:solidFill>
                  <a:srgbClr val="000000"/>
                </a:solidFill>
              </a:rPr>
              <a:t>etc</a:t>
            </a:r>
            <a:endParaRPr lang="en-US" dirty="0">
              <a:solidFill>
                <a:srgbClr val="000000"/>
              </a:solidFill>
            </a:endParaRPr>
          </a:p>
          <a:p>
            <a:pPr marL="0" indent="0">
              <a:buNone/>
            </a:pPr>
            <a:endParaRPr lang="en-US" dirty="0">
              <a:solidFill>
                <a:srgbClr val="000000"/>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20</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
        <p:nvSpPr>
          <p:cNvPr id="18" name="Oval 17"/>
          <p:cNvSpPr/>
          <p:nvPr/>
        </p:nvSpPr>
        <p:spPr>
          <a:xfrm rot="21217983">
            <a:off x="3078599" y="2211405"/>
            <a:ext cx="1485938" cy="575746"/>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71800" y="1749788"/>
            <a:ext cx="1524000" cy="381000"/>
          </a:xfrm>
          <a:prstGeom prst="rect">
            <a:avLst/>
          </a:prstGeom>
          <a:noFill/>
        </p:spPr>
        <p:txBody>
          <a:bodyPr wrap="square" rtlCol="0">
            <a:spAutoFit/>
          </a:bodyPr>
          <a:lstStyle/>
          <a:p>
            <a:r>
              <a:rPr lang="en-US" dirty="0" smtClean="0">
                <a:solidFill>
                  <a:srgbClr val="FF0000"/>
                </a:solidFill>
              </a:rPr>
              <a:t>Profile view</a:t>
            </a:r>
            <a:endParaRPr lang="en-US" dirty="0">
              <a:solidFill>
                <a:srgbClr val="FF0000"/>
              </a:solidFill>
            </a:endParaRPr>
          </a:p>
        </p:txBody>
      </p:sp>
    </p:spTree>
    <p:extLst>
      <p:ext uri="{BB962C8B-B14F-4D97-AF65-F5344CB8AC3E}">
        <p14:creationId xmlns:p14="http://schemas.microsoft.com/office/powerpoint/2010/main" val="3699291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3" name="Content Placeholder 2"/>
          <p:cNvSpPr>
            <a:spLocks noGrp="1"/>
          </p:cNvSpPr>
          <p:nvPr>
            <p:ph sz="quarter" idx="13"/>
          </p:nvPr>
        </p:nvSpPr>
        <p:spPr>
          <a:xfrm>
            <a:off x="477078" y="5486400"/>
            <a:ext cx="8229600" cy="1143000"/>
          </a:xfrm>
        </p:spPr>
        <p:txBody>
          <a:bodyPr>
            <a:noAutofit/>
          </a:bodyPr>
          <a:lstStyle/>
          <a:p>
            <a:pPr marL="0" indent="0">
              <a:buNone/>
            </a:pPr>
            <a:r>
              <a:rPr lang="en-US" b="1" dirty="0">
                <a:solidFill>
                  <a:srgbClr val="000000"/>
                </a:solidFill>
              </a:rPr>
              <a:t>Link</a:t>
            </a:r>
            <a:r>
              <a:rPr lang="en-US" dirty="0">
                <a:solidFill>
                  <a:srgbClr val="000000"/>
                </a:solidFill>
              </a:rPr>
              <a:t> = Action at time t</a:t>
            </a:r>
          </a:p>
          <a:p>
            <a:pPr marL="0" indent="0">
              <a:buNone/>
            </a:pPr>
            <a:r>
              <a:rPr lang="en-US" b="1" dirty="0">
                <a:solidFill>
                  <a:srgbClr val="000000"/>
                </a:solidFill>
              </a:rPr>
              <a:t>Actions</a:t>
            </a:r>
            <a:r>
              <a:rPr lang="en-US" dirty="0">
                <a:solidFill>
                  <a:srgbClr val="000000"/>
                </a:solidFill>
              </a:rPr>
              <a:t> = </a:t>
            </a:r>
            <a:r>
              <a:rPr lang="en-US" i="1" dirty="0">
                <a:solidFill>
                  <a:srgbClr val="000000"/>
                </a:solidFill>
              </a:rPr>
              <a:t>Profile view</a:t>
            </a:r>
            <a:r>
              <a:rPr lang="en-US" dirty="0">
                <a:solidFill>
                  <a:srgbClr val="000000"/>
                </a:solidFill>
              </a:rPr>
              <a:t>, </a:t>
            </a:r>
            <a:r>
              <a:rPr lang="en-US" i="1" dirty="0" smtClean="0">
                <a:solidFill>
                  <a:srgbClr val="000000"/>
                </a:solidFill>
              </a:rPr>
              <a:t>message</a:t>
            </a:r>
            <a:r>
              <a:rPr lang="en-US" dirty="0">
                <a:solidFill>
                  <a:srgbClr val="000000"/>
                </a:solidFill>
              </a:rPr>
              <a:t>, </a:t>
            </a:r>
            <a:r>
              <a:rPr lang="en-US" i="1" dirty="0" smtClean="0">
                <a:solidFill>
                  <a:srgbClr val="000000"/>
                </a:solidFill>
              </a:rPr>
              <a:t>poke</a:t>
            </a:r>
            <a:r>
              <a:rPr lang="en-US" dirty="0">
                <a:solidFill>
                  <a:srgbClr val="000000"/>
                </a:solidFill>
              </a:rPr>
              <a:t>, </a:t>
            </a:r>
            <a:r>
              <a:rPr lang="en-US" i="1" dirty="0" smtClean="0">
                <a:solidFill>
                  <a:srgbClr val="000000"/>
                </a:solidFill>
              </a:rPr>
              <a:t>report abuse</a:t>
            </a:r>
            <a:r>
              <a:rPr lang="en-US" dirty="0" smtClean="0">
                <a:solidFill>
                  <a:srgbClr val="000000"/>
                </a:solidFill>
              </a:rPr>
              <a:t>, </a:t>
            </a:r>
            <a:r>
              <a:rPr lang="en-US" dirty="0" err="1" smtClean="0">
                <a:solidFill>
                  <a:srgbClr val="000000"/>
                </a:solidFill>
              </a:rPr>
              <a:t>etc</a:t>
            </a:r>
            <a:endParaRPr lang="en-US" dirty="0">
              <a:solidFill>
                <a:srgbClr val="000000"/>
              </a:solidFill>
            </a:endParaRPr>
          </a:p>
          <a:p>
            <a:pPr marL="0" indent="0">
              <a:buNone/>
            </a:pPr>
            <a:endParaRPr lang="en-US" dirty="0">
              <a:solidFill>
                <a:srgbClr val="000000"/>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21</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
        <p:nvSpPr>
          <p:cNvPr id="18" name="Oval 17"/>
          <p:cNvSpPr/>
          <p:nvPr/>
        </p:nvSpPr>
        <p:spPr>
          <a:xfrm rot="21217983">
            <a:off x="3078599" y="2211405"/>
            <a:ext cx="1485938" cy="575746"/>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71800" y="1749788"/>
            <a:ext cx="1524000" cy="381000"/>
          </a:xfrm>
          <a:prstGeom prst="rect">
            <a:avLst/>
          </a:prstGeom>
          <a:noFill/>
        </p:spPr>
        <p:txBody>
          <a:bodyPr wrap="square" rtlCol="0">
            <a:spAutoFit/>
          </a:bodyPr>
          <a:lstStyle/>
          <a:p>
            <a:r>
              <a:rPr lang="en-US" dirty="0" smtClean="0">
                <a:solidFill>
                  <a:srgbClr val="FF0000"/>
                </a:solidFill>
              </a:rPr>
              <a:t>Profile view</a:t>
            </a:r>
            <a:endParaRPr lang="en-US" dirty="0">
              <a:solidFill>
                <a:srgbClr val="FF0000"/>
              </a:solidFill>
            </a:endParaRPr>
          </a:p>
        </p:txBody>
      </p:sp>
      <p:sp>
        <p:nvSpPr>
          <p:cNvPr id="8" name="Oval 7"/>
          <p:cNvSpPr/>
          <p:nvPr/>
        </p:nvSpPr>
        <p:spPr>
          <a:xfrm rot="3037542">
            <a:off x="5008270" y="2474594"/>
            <a:ext cx="1106306" cy="45836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33351" y="1711688"/>
            <a:ext cx="1144177" cy="381000"/>
          </a:xfrm>
          <a:prstGeom prst="rect">
            <a:avLst/>
          </a:prstGeom>
          <a:noFill/>
        </p:spPr>
        <p:txBody>
          <a:bodyPr wrap="square" rtlCol="0">
            <a:spAutoFit/>
          </a:bodyPr>
          <a:lstStyle/>
          <a:p>
            <a:r>
              <a:rPr lang="en-US" dirty="0" smtClean="0">
                <a:solidFill>
                  <a:srgbClr val="FF0000"/>
                </a:solidFill>
              </a:rPr>
              <a:t>Message</a:t>
            </a:r>
            <a:endParaRPr lang="en-US" dirty="0">
              <a:solidFill>
                <a:srgbClr val="FF0000"/>
              </a:solidFill>
            </a:endParaRPr>
          </a:p>
        </p:txBody>
      </p:sp>
    </p:spTree>
    <p:extLst>
      <p:ext uri="{BB962C8B-B14F-4D97-AF65-F5344CB8AC3E}">
        <p14:creationId xmlns:p14="http://schemas.microsoft.com/office/powerpoint/2010/main" val="1449281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3" name="Content Placeholder 2"/>
          <p:cNvSpPr>
            <a:spLocks noGrp="1"/>
          </p:cNvSpPr>
          <p:nvPr>
            <p:ph sz="quarter" idx="13"/>
          </p:nvPr>
        </p:nvSpPr>
        <p:spPr>
          <a:xfrm>
            <a:off x="477078" y="5486400"/>
            <a:ext cx="8229600" cy="1143000"/>
          </a:xfrm>
        </p:spPr>
        <p:txBody>
          <a:bodyPr>
            <a:noAutofit/>
          </a:bodyPr>
          <a:lstStyle/>
          <a:p>
            <a:pPr marL="0" indent="0">
              <a:buNone/>
            </a:pPr>
            <a:r>
              <a:rPr lang="en-US" b="1" dirty="0">
                <a:solidFill>
                  <a:srgbClr val="000000"/>
                </a:solidFill>
              </a:rPr>
              <a:t>Link</a:t>
            </a:r>
            <a:r>
              <a:rPr lang="en-US" dirty="0">
                <a:solidFill>
                  <a:srgbClr val="000000"/>
                </a:solidFill>
              </a:rPr>
              <a:t> = Action at time t</a:t>
            </a:r>
          </a:p>
          <a:p>
            <a:pPr marL="0" indent="0">
              <a:buNone/>
            </a:pPr>
            <a:r>
              <a:rPr lang="en-US" b="1" dirty="0">
                <a:solidFill>
                  <a:srgbClr val="000000"/>
                </a:solidFill>
              </a:rPr>
              <a:t>Actions</a:t>
            </a:r>
            <a:r>
              <a:rPr lang="en-US" dirty="0">
                <a:solidFill>
                  <a:srgbClr val="000000"/>
                </a:solidFill>
              </a:rPr>
              <a:t> = </a:t>
            </a:r>
            <a:r>
              <a:rPr lang="en-US" i="1" dirty="0">
                <a:solidFill>
                  <a:srgbClr val="000000"/>
                </a:solidFill>
              </a:rPr>
              <a:t>Profile view</a:t>
            </a:r>
            <a:r>
              <a:rPr lang="en-US" dirty="0">
                <a:solidFill>
                  <a:srgbClr val="000000"/>
                </a:solidFill>
              </a:rPr>
              <a:t>, </a:t>
            </a:r>
            <a:r>
              <a:rPr lang="en-US" i="1" dirty="0" smtClean="0">
                <a:solidFill>
                  <a:srgbClr val="000000"/>
                </a:solidFill>
              </a:rPr>
              <a:t>message</a:t>
            </a:r>
            <a:r>
              <a:rPr lang="en-US" dirty="0">
                <a:solidFill>
                  <a:srgbClr val="000000"/>
                </a:solidFill>
              </a:rPr>
              <a:t>, </a:t>
            </a:r>
            <a:r>
              <a:rPr lang="en-US" i="1" dirty="0" smtClean="0">
                <a:solidFill>
                  <a:srgbClr val="000000"/>
                </a:solidFill>
              </a:rPr>
              <a:t>poke</a:t>
            </a:r>
            <a:r>
              <a:rPr lang="en-US" dirty="0">
                <a:solidFill>
                  <a:srgbClr val="000000"/>
                </a:solidFill>
              </a:rPr>
              <a:t>, </a:t>
            </a:r>
            <a:r>
              <a:rPr lang="en-US" i="1" dirty="0" smtClean="0">
                <a:solidFill>
                  <a:srgbClr val="000000"/>
                </a:solidFill>
              </a:rPr>
              <a:t>report abuse</a:t>
            </a:r>
            <a:r>
              <a:rPr lang="en-US" dirty="0" smtClean="0">
                <a:solidFill>
                  <a:srgbClr val="000000"/>
                </a:solidFill>
              </a:rPr>
              <a:t>, </a:t>
            </a:r>
            <a:r>
              <a:rPr lang="en-US" dirty="0" err="1" smtClean="0">
                <a:solidFill>
                  <a:srgbClr val="000000"/>
                </a:solidFill>
              </a:rPr>
              <a:t>etc</a:t>
            </a:r>
            <a:endParaRPr lang="en-US" dirty="0">
              <a:solidFill>
                <a:srgbClr val="000000"/>
              </a:solidFill>
            </a:endParaRPr>
          </a:p>
          <a:p>
            <a:pPr marL="0" indent="0">
              <a:buNone/>
            </a:pPr>
            <a:endParaRPr lang="en-US" dirty="0">
              <a:solidFill>
                <a:srgbClr val="000000"/>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22</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
        <p:nvSpPr>
          <p:cNvPr id="18" name="Oval 17"/>
          <p:cNvSpPr/>
          <p:nvPr/>
        </p:nvSpPr>
        <p:spPr>
          <a:xfrm rot="21217983">
            <a:off x="3078599" y="2211405"/>
            <a:ext cx="1485938" cy="575746"/>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71800" y="1749788"/>
            <a:ext cx="1524000" cy="381000"/>
          </a:xfrm>
          <a:prstGeom prst="rect">
            <a:avLst/>
          </a:prstGeom>
          <a:noFill/>
        </p:spPr>
        <p:txBody>
          <a:bodyPr wrap="square" rtlCol="0">
            <a:spAutoFit/>
          </a:bodyPr>
          <a:lstStyle/>
          <a:p>
            <a:r>
              <a:rPr lang="en-US" dirty="0" smtClean="0">
                <a:solidFill>
                  <a:srgbClr val="FF0000"/>
                </a:solidFill>
              </a:rPr>
              <a:t>Profile view</a:t>
            </a:r>
            <a:endParaRPr lang="en-US" dirty="0">
              <a:solidFill>
                <a:srgbClr val="FF0000"/>
              </a:solidFill>
            </a:endParaRPr>
          </a:p>
        </p:txBody>
      </p:sp>
      <p:sp>
        <p:nvSpPr>
          <p:cNvPr id="8" name="Oval 7"/>
          <p:cNvSpPr/>
          <p:nvPr/>
        </p:nvSpPr>
        <p:spPr>
          <a:xfrm rot="3037542">
            <a:off x="5008270" y="2474594"/>
            <a:ext cx="1106306" cy="45836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33351" y="1711688"/>
            <a:ext cx="1144177" cy="381000"/>
          </a:xfrm>
          <a:prstGeom prst="rect">
            <a:avLst/>
          </a:prstGeom>
          <a:noFill/>
        </p:spPr>
        <p:txBody>
          <a:bodyPr wrap="square" rtlCol="0">
            <a:spAutoFit/>
          </a:bodyPr>
          <a:lstStyle/>
          <a:p>
            <a:r>
              <a:rPr lang="en-US" dirty="0" smtClean="0">
                <a:solidFill>
                  <a:srgbClr val="FF0000"/>
                </a:solidFill>
              </a:rPr>
              <a:t>Message</a:t>
            </a:r>
            <a:endParaRPr lang="en-US" dirty="0">
              <a:solidFill>
                <a:srgbClr val="FF0000"/>
              </a:solidFill>
            </a:endParaRPr>
          </a:p>
        </p:txBody>
      </p:sp>
      <p:sp>
        <p:nvSpPr>
          <p:cNvPr id="10" name="Oval 9"/>
          <p:cNvSpPr/>
          <p:nvPr/>
        </p:nvSpPr>
        <p:spPr>
          <a:xfrm rot="17918555">
            <a:off x="3786518" y="4356810"/>
            <a:ext cx="1008745" cy="478016"/>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060908" y="5166796"/>
            <a:ext cx="869783" cy="381000"/>
          </a:xfrm>
          <a:prstGeom prst="rect">
            <a:avLst/>
          </a:prstGeom>
          <a:noFill/>
        </p:spPr>
        <p:txBody>
          <a:bodyPr wrap="square" rtlCol="0">
            <a:spAutoFit/>
          </a:bodyPr>
          <a:lstStyle/>
          <a:p>
            <a:r>
              <a:rPr lang="en-US" dirty="0" smtClean="0">
                <a:solidFill>
                  <a:srgbClr val="FF0000"/>
                </a:solidFill>
              </a:rPr>
              <a:t>Poke</a:t>
            </a:r>
            <a:endParaRPr lang="en-US" dirty="0">
              <a:solidFill>
                <a:srgbClr val="FF0000"/>
              </a:solidFill>
            </a:endParaRPr>
          </a:p>
        </p:txBody>
      </p:sp>
    </p:spTree>
    <p:extLst>
      <p:ext uri="{BB962C8B-B14F-4D97-AF65-F5344CB8AC3E}">
        <p14:creationId xmlns:p14="http://schemas.microsoft.com/office/powerpoint/2010/main" val="1638713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a:t>
            </a:r>
            <a:r>
              <a:rPr lang="en-US" dirty="0" smtClean="0"/>
              <a:t>Networks:</a:t>
            </a:r>
            <a:br>
              <a:rPr lang="en-US" dirty="0" smtClean="0"/>
            </a:br>
            <a:r>
              <a:rPr lang="en-US" dirty="0" smtClean="0"/>
              <a:t>Multi-relational and Time-Evolving</a:t>
            </a:r>
            <a:endParaRPr lang="en-US" dirty="0"/>
          </a:p>
        </p:txBody>
      </p:sp>
      <p:sp>
        <p:nvSpPr>
          <p:cNvPr id="3" name="Content Placeholder 2"/>
          <p:cNvSpPr>
            <a:spLocks noGrp="1"/>
          </p:cNvSpPr>
          <p:nvPr>
            <p:ph sz="quarter" idx="13"/>
          </p:nvPr>
        </p:nvSpPr>
        <p:spPr>
          <a:xfrm>
            <a:off x="477078" y="5486400"/>
            <a:ext cx="8229600" cy="1143000"/>
          </a:xfrm>
        </p:spPr>
        <p:txBody>
          <a:bodyPr>
            <a:noAutofit/>
          </a:bodyPr>
          <a:lstStyle/>
          <a:p>
            <a:pPr marL="0" indent="0">
              <a:buNone/>
            </a:pPr>
            <a:r>
              <a:rPr lang="en-US" b="1" dirty="0">
                <a:solidFill>
                  <a:srgbClr val="000000"/>
                </a:solidFill>
              </a:rPr>
              <a:t>Link</a:t>
            </a:r>
            <a:r>
              <a:rPr lang="en-US" dirty="0">
                <a:solidFill>
                  <a:srgbClr val="000000"/>
                </a:solidFill>
              </a:rPr>
              <a:t> = Action at time t</a:t>
            </a:r>
          </a:p>
          <a:p>
            <a:pPr marL="0" indent="0">
              <a:buNone/>
            </a:pPr>
            <a:r>
              <a:rPr lang="en-US" b="1" dirty="0">
                <a:solidFill>
                  <a:srgbClr val="000000"/>
                </a:solidFill>
              </a:rPr>
              <a:t>Actions</a:t>
            </a:r>
            <a:r>
              <a:rPr lang="en-US" dirty="0">
                <a:solidFill>
                  <a:srgbClr val="000000"/>
                </a:solidFill>
              </a:rPr>
              <a:t> = </a:t>
            </a:r>
            <a:r>
              <a:rPr lang="en-US" i="1" dirty="0">
                <a:solidFill>
                  <a:srgbClr val="000000"/>
                </a:solidFill>
              </a:rPr>
              <a:t>Profile view</a:t>
            </a:r>
            <a:r>
              <a:rPr lang="en-US" dirty="0">
                <a:solidFill>
                  <a:srgbClr val="000000"/>
                </a:solidFill>
              </a:rPr>
              <a:t>, </a:t>
            </a:r>
            <a:r>
              <a:rPr lang="en-US" i="1" dirty="0" smtClean="0">
                <a:solidFill>
                  <a:srgbClr val="000000"/>
                </a:solidFill>
              </a:rPr>
              <a:t>message</a:t>
            </a:r>
            <a:r>
              <a:rPr lang="en-US" dirty="0">
                <a:solidFill>
                  <a:srgbClr val="000000"/>
                </a:solidFill>
              </a:rPr>
              <a:t>, </a:t>
            </a:r>
            <a:r>
              <a:rPr lang="en-US" i="1" dirty="0" smtClean="0">
                <a:solidFill>
                  <a:srgbClr val="000000"/>
                </a:solidFill>
              </a:rPr>
              <a:t>poke</a:t>
            </a:r>
            <a:r>
              <a:rPr lang="en-US" dirty="0">
                <a:solidFill>
                  <a:srgbClr val="000000"/>
                </a:solidFill>
              </a:rPr>
              <a:t>, </a:t>
            </a:r>
            <a:r>
              <a:rPr lang="en-US" i="1" dirty="0" smtClean="0">
                <a:solidFill>
                  <a:srgbClr val="000000"/>
                </a:solidFill>
              </a:rPr>
              <a:t>report abuse</a:t>
            </a:r>
            <a:r>
              <a:rPr lang="en-US" dirty="0" smtClean="0">
                <a:solidFill>
                  <a:srgbClr val="000000"/>
                </a:solidFill>
              </a:rPr>
              <a:t>, </a:t>
            </a:r>
            <a:r>
              <a:rPr lang="en-US" dirty="0" err="1" smtClean="0">
                <a:solidFill>
                  <a:srgbClr val="000000"/>
                </a:solidFill>
              </a:rPr>
              <a:t>etc</a:t>
            </a:r>
            <a:endParaRPr lang="en-US" dirty="0">
              <a:solidFill>
                <a:srgbClr val="000000"/>
              </a:solidFill>
            </a:endParaRPr>
          </a:p>
          <a:p>
            <a:pPr marL="0" indent="0">
              <a:buNone/>
            </a:pPr>
            <a:endParaRPr lang="en-US" dirty="0">
              <a:solidFill>
                <a:srgbClr val="000000"/>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23</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114" y="1981200"/>
            <a:ext cx="5373529" cy="3376096"/>
          </a:xfrm>
          <a:prstGeom prst="rect">
            <a:avLst/>
          </a:prstGeom>
        </p:spPr>
      </p:pic>
      <p:sp>
        <p:nvSpPr>
          <p:cNvPr id="18" name="Oval 17"/>
          <p:cNvSpPr/>
          <p:nvPr/>
        </p:nvSpPr>
        <p:spPr>
          <a:xfrm rot="21217983">
            <a:off x="3078599" y="2211405"/>
            <a:ext cx="1485938" cy="575746"/>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71800" y="1749788"/>
            <a:ext cx="1524000" cy="381000"/>
          </a:xfrm>
          <a:prstGeom prst="rect">
            <a:avLst/>
          </a:prstGeom>
          <a:noFill/>
        </p:spPr>
        <p:txBody>
          <a:bodyPr wrap="square" rtlCol="0">
            <a:spAutoFit/>
          </a:bodyPr>
          <a:lstStyle/>
          <a:p>
            <a:r>
              <a:rPr lang="en-US" dirty="0" smtClean="0">
                <a:solidFill>
                  <a:srgbClr val="FF0000"/>
                </a:solidFill>
              </a:rPr>
              <a:t>Profile view</a:t>
            </a:r>
            <a:endParaRPr lang="en-US" dirty="0">
              <a:solidFill>
                <a:srgbClr val="FF0000"/>
              </a:solidFill>
            </a:endParaRPr>
          </a:p>
        </p:txBody>
      </p:sp>
      <p:sp>
        <p:nvSpPr>
          <p:cNvPr id="8" name="Oval 7"/>
          <p:cNvSpPr/>
          <p:nvPr/>
        </p:nvSpPr>
        <p:spPr>
          <a:xfrm rot="3037542">
            <a:off x="5008270" y="2474594"/>
            <a:ext cx="1106306" cy="458360"/>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33351" y="1711688"/>
            <a:ext cx="1144177" cy="381000"/>
          </a:xfrm>
          <a:prstGeom prst="rect">
            <a:avLst/>
          </a:prstGeom>
          <a:noFill/>
        </p:spPr>
        <p:txBody>
          <a:bodyPr wrap="square" rtlCol="0">
            <a:spAutoFit/>
          </a:bodyPr>
          <a:lstStyle/>
          <a:p>
            <a:r>
              <a:rPr lang="en-US" dirty="0" smtClean="0">
                <a:solidFill>
                  <a:srgbClr val="FF0000"/>
                </a:solidFill>
              </a:rPr>
              <a:t>Message</a:t>
            </a:r>
            <a:endParaRPr lang="en-US" dirty="0">
              <a:solidFill>
                <a:srgbClr val="FF0000"/>
              </a:solidFill>
            </a:endParaRPr>
          </a:p>
        </p:txBody>
      </p:sp>
      <p:sp>
        <p:nvSpPr>
          <p:cNvPr id="10" name="Oval 9"/>
          <p:cNvSpPr/>
          <p:nvPr/>
        </p:nvSpPr>
        <p:spPr>
          <a:xfrm rot="17918555">
            <a:off x="3786518" y="4356810"/>
            <a:ext cx="1008745" cy="478016"/>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060908" y="5166796"/>
            <a:ext cx="869783" cy="381000"/>
          </a:xfrm>
          <a:prstGeom prst="rect">
            <a:avLst/>
          </a:prstGeom>
          <a:noFill/>
        </p:spPr>
        <p:txBody>
          <a:bodyPr wrap="square" rtlCol="0">
            <a:spAutoFit/>
          </a:bodyPr>
          <a:lstStyle/>
          <a:p>
            <a:r>
              <a:rPr lang="en-US" dirty="0" smtClean="0">
                <a:solidFill>
                  <a:srgbClr val="FF0000"/>
                </a:solidFill>
              </a:rPr>
              <a:t>Poke</a:t>
            </a:r>
            <a:endParaRPr lang="en-US" dirty="0">
              <a:solidFill>
                <a:srgbClr val="FF0000"/>
              </a:solidFill>
            </a:endParaRPr>
          </a:p>
        </p:txBody>
      </p:sp>
      <p:sp>
        <p:nvSpPr>
          <p:cNvPr id="12" name="Oval 11"/>
          <p:cNvSpPr/>
          <p:nvPr/>
        </p:nvSpPr>
        <p:spPr>
          <a:xfrm rot="1616589">
            <a:off x="3406646" y="3478970"/>
            <a:ext cx="1007055" cy="478016"/>
          </a:xfrm>
          <a:prstGeom prst="ellipse">
            <a:avLst/>
          </a:prstGeom>
          <a:solidFill>
            <a:srgbClr val="FF0000">
              <a:alpha val="9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5800" y="3364860"/>
            <a:ext cx="1219314" cy="646331"/>
          </a:xfrm>
          <a:prstGeom prst="rect">
            <a:avLst/>
          </a:prstGeom>
          <a:noFill/>
        </p:spPr>
        <p:txBody>
          <a:bodyPr wrap="square" rtlCol="0">
            <a:spAutoFit/>
          </a:bodyPr>
          <a:lstStyle/>
          <a:p>
            <a:r>
              <a:rPr lang="en-US" dirty="0" smtClean="0">
                <a:solidFill>
                  <a:srgbClr val="FF0000"/>
                </a:solidFill>
              </a:rPr>
              <a:t>Report</a:t>
            </a:r>
          </a:p>
          <a:p>
            <a:r>
              <a:rPr lang="en-US" dirty="0" smtClean="0">
                <a:solidFill>
                  <a:srgbClr val="FF0000"/>
                </a:solidFill>
              </a:rPr>
              <a:t>spammer</a:t>
            </a:r>
            <a:endParaRPr lang="en-US" dirty="0">
              <a:solidFill>
                <a:srgbClr val="FF0000"/>
              </a:solidFill>
            </a:endParaRPr>
          </a:p>
        </p:txBody>
      </p:sp>
      <p:cxnSp>
        <p:nvCxnSpPr>
          <p:cNvPr id="7" name="Straight Connector 6"/>
          <p:cNvCxnSpPr/>
          <p:nvPr/>
        </p:nvCxnSpPr>
        <p:spPr>
          <a:xfrm>
            <a:off x="1524000" y="3555360"/>
            <a:ext cx="1527257"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9565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Approach</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24</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2938631"/>
            <a:ext cx="4724400" cy="2968259"/>
          </a:xfrm>
          <a:prstGeom prst="rect">
            <a:avLst/>
          </a:prstGeom>
        </p:spPr>
      </p:pic>
      <p:sp>
        <p:nvSpPr>
          <p:cNvPr id="14" name="Content Placeholder 13"/>
          <p:cNvSpPr>
            <a:spLocks noGrp="1"/>
          </p:cNvSpPr>
          <p:nvPr>
            <p:ph sz="quarter" idx="13"/>
          </p:nvPr>
        </p:nvSpPr>
        <p:spPr/>
        <p:txBody>
          <a:bodyPr/>
          <a:lstStyle/>
          <a:p>
            <a:pPr marL="0" indent="0">
              <a:buNone/>
            </a:pPr>
            <a:r>
              <a:rPr lang="en-US" dirty="0">
                <a:solidFill>
                  <a:srgbClr val="000000"/>
                </a:solidFill>
              </a:rPr>
              <a:t>Predict spammers based on:</a:t>
            </a:r>
          </a:p>
          <a:p>
            <a:r>
              <a:rPr lang="en-US" dirty="0">
                <a:solidFill>
                  <a:srgbClr val="000000"/>
                </a:solidFill>
              </a:rPr>
              <a:t>Graph </a:t>
            </a:r>
            <a:r>
              <a:rPr lang="en-US" dirty="0" smtClean="0">
                <a:solidFill>
                  <a:srgbClr val="000000"/>
                </a:solidFill>
              </a:rPr>
              <a:t>structure</a:t>
            </a:r>
            <a:endParaRPr lang="en-US" dirty="0">
              <a:solidFill>
                <a:srgbClr val="000000"/>
              </a:solidFill>
            </a:endParaRPr>
          </a:p>
          <a:p>
            <a:r>
              <a:rPr lang="en-US" dirty="0">
                <a:solidFill>
                  <a:srgbClr val="000000"/>
                </a:solidFill>
              </a:rPr>
              <a:t>Action sequences</a:t>
            </a:r>
          </a:p>
          <a:p>
            <a:r>
              <a:rPr lang="en-US" dirty="0">
                <a:solidFill>
                  <a:srgbClr val="000000"/>
                </a:solidFill>
              </a:rPr>
              <a:t>Reporting behavior </a:t>
            </a:r>
          </a:p>
          <a:p>
            <a:endParaRPr lang="en-US" dirty="0"/>
          </a:p>
        </p:txBody>
      </p:sp>
    </p:spTree>
    <p:extLst>
      <p:ext uri="{BB962C8B-B14F-4D97-AF65-F5344CB8AC3E}">
        <p14:creationId xmlns:p14="http://schemas.microsoft.com/office/powerpoint/2010/main" val="610457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Approach</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25</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2938631"/>
            <a:ext cx="4724400" cy="2968259"/>
          </a:xfrm>
          <a:prstGeom prst="rect">
            <a:avLst/>
          </a:prstGeom>
        </p:spPr>
      </p:pic>
      <p:sp>
        <p:nvSpPr>
          <p:cNvPr id="14" name="Content Placeholder 13"/>
          <p:cNvSpPr>
            <a:spLocks noGrp="1"/>
          </p:cNvSpPr>
          <p:nvPr>
            <p:ph sz="quarter" idx="13"/>
          </p:nvPr>
        </p:nvSpPr>
        <p:spPr/>
        <p:txBody>
          <a:bodyPr/>
          <a:lstStyle/>
          <a:p>
            <a:pPr marL="0" indent="0">
              <a:buNone/>
            </a:pPr>
            <a:r>
              <a:rPr lang="en-US" dirty="0">
                <a:solidFill>
                  <a:srgbClr val="000000"/>
                </a:solidFill>
              </a:rPr>
              <a:t>Predict spammers based on:</a:t>
            </a:r>
          </a:p>
          <a:p>
            <a:r>
              <a:rPr lang="en-US" b="1" dirty="0">
                <a:solidFill>
                  <a:srgbClr val="FF0000"/>
                </a:solidFill>
              </a:rPr>
              <a:t>Graph </a:t>
            </a:r>
            <a:r>
              <a:rPr lang="en-US" b="1" dirty="0" smtClean="0">
                <a:solidFill>
                  <a:srgbClr val="FF0000"/>
                </a:solidFill>
              </a:rPr>
              <a:t>structure</a:t>
            </a:r>
            <a:endParaRPr lang="en-US" b="1" dirty="0">
              <a:solidFill>
                <a:srgbClr val="FF0000"/>
              </a:solidFill>
            </a:endParaRPr>
          </a:p>
          <a:p>
            <a:r>
              <a:rPr lang="en-US" dirty="0">
                <a:solidFill>
                  <a:srgbClr val="000000"/>
                </a:solidFill>
              </a:rPr>
              <a:t>Action sequences</a:t>
            </a:r>
          </a:p>
          <a:p>
            <a:r>
              <a:rPr lang="en-US" dirty="0">
                <a:solidFill>
                  <a:srgbClr val="000000"/>
                </a:solidFill>
              </a:rPr>
              <a:t>Reporting behavior </a:t>
            </a:r>
          </a:p>
          <a:p>
            <a:endParaRPr lang="en-US" dirty="0"/>
          </a:p>
        </p:txBody>
      </p:sp>
    </p:spTree>
    <p:extLst>
      <p:ext uri="{BB962C8B-B14F-4D97-AF65-F5344CB8AC3E}">
        <p14:creationId xmlns:p14="http://schemas.microsoft.com/office/powerpoint/2010/main" val="2802132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 Extraction</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26</a:t>
            </a:fld>
            <a:endParaRPr lang="en-US" dirty="0"/>
          </a:p>
        </p:txBody>
      </p:sp>
      <p:pic>
        <p:nvPicPr>
          <p:cNvPr id="5" name="Picture 4" descr="poster_figur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383403"/>
            <a:ext cx="8676044" cy="2590800"/>
          </a:xfrm>
          <a:prstGeom prst="rect">
            <a:avLst/>
          </a:prstGeom>
          <a:ln>
            <a:noFill/>
          </a:ln>
          <a:effectLst>
            <a:outerShdw blurRad="63500" sx="102000" sy="102000" algn="ctr" rotWithShape="0">
              <a:prstClr val="black">
                <a:alpha val="40000"/>
              </a:prstClr>
            </a:outerShdw>
          </a:effectLst>
        </p:spPr>
      </p:pic>
      <p:sp>
        <p:nvSpPr>
          <p:cNvPr id="6" name="Rectangle 5"/>
          <p:cNvSpPr/>
          <p:nvPr/>
        </p:nvSpPr>
        <p:spPr>
          <a:xfrm>
            <a:off x="7162800" y="2286000"/>
            <a:ext cx="1741844" cy="20077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Brace 7"/>
          <p:cNvSpPr/>
          <p:nvPr/>
        </p:nvSpPr>
        <p:spPr>
          <a:xfrm rot="5400000">
            <a:off x="3162300" y="2171700"/>
            <a:ext cx="609600" cy="6324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095500" y="5715000"/>
            <a:ext cx="2743200" cy="369332"/>
          </a:xfrm>
          <a:prstGeom prst="rect">
            <a:avLst/>
          </a:prstGeom>
          <a:noFill/>
        </p:spPr>
        <p:txBody>
          <a:bodyPr wrap="square" rtlCol="0">
            <a:spAutoFit/>
          </a:bodyPr>
          <a:lstStyle/>
          <a:p>
            <a:r>
              <a:rPr lang="en-US" dirty="0" smtClean="0"/>
              <a:t>Graphs for each relation</a:t>
            </a:r>
            <a:endParaRPr lang="en-US" dirty="0"/>
          </a:p>
        </p:txBody>
      </p:sp>
    </p:spTree>
    <p:extLst>
      <p:ext uri="{BB962C8B-B14F-4D97-AF65-F5344CB8AC3E}">
        <p14:creationId xmlns:p14="http://schemas.microsoft.com/office/powerpoint/2010/main" val="4045068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Structure Feature Extraction</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27</a:t>
            </a:fld>
            <a:endParaRPr lang="en-US" dirty="0"/>
          </a:p>
        </p:txBody>
      </p:sp>
      <p:pic>
        <p:nvPicPr>
          <p:cNvPr id="5" name="Picture 4" descr="poster_figur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383403"/>
            <a:ext cx="8676044" cy="2590800"/>
          </a:xfrm>
          <a:prstGeom prst="rect">
            <a:avLst/>
          </a:prstGeom>
          <a:ln>
            <a:noFill/>
          </a:ln>
          <a:effectLst>
            <a:outerShdw blurRad="63500" sx="102000" sy="102000" algn="ctr" rotWithShape="0">
              <a:prstClr val="black">
                <a:alpha val="40000"/>
              </a:prstClr>
            </a:outerShdw>
          </a:effectLst>
        </p:spPr>
      </p:pic>
      <p:sp>
        <p:nvSpPr>
          <p:cNvPr id="7" name="Right Brace 6"/>
          <p:cNvSpPr/>
          <p:nvPr/>
        </p:nvSpPr>
        <p:spPr>
          <a:xfrm rot="5400000">
            <a:off x="3162300" y="2171700"/>
            <a:ext cx="609600" cy="6324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95500" y="5715000"/>
            <a:ext cx="2743200" cy="369332"/>
          </a:xfrm>
          <a:prstGeom prst="rect">
            <a:avLst/>
          </a:prstGeom>
          <a:noFill/>
        </p:spPr>
        <p:txBody>
          <a:bodyPr wrap="square" rtlCol="0">
            <a:spAutoFit/>
          </a:bodyPr>
          <a:lstStyle/>
          <a:p>
            <a:r>
              <a:rPr lang="en-US" dirty="0" smtClean="0"/>
              <a:t>Graphs for each relation</a:t>
            </a:r>
            <a:endParaRPr lang="en-US" dirty="0"/>
          </a:p>
        </p:txBody>
      </p:sp>
      <p:sp>
        <p:nvSpPr>
          <p:cNvPr id="9" name="TextBox 8"/>
          <p:cNvSpPr txBox="1"/>
          <p:nvPr/>
        </p:nvSpPr>
        <p:spPr>
          <a:xfrm>
            <a:off x="7351312" y="1988892"/>
            <a:ext cx="1143000" cy="369332"/>
          </a:xfrm>
          <a:prstGeom prst="rect">
            <a:avLst/>
          </a:prstGeom>
          <a:noFill/>
        </p:spPr>
        <p:txBody>
          <a:bodyPr wrap="square" rtlCol="0">
            <a:spAutoFit/>
          </a:bodyPr>
          <a:lstStyle/>
          <a:p>
            <a:r>
              <a:rPr lang="en-US" dirty="0" smtClean="0"/>
              <a:t>Features</a:t>
            </a:r>
            <a:endParaRPr lang="en-US" dirty="0"/>
          </a:p>
        </p:txBody>
      </p:sp>
    </p:spTree>
    <p:extLst>
      <p:ext uri="{BB962C8B-B14F-4D97-AF65-F5344CB8AC3E}">
        <p14:creationId xmlns:p14="http://schemas.microsoft.com/office/powerpoint/2010/main" val="1597026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a:solidFill>
                  <a:srgbClr val="000000"/>
                </a:solidFill>
              </a:rPr>
              <a:t>Extract features for each relation graph </a:t>
            </a:r>
            <a:r>
              <a:rPr lang="en-US" sz="2400" dirty="0" err="1">
                <a:solidFill>
                  <a:schemeClr val="bg1"/>
                </a:solidFill>
              </a:rPr>
              <a:t>es</a:t>
            </a:r>
            <a:r>
              <a:rPr lang="en-US" sz="2400" dirty="0">
                <a:solidFill>
                  <a:schemeClr val="bg1"/>
                </a:solidFill>
              </a:rPr>
              <a:t> for each of 10 </a:t>
            </a:r>
            <a:r>
              <a:rPr lang="en-US" sz="2400" dirty="0" err="1">
                <a:solidFill>
                  <a:schemeClr val="bg1"/>
                </a:solidFill>
              </a:rPr>
              <a:t>rel</a:t>
            </a:r>
            <a:endParaRPr lang="en-US" sz="2400" dirty="0">
              <a:solidFill>
                <a:schemeClr val="bg1"/>
              </a:solidFill>
            </a:endParaRPr>
          </a:p>
          <a:p>
            <a:pPr lvl="1"/>
            <a:endParaRPr lang="en-US" sz="1100" dirty="0">
              <a:solidFill>
                <a:srgbClr val="000000"/>
              </a:solidFill>
            </a:endParaRPr>
          </a:p>
          <a:p>
            <a:pPr lvl="1"/>
            <a:r>
              <a:rPr lang="en-US" sz="2200" dirty="0">
                <a:solidFill>
                  <a:srgbClr val="000000"/>
                </a:solidFill>
              </a:rPr>
              <a:t>PageRank</a:t>
            </a:r>
          </a:p>
          <a:p>
            <a:pPr lvl="1"/>
            <a:endParaRPr lang="en-US" sz="1100" dirty="0">
              <a:solidFill>
                <a:srgbClr val="000000"/>
              </a:solidFill>
            </a:endParaRPr>
          </a:p>
          <a:p>
            <a:pPr lvl="1"/>
            <a:r>
              <a:rPr lang="en-US" sz="2200" dirty="0">
                <a:solidFill>
                  <a:srgbClr val="000000"/>
                </a:solidFill>
              </a:rPr>
              <a:t>Degree statistics</a:t>
            </a:r>
          </a:p>
          <a:p>
            <a:pPr lvl="2"/>
            <a:r>
              <a:rPr lang="en-US" sz="1600" dirty="0">
                <a:solidFill>
                  <a:srgbClr val="000000"/>
                </a:solidFill>
              </a:rPr>
              <a:t>Total degree </a:t>
            </a:r>
          </a:p>
          <a:p>
            <a:pPr lvl="2"/>
            <a:r>
              <a:rPr lang="en-US" sz="1600" dirty="0">
                <a:solidFill>
                  <a:srgbClr val="000000"/>
                </a:solidFill>
              </a:rPr>
              <a:t>In degree</a:t>
            </a:r>
          </a:p>
          <a:p>
            <a:pPr lvl="2"/>
            <a:r>
              <a:rPr lang="en-US" sz="1600" dirty="0">
                <a:solidFill>
                  <a:srgbClr val="000000"/>
                </a:solidFill>
              </a:rPr>
              <a:t>Out degree </a:t>
            </a:r>
          </a:p>
          <a:p>
            <a:pPr lvl="1"/>
            <a:endParaRPr lang="en-US" sz="1100" dirty="0">
              <a:solidFill>
                <a:srgbClr val="000000"/>
              </a:solidFill>
            </a:endParaRPr>
          </a:p>
          <a:p>
            <a:pPr lvl="1"/>
            <a:r>
              <a:rPr lang="en-US" sz="2200" dirty="0">
                <a:solidFill>
                  <a:srgbClr val="000000"/>
                </a:solidFill>
              </a:rPr>
              <a:t>k-Core</a:t>
            </a:r>
          </a:p>
          <a:p>
            <a:pPr lvl="1"/>
            <a:endParaRPr lang="en-US" sz="1100" dirty="0">
              <a:solidFill>
                <a:srgbClr val="000000"/>
              </a:solidFill>
            </a:endParaRPr>
          </a:p>
          <a:p>
            <a:pPr lvl="1"/>
            <a:r>
              <a:rPr lang="en-US" sz="2200" dirty="0">
                <a:solidFill>
                  <a:srgbClr val="000000"/>
                </a:solidFill>
              </a:rPr>
              <a:t>Graph coloring</a:t>
            </a:r>
          </a:p>
          <a:p>
            <a:pPr lvl="1"/>
            <a:endParaRPr lang="en-US" sz="1100" dirty="0">
              <a:solidFill>
                <a:srgbClr val="000000"/>
              </a:solidFill>
            </a:endParaRPr>
          </a:p>
          <a:p>
            <a:pPr lvl="1"/>
            <a:r>
              <a:rPr lang="en-US" sz="2200" dirty="0">
                <a:solidFill>
                  <a:srgbClr val="000000"/>
                </a:solidFill>
              </a:rPr>
              <a:t>Connected components</a:t>
            </a:r>
          </a:p>
          <a:p>
            <a:pPr lvl="1"/>
            <a:endParaRPr lang="en-US" sz="1100" dirty="0">
              <a:solidFill>
                <a:srgbClr val="000000"/>
              </a:solidFill>
            </a:endParaRPr>
          </a:p>
          <a:p>
            <a:pPr lvl="1"/>
            <a:r>
              <a:rPr lang="en-US" sz="2200" dirty="0">
                <a:solidFill>
                  <a:schemeClr val="tx1"/>
                </a:solidFill>
              </a:rPr>
              <a:t>Triangle count</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28</a:t>
            </a:fld>
            <a:endParaRPr lang="en-US" dirty="0"/>
          </a:p>
        </p:txBody>
      </p:sp>
      <p:sp>
        <p:nvSpPr>
          <p:cNvPr id="5" name="TextBox 4"/>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1022721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a:solidFill>
                  <a:srgbClr val="000000"/>
                </a:solidFill>
              </a:rPr>
              <a:t>Extract features for each relation graph </a:t>
            </a:r>
            <a:r>
              <a:rPr lang="en-US" sz="2400" dirty="0" err="1">
                <a:solidFill>
                  <a:schemeClr val="bg1"/>
                </a:solidFill>
              </a:rPr>
              <a:t>es</a:t>
            </a:r>
            <a:r>
              <a:rPr lang="en-US" sz="2400" dirty="0">
                <a:solidFill>
                  <a:schemeClr val="bg1"/>
                </a:solidFill>
              </a:rPr>
              <a:t> for each of 10 </a:t>
            </a:r>
            <a:r>
              <a:rPr lang="en-US" sz="2400" dirty="0" err="1">
                <a:solidFill>
                  <a:schemeClr val="bg1"/>
                </a:solidFill>
              </a:rPr>
              <a:t>rel</a:t>
            </a:r>
            <a:endParaRPr lang="en-US" sz="2400" dirty="0">
              <a:solidFill>
                <a:schemeClr val="bg1"/>
              </a:solidFill>
            </a:endParaRPr>
          </a:p>
          <a:p>
            <a:pPr lvl="1"/>
            <a:endParaRPr lang="en-US" sz="1100" dirty="0">
              <a:solidFill>
                <a:srgbClr val="000000"/>
              </a:solidFill>
            </a:endParaRPr>
          </a:p>
          <a:p>
            <a:pPr lvl="1"/>
            <a:r>
              <a:rPr lang="en-US" sz="2200" b="1" dirty="0">
                <a:solidFill>
                  <a:srgbClr val="FF0000"/>
                </a:solidFill>
              </a:rPr>
              <a:t>PageRank</a:t>
            </a:r>
          </a:p>
          <a:p>
            <a:pPr lvl="1"/>
            <a:endParaRPr lang="en-US" sz="1100" dirty="0">
              <a:solidFill>
                <a:srgbClr val="000000"/>
              </a:solidFill>
            </a:endParaRPr>
          </a:p>
          <a:p>
            <a:pPr lvl="1"/>
            <a:r>
              <a:rPr lang="en-US" sz="2200" dirty="0">
                <a:solidFill>
                  <a:srgbClr val="000000"/>
                </a:solidFill>
              </a:rPr>
              <a:t>Degree statistics</a:t>
            </a:r>
          </a:p>
          <a:p>
            <a:pPr lvl="2"/>
            <a:r>
              <a:rPr lang="en-US" sz="1600" dirty="0">
                <a:solidFill>
                  <a:srgbClr val="000000"/>
                </a:solidFill>
              </a:rPr>
              <a:t>Total degree </a:t>
            </a:r>
          </a:p>
          <a:p>
            <a:pPr lvl="2"/>
            <a:r>
              <a:rPr lang="en-US" sz="1600" dirty="0">
                <a:solidFill>
                  <a:srgbClr val="000000"/>
                </a:solidFill>
              </a:rPr>
              <a:t>In degree</a:t>
            </a:r>
          </a:p>
          <a:p>
            <a:pPr lvl="2"/>
            <a:r>
              <a:rPr lang="en-US" sz="1600" dirty="0">
                <a:solidFill>
                  <a:srgbClr val="000000"/>
                </a:solidFill>
              </a:rPr>
              <a:t>Out degree </a:t>
            </a:r>
          </a:p>
          <a:p>
            <a:pPr lvl="1"/>
            <a:endParaRPr lang="en-US" sz="1100" dirty="0">
              <a:solidFill>
                <a:srgbClr val="000000"/>
              </a:solidFill>
            </a:endParaRPr>
          </a:p>
          <a:p>
            <a:pPr lvl="1"/>
            <a:r>
              <a:rPr lang="en-US" sz="2200" dirty="0">
                <a:solidFill>
                  <a:srgbClr val="000000"/>
                </a:solidFill>
              </a:rPr>
              <a:t>k-Core</a:t>
            </a:r>
          </a:p>
          <a:p>
            <a:pPr lvl="1"/>
            <a:endParaRPr lang="en-US" sz="1100" dirty="0">
              <a:solidFill>
                <a:srgbClr val="000000"/>
              </a:solidFill>
            </a:endParaRPr>
          </a:p>
          <a:p>
            <a:pPr lvl="1"/>
            <a:r>
              <a:rPr lang="en-US" sz="2200" dirty="0">
                <a:solidFill>
                  <a:srgbClr val="000000"/>
                </a:solidFill>
              </a:rPr>
              <a:t>Graph coloring</a:t>
            </a:r>
          </a:p>
          <a:p>
            <a:pPr lvl="1"/>
            <a:endParaRPr lang="en-US" sz="1100" dirty="0">
              <a:solidFill>
                <a:srgbClr val="000000"/>
              </a:solidFill>
            </a:endParaRPr>
          </a:p>
          <a:p>
            <a:pPr lvl="1"/>
            <a:r>
              <a:rPr lang="en-US" sz="2200" dirty="0">
                <a:solidFill>
                  <a:srgbClr val="000000"/>
                </a:solidFill>
              </a:rPr>
              <a:t>Connected components</a:t>
            </a:r>
          </a:p>
          <a:p>
            <a:pPr lvl="1"/>
            <a:endParaRPr lang="en-US" sz="1100" dirty="0">
              <a:solidFill>
                <a:srgbClr val="000000"/>
              </a:solidFill>
            </a:endParaRPr>
          </a:p>
          <a:p>
            <a:pPr lvl="1"/>
            <a:r>
              <a:rPr lang="en-US" sz="2200" dirty="0">
                <a:solidFill>
                  <a:schemeClr val="tx1"/>
                </a:solidFill>
              </a:rPr>
              <a:t>Triangle count</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29</a:t>
            </a:fld>
            <a:endParaRPr lang="en-US" dirty="0"/>
          </a:p>
        </p:txBody>
      </p:sp>
      <p:sp>
        <p:nvSpPr>
          <p:cNvPr id="5" name="TextBox 4"/>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3467325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 in Social Networks</a:t>
            </a:r>
            <a:endParaRPr lang="en-US" dirty="0"/>
          </a:p>
        </p:txBody>
      </p:sp>
      <p:sp>
        <p:nvSpPr>
          <p:cNvPr id="3" name="Content Placeholder 2"/>
          <p:cNvSpPr>
            <a:spLocks noGrp="1"/>
          </p:cNvSpPr>
          <p:nvPr>
            <p:ph sz="quarter" idx="13"/>
          </p:nvPr>
        </p:nvSpPr>
        <p:spPr>
          <a:xfrm>
            <a:off x="609600" y="1803400"/>
            <a:ext cx="8001000" cy="4368800"/>
          </a:xfrm>
        </p:spPr>
        <p:txBody>
          <a:bodyPr>
            <a:normAutofit/>
          </a:bodyPr>
          <a:lstStyle/>
          <a:p>
            <a:r>
              <a:rPr lang="en-US" sz="2800" dirty="0">
                <a:solidFill>
                  <a:schemeClr val="tx1"/>
                </a:solidFill>
              </a:rPr>
              <a:t>Recent study by </a:t>
            </a:r>
            <a:r>
              <a:rPr lang="en-US" sz="2800" dirty="0" err="1">
                <a:solidFill>
                  <a:schemeClr val="tx1"/>
                </a:solidFill>
              </a:rPr>
              <a:t>Nexgate</a:t>
            </a:r>
            <a:r>
              <a:rPr lang="en-US" sz="2800" dirty="0">
                <a:solidFill>
                  <a:schemeClr val="tx1"/>
                </a:solidFill>
              </a:rPr>
              <a:t> in 2013</a:t>
            </a:r>
            <a:r>
              <a:rPr lang="en-US" sz="2800" dirty="0" smtClean="0">
                <a:solidFill>
                  <a:schemeClr val="tx1"/>
                </a:solidFill>
              </a:rPr>
              <a:t>:</a:t>
            </a:r>
          </a:p>
          <a:p>
            <a:endParaRPr lang="en-US" sz="2800" dirty="0">
              <a:solidFill>
                <a:schemeClr val="tx1"/>
              </a:solidFill>
            </a:endParaRPr>
          </a:p>
          <a:p>
            <a:pPr lvl="1"/>
            <a:r>
              <a:rPr lang="en-US" sz="2400" dirty="0">
                <a:solidFill>
                  <a:schemeClr val="tx1"/>
                </a:solidFill>
              </a:rPr>
              <a:t>Spam grew by more than 300% in half a </a:t>
            </a:r>
            <a:r>
              <a:rPr lang="en-US" sz="2400" dirty="0" smtClean="0">
                <a:solidFill>
                  <a:schemeClr val="tx1"/>
                </a:solidFill>
              </a:rPr>
              <a:t>year</a:t>
            </a:r>
          </a:p>
          <a:p>
            <a:pPr lvl="1"/>
            <a:endParaRPr lang="en-US" sz="2400" dirty="0">
              <a:solidFill>
                <a:schemeClr val="tx1"/>
              </a:solidFill>
            </a:endParaRPr>
          </a:p>
          <a:p>
            <a:pPr lvl="1"/>
            <a:r>
              <a:rPr lang="en-US" sz="2400" dirty="0">
                <a:solidFill>
                  <a:schemeClr val="tx1"/>
                </a:solidFill>
              </a:rPr>
              <a:t>1 in </a:t>
            </a:r>
            <a:r>
              <a:rPr lang="en-US" sz="2400" dirty="0" smtClean="0">
                <a:solidFill>
                  <a:schemeClr val="tx1"/>
                </a:solidFill>
              </a:rPr>
              <a:t>200 </a:t>
            </a:r>
            <a:r>
              <a:rPr lang="en-US" sz="2400" dirty="0">
                <a:solidFill>
                  <a:schemeClr val="tx1"/>
                </a:solidFill>
              </a:rPr>
              <a:t>social messages are spam</a:t>
            </a:r>
          </a:p>
          <a:p>
            <a:pPr lvl="1"/>
            <a:endParaRPr lang="en-US" sz="2400" dirty="0" smtClean="0">
              <a:solidFill>
                <a:schemeClr val="tx1"/>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3</a:t>
            </a:fld>
            <a:endParaRPr lang="en-US" dirty="0"/>
          </a:p>
        </p:txBody>
      </p:sp>
    </p:spTree>
    <p:extLst>
      <p:ext uri="{BB962C8B-B14F-4D97-AF65-F5344CB8AC3E}">
        <p14:creationId xmlns:p14="http://schemas.microsoft.com/office/powerpoint/2010/main" val="72578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a:solidFill>
                  <a:srgbClr val="000000"/>
                </a:solidFill>
              </a:rPr>
              <a:t>Extract features for each relation graph </a:t>
            </a:r>
            <a:r>
              <a:rPr lang="en-US" sz="2400" dirty="0" err="1">
                <a:solidFill>
                  <a:schemeClr val="bg1"/>
                </a:solidFill>
              </a:rPr>
              <a:t>es</a:t>
            </a:r>
            <a:r>
              <a:rPr lang="en-US" sz="2400" dirty="0">
                <a:solidFill>
                  <a:schemeClr val="bg1"/>
                </a:solidFill>
              </a:rPr>
              <a:t> for each of 10 </a:t>
            </a:r>
            <a:r>
              <a:rPr lang="en-US" sz="2400" dirty="0" err="1">
                <a:solidFill>
                  <a:schemeClr val="bg1"/>
                </a:solidFill>
              </a:rPr>
              <a:t>rel</a:t>
            </a:r>
            <a:endParaRPr lang="en-US" sz="2400" dirty="0">
              <a:solidFill>
                <a:schemeClr val="bg1"/>
              </a:solidFill>
            </a:endParaRPr>
          </a:p>
          <a:p>
            <a:pPr lvl="1"/>
            <a:endParaRPr lang="en-US" sz="1100" dirty="0">
              <a:solidFill>
                <a:srgbClr val="000000"/>
              </a:solidFill>
            </a:endParaRPr>
          </a:p>
          <a:p>
            <a:pPr lvl="1"/>
            <a:r>
              <a:rPr lang="en-US" sz="2200" dirty="0">
                <a:solidFill>
                  <a:srgbClr val="000000"/>
                </a:solidFill>
              </a:rPr>
              <a:t>PageRank</a:t>
            </a:r>
          </a:p>
          <a:p>
            <a:pPr lvl="1"/>
            <a:endParaRPr lang="en-US" sz="1100" dirty="0">
              <a:solidFill>
                <a:srgbClr val="000000"/>
              </a:solidFill>
            </a:endParaRPr>
          </a:p>
          <a:p>
            <a:pPr lvl="1"/>
            <a:r>
              <a:rPr lang="en-US" sz="2200" b="1" dirty="0">
                <a:solidFill>
                  <a:srgbClr val="FF0000"/>
                </a:solidFill>
              </a:rPr>
              <a:t>Degree statistics</a:t>
            </a:r>
          </a:p>
          <a:p>
            <a:pPr lvl="2"/>
            <a:r>
              <a:rPr lang="en-US" sz="1600" b="1" dirty="0">
                <a:solidFill>
                  <a:srgbClr val="FF0000"/>
                </a:solidFill>
              </a:rPr>
              <a:t>Total degree </a:t>
            </a:r>
          </a:p>
          <a:p>
            <a:pPr lvl="2"/>
            <a:r>
              <a:rPr lang="en-US" sz="1600" b="1" dirty="0">
                <a:solidFill>
                  <a:srgbClr val="FF0000"/>
                </a:solidFill>
              </a:rPr>
              <a:t>In degree</a:t>
            </a:r>
          </a:p>
          <a:p>
            <a:pPr lvl="2"/>
            <a:r>
              <a:rPr lang="en-US" sz="1600" b="1" dirty="0">
                <a:solidFill>
                  <a:srgbClr val="FF0000"/>
                </a:solidFill>
              </a:rPr>
              <a:t>Out degree </a:t>
            </a:r>
          </a:p>
          <a:p>
            <a:pPr lvl="1"/>
            <a:endParaRPr lang="en-US" sz="1100" dirty="0">
              <a:solidFill>
                <a:srgbClr val="000000"/>
              </a:solidFill>
            </a:endParaRPr>
          </a:p>
          <a:p>
            <a:pPr lvl="1"/>
            <a:r>
              <a:rPr lang="en-US" sz="2200" dirty="0">
                <a:solidFill>
                  <a:srgbClr val="000000"/>
                </a:solidFill>
              </a:rPr>
              <a:t>k-Core</a:t>
            </a:r>
          </a:p>
          <a:p>
            <a:pPr lvl="1"/>
            <a:endParaRPr lang="en-US" sz="1100" dirty="0">
              <a:solidFill>
                <a:srgbClr val="000000"/>
              </a:solidFill>
            </a:endParaRPr>
          </a:p>
          <a:p>
            <a:pPr lvl="1"/>
            <a:r>
              <a:rPr lang="en-US" sz="2200" dirty="0">
                <a:solidFill>
                  <a:srgbClr val="000000"/>
                </a:solidFill>
              </a:rPr>
              <a:t>Graph coloring</a:t>
            </a:r>
          </a:p>
          <a:p>
            <a:pPr lvl="1"/>
            <a:endParaRPr lang="en-US" sz="1100" dirty="0">
              <a:solidFill>
                <a:srgbClr val="000000"/>
              </a:solidFill>
            </a:endParaRPr>
          </a:p>
          <a:p>
            <a:pPr lvl="1"/>
            <a:r>
              <a:rPr lang="en-US" sz="2200" dirty="0">
                <a:solidFill>
                  <a:srgbClr val="000000"/>
                </a:solidFill>
              </a:rPr>
              <a:t>Connected components</a:t>
            </a:r>
          </a:p>
          <a:p>
            <a:pPr lvl="1"/>
            <a:endParaRPr lang="en-US" sz="1100" dirty="0">
              <a:solidFill>
                <a:srgbClr val="000000"/>
              </a:solidFill>
            </a:endParaRPr>
          </a:p>
          <a:p>
            <a:pPr lvl="1"/>
            <a:r>
              <a:rPr lang="en-US" sz="2200" dirty="0">
                <a:solidFill>
                  <a:schemeClr val="tx1"/>
                </a:solidFill>
              </a:rPr>
              <a:t>Triangle count</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30</a:t>
            </a:fld>
            <a:endParaRPr lang="en-US" dirty="0"/>
          </a:p>
        </p:txBody>
      </p:sp>
      <p:sp>
        <p:nvSpPr>
          <p:cNvPr id="5" name="TextBox 4"/>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3591343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a:solidFill>
                  <a:srgbClr val="000000"/>
                </a:solidFill>
              </a:rPr>
              <a:t>Extract features for each relation graph </a:t>
            </a:r>
            <a:r>
              <a:rPr lang="en-US" sz="2400" dirty="0" err="1">
                <a:solidFill>
                  <a:schemeClr val="bg1"/>
                </a:solidFill>
              </a:rPr>
              <a:t>es</a:t>
            </a:r>
            <a:r>
              <a:rPr lang="en-US" sz="2400" dirty="0">
                <a:solidFill>
                  <a:schemeClr val="bg1"/>
                </a:solidFill>
              </a:rPr>
              <a:t> for each of 10 </a:t>
            </a:r>
            <a:r>
              <a:rPr lang="en-US" sz="2400" dirty="0" err="1">
                <a:solidFill>
                  <a:schemeClr val="bg1"/>
                </a:solidFill>
              </a:rPr>
              <a:t>rel</a:t>
            </a:r>
            <a:endParaRPr lang="en-US" sz="2400" dirty="0">
              <a:solidFill>
                <a:schemeClr val="bg1"/>
              </a:solidFill>
            </a:endParaRPr>
          </a:p>
          <a:p>
            <a:pPr lvl="1"/>
            <a:endParaRPr lang="en-US" sz="1100" dirty="0">
              <a:solidFill>
                <a:srgbClr val="000000"/>
              </a:solidFill>
            </a:endParaRPr>
          </a:p>
          <a:p>
            <a:pPr lvl="1"/>
            <a:r>
              <a:rPr lang="en-US" sz="2200" dirty="0">
                <a:solidFill>
                  <a:srgbClr val="000000"/>
                </a:solidFill>
              </a:rPr>
              <a:t>PageRank</a:t>
            </a:r>
          </a:p>
          <a:p>
            <a:pPr lvl="1"/>
            <a:endParaRPr lang="en-US" sz="1100" dirty="0">
              <a:solidFill>
                <a:srgbClr val="000000"/>
              </a:solidFill>
            </a:endParaRPr>
          </a:p>
          <a:p>
            <a:pPr lvl="1"/>
            <a:r>
              <a:rPr lang="en-US" sz="2200" dirty="0">
                <a:solidFill>
                  <a:srgbClr val="000000"/>
                </a:solidFill>
              </a:rPr>
              <a:t>Degree statistics</a:t>
            </a:r>
          </a:p>
          <a:p>
            <a:pPr lvl="2"/>
            <a:r>
              <a:rPr lang="en-US" sz="1600" dirty="0">
                <a:solidFill>
                  <a:srgbClr val="000000"/>
                </a:solidFill>
              </a:rPr>
              <a:t>Total degree </a:t>
            </a:r>
          </a:p>
          <a:p>
            <a:pPr lvl="2"/>
            <a:r>
              <a:rPr lang="en-US" sz="1600" dirty="0">
                <a:solidFill>
                  <a:srgbClr val="000000"/>
                </a:solidFill>
              </a:rPr>
              <a:t>In degree</a:t>
            </a:r>
          </a:p>
          <a:p>
            <a:pPr lvl="2"/>
            <a:r>
              <a:rPr lang="en-US" sz="1600" dirty="0">
                <a:solidFill>
                  <a:srgbClr val="000000"/>
                </a:solidFill>
              </a:rPr>
              <a:t>Out degree </a:t>
            </a:r>
          </a:p>
          <a:p>
            <a:pPr lvl="1"/>
            <a:endParaRPr lang="en-US" sz="1100" dirty="0">
              <a:solidFill>
                <a:srgbClr val="000000"/>
              </a:solidFill>
            </a:endParaRPr>
          </a:p>
          <a:p>
            <a:pPr lvl="1"/>
            <a:r>
              <a:rPr lang="en-US" sz="2200" b="1" dirty="0">
                <a:solidFill>
                  <a:srgbClr val="FF0000"/>
                </a:solidFill>
              </a:rPr>
              <a:t>k-Core</a:t>
            </a:r>
          </a:p>
          <a:p>
            <a:pPr lvl="1"/>
            <a:endParaRPr lang="en-US" sz="1100" dirty="0">
              <a:solidFill>
                <a:srgbClr val="000000"/>
              </a:solidFill>
            </a:endParaRPr>
          </a:p>
          <a:p>
            <a:pPr lvl="1"/>
            <a:r>
              <a:rPr lang="en-US" sz="2200" dirty="0">
                <a:solidFill>
                  <a:srgbClr val="000000"/>
                </a:solidFill>
              </a:rPr>
              <a:t>Graph coloring</a:t>
            </a:r>
          </a:p>
          <a:p>
            <a:pPr lvl="1"/>
            <a:endParaRPr lang="en-US" sz="1100" dirty="0">
              <a:solidFill>
                <a:srgbClr val="000000"/>
              </a:solidFill>
            </a:endParaRPr>
          </a:p>
          <a:p>
            <a:pPr lvl="1"/>
            <a:r>
              <a:rPr lang="en-US" sz="2200" dirty="0">
                <a:solidFill>
                  <a:srgbClr val="000000"/>
                </a:solidFill>
              </a:rPr>
              <a:t>Connected components</a:t>
            </a:r>
          </a:p>
          <a:p>
            <a:pPr lvl="1"/>
            <a:endParaRPr lang="en-US" sz="1100" dirty="0">
              <a:solidFill>
                <a:srgbClr val="000000"/>
              </a:solidFill>
            </a:endParaRPr>
          </a:p>
          <a:p>
            <a:pPr lvl="1"/>
            <a:r>
              <a:rPr lang="en-US" sz="2200" dirty="0">
                <a:solidFill>
                  <a:schemeClr val="tx1"/>
                </a:solidFill>
              </a:rPr>
              <a:t>Triangle count</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31</a:t>
            </a:fld>
            <a:endParaRPr lang="en-US" dirty="0"/>
          </a:p>
        </p:txBody>
      </p:sp>
      <p:sp>
        <p:nvSpPr>
          <p:cNvPr id="5" name="TextBox 4"/>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478111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a:solidFill>
                  <a:srgbClr val="000000"/>
                </a:solidFill>
              </a:rPr>
              <a:t>Extract features for each relation graph </a:t>
            </a:r>
            <a:r>
              <a:rPr lang="en-US" sz="2400" dirty="0" err="1">
                <a:solidFill>
                  <a:schemeClr val="bg1"/>
                </a:solidFill>
              </a:rPr>
              <a:t>es</a:t>
            </a:r>
            <a:r>
              <a:rPr lang="en-US" sz="2400" dirty="0">
                <a:solidFill>
                  <a:schemeClr val="bg1"/>
                </a:solidFill>
              </a:rPr>
              <a:t> for each of 10 </a:t>
            </a:r>
            <a:r>
              <a:rPr lang="en-US" sz="2400" dirty="0" err="1">
                <a:solidFill>
                  <a:schemeClr val="bg1"/>
                </a:solidFill>
              </a:rPr>
              <a:t>rel</a:t>
            </a:r>
            <a:endParaRPr lang="en-US" sz="2400" dirty="0">
              <a:solidFill>
                <a:schemeClr val="bg1"/>
              </a:solidFill>
            </a:endParaRPr>
          </a:p>
          <a:p>
            <a:pPr lvl="1"/>
            <a:endParaRPr lang="en-US" sz="1100" dirty="0">
              <a:solidFill>
                <a:srgbClr val="000000"/>
              </a:solidFill>
            </a:endParaRPr>
          </a:p>
          <a:p>
            <a:pPr lvl="1"/>
            <a:r>
              <a:rPr lang="en-US" sz="2200" dirty="0">
                <a:solidFill>
                  <a:srgbClr val="000000"/>
                </a:solidFill>
              </a:rPr>
              <a:t>PageRank</a:t>
            </a:r>
          </a:p>
          <a:p>
            <a:pPr lvl="1"/>
            <a:endParaRPr lang="en-US" sz="1100" dirty="0">
              <a:solidFill>
                <a:srgbClr val="000000"/>
              </a:solidFill>
            </a:endParaRPr>
          </a:p>
          <a:p>
            <a:pPr lvl="1"/>
            <a:r>
              <a:rPr lang="en-US" sz="2200" dirty="0">
                <a:solidFill>
                  <a:srgbClr val="000000"/>
                </a:solidFill>
              </a:rPr>
              <a:t>Degree statistics</a:t>
            </a:r>
          </a:p>
          <a:p>
            <a:pPr lvl="2"/>
            <a:r>
              <a:rPr lang="en-US" sz="1600" dirty="0">
                <a:solidFill>
                  <a:srgbClr val="000000"/>
                </a:solidFill>
              </a:rPr>
              <a:t>Total degree </a:t>
            </a:r>
          </a:p>
          <a:p>
            <a:pPr lvl="2"/>
            <a:r>
              <a:rPr lang="en-US" sz="1600" dirty="0">
                <a:solidFill>
                  <a:srgbClr val="000000"/>
                </a:solidFill>
              </a:rPr>
              <a:t>In degree</a:t>
            </a:r>
          </a:p>
          <a:p>
            <a:pPr lvl="2"/>
            <a:r>
              <a:rPr lang="en-US" sz="1600" dirty="0">
                <a:solidFill>
                  <a:srgbClr val="000000"/>
                </a:solidFill>
              </a:rPr>
              <a:t>Out degree </a:t>
            </a:r>
          </a:p>
          <a:p>
            <a:pPr lvl="1"/>
            <a:endParaRPr lang="en-US" sz="1100" dirty="0">
              <a:solidFill>
                <a:srgbClr val="000000"/>
              </a:solidFill>
            </a:endParaRPr>
          </a:p>
          <a:p>
            <a:pPr lvl="1"/>
            <a:r>
              <a:rPr lang="en-US" sz="2200" dirty="0">
                <a:solidFill>
                  <a:srgbClr val="000000"/>
                </a:solidFill>
              </a:rPr>
              <a:t>k-Core</a:t>
            </a:r>
          </a:p>
          <a:p>
            <a:pPr lvl="1"/>
            <a:endParaRPr lang="en-US" sz="1100" dirty="0">
              <a:solidFill>
                <a:srgbClr val="000000"/>
              </a:solidFill>
            </a:endParaRPr>
          </a:p>
          <a:p>
            <a:pPr lvl="1"/>
            <a:r>
              <a:rPr lang="en-US" sz="2200" b="1" dirty="0">
                <a:solidFill>
                  <a:srgbClr val="FF0000"/>
                </a:solidFill>
              </a:rPr>
              <a:t>Graph coloring</a:t>
            </a:r>
          </a:p>
          <a:p>
            <a:pPr lvl="1"/>
            <a:endParaRPr lang="en-US" sz="1100" dirty="0">
              <a:solidFill>
                <a:srgbClr val="000000"/>
              </a:solidFill>
            </a:endParaRPr>
          </a:p>
          <a:p>
            <a:pPr lvl="1"/>
            <a:r>
              <a:rPr lang="en-US" sz="2200" dirty="0">
                <a:solidFill>
                  <a:srgbClr val="000000"/>
                </a:solidFill>
              </a:rPr>
              <a:t>Connected components</a:t>
            </a:r>
          </a:p>
          <a:p>
            <a:pPr lvl="1"/>
            <a:endParaRPr lang="en-US" sz="1100" dirty="0">
              <a:solidFill>
                <a:srgbClr val="000000"/>
              </a:solidFill>
            </a:endParaRPr>
          </a:p>
          <a:p>
            <a:pPr lvl="1"/>
            <a:r>
              <a:rPr lang="en-US" sz="2200" dirty="0">
                <a:solidFill>
                  <a:schemeClr val="tx1"/>
                </a:solidFill>
              </a:rPr>
              <a:t>Triangle count</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32</a:t>
            </a:fld>
            <a:endParaRPr lang="en-US" dirty="0"/>
          </a:p>
        </p:txBody>
      </p:sp>
      <p:sp>
        <p:nvSpPr>
          <p:cNvPr id="5" name="TextBox 4"/>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3905425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a:solidFill>
                  <a:srgbClr val="000000"/>
                </a:solidFill>
              </a:rPr>
              <a:t>Extract features for each relation graph </a:t>
            </a:r>
            <a:r>
              <a:rPr lang="en-US" sz="2400" dirty="0" err="1">
                <a:solidFill>
                  <a:schemeClr val="bg1"/>
                </a:solidFill>
              </a:rPr>
              <a:t>es</a:t>
            </a:r>
            <a:r>
              <a:rPr lang="en-US" sz="2400" dirty="0">
                <a:solidFill>
                  <a:schemeClr val="bg1"/>
                </a:solidFill>
              </a:rPr>
              <a:t> for each of 10 </a:t>
            </a:r>
            <a:r>
              <a:rPr lang="en-US" sz="2400" dirty="0" err="1">
                <a:solidFill>
                  <a:schemeClr val="bg1"/>
                </a:solidFill>
              </a:rPr>
              <a:t>rel</a:t>
            </a:r>
            <a:endParaRPr lang="en-US" sz="2400" dirty="0">
              <a:solidFill>
                <a:schemeClr val="bg1"/>
              </a:solidFill>
            </a:endParaRPr>
          </a:p>
          <a:p>
            <a:pPr lvl="1"/>
            <a:endParaRPr lang="en-US" sz="1100" dirty="0">
              <a:solidFill>
                <a:srgbClr val="000000"/>
              </a:solidFill>
            </a:endParaRPr>
          </a:p>
          <a:p>
            <a:pPr lvl="1"/>
            <a:r>
              <a:rPr lang="en-US" sz="2200" dirty="0">
                <a:solidFill>
                  <a:srgbClr val="000000"/>
                </a:solidFill>
              </a:rPr>
              <a:t>PageRank</a:t>
            </a:r>
          </a:p>
          <a:p>
            <a:pPr lvl="1"/>
            <a:endParaRPr lang="en-US" sz="1100" dirty="0">
              <a:solidFill>
                <a:srgbClr val="000000"/>
              </a:solidFill>
            </a:endParaRPr>
          </a:p>
          <a:p>
            <a:pPr lvl="1"/>
            <a:r>
              <a:rPr lang="en-US" sz="2200" dirty="0">
                <a:solidFill>
                  <a:srgbClr val="000000"/>
                </a:solidFill>
              </a:rPr>
              <a:t>Degree statistics</a:t>
            </a:r>
          </a:p>
          <a:p>
            <a:pPr lvl="2"/>
            <a:r>
              <a:rPr lang="en-US" sz="1600" dirty="0">
                <a:solidFill>
                  <a:srgbClr val="000000"/>
                </a:solidFill>
              </a:rPr>
              <a:t>Total degree </a:t>
            </a:r>
          </a:p>
          <a:p>
            <a:pPr lvl="2"/>
            <a:r>
              <a:rPr lang="en-US" sz="1600" dirty="0">
                <a:solidFill>
                  <a:srgbClr val="000000"/>
                </a:solidFill>
              </a:rPr>
              <a:t>In degree</a:t>
            </a:r>
          </a:p>
          <a:p>
            <a:pPr lvl="2"/>
            <a:r>
              <a:rPr lang="en-US" sz="1600" dirty="0">
                <a:solidFill>
                  <a:srgbClr val="000000"/>
                </a:solidFill>
              </a:rPr>
              <a:t>Out degree </a:t>
            </a:r>
          </a:p>
          <a:p>
            <a:pPr lvl="1"/>
            <a:endParaRPr lang="en-US" sz="1100" dirty="0">
              <a:solidFill>
                <a:srgbClr val="000000"/>
              </a:solidFill>
            </a:endParaRPr>
          </a:p>
          <a:p>
            <a:pPr lvl="1"/>
            <a:r>
              <a:rPr lang="en-US" sz="2200" dirty="0">
                <a:solidFill>
                  <a:srgbClr val="000000"/>
                </a:solidFill>
              </a:rPr>
              <a:t>k-Core</a:t>
            </a:r>
          </a:p>
          <a:p>
            <a:pPr lvl="1"/>
            <a:endParaRPr lang="en-US" sz="1100" dirty="0">
              <a:solidFill>
                <a:srgbClr val="000000"/>
              </a:solidFill>
            </a:endParaRPr>
          </a:p>
          <a:p>
            <a:pPr lvl="1"/>
            <a:r>
              <a:rPr lang="en-US" sz="2200" dirty="0">
                <a:solidFill>
                  <a:srgbClr val="000000"/>
                </a:solidFill>
              </a:rPr>
              <a:t>Graph coloring</a:t>
            </a:r>
          </a:p>
          <a:p>
            <a:pPr lvl="1"/>
            <a:endParaRPr lang="en-US" sz="1100" dirty="0">
              <a:solidFill>
                <a:srgbClr val="000000"/>
              </a:solidFill>
            </a:endParaRPr>
          </a:p>
          <a:p>
            <a:pPr lvl="1"/>
            <a:r>
              <a:rPr lang="en-US" sz="2200" b="1" dirty="0">
                <a:solidFill>
                  <a:srgbClr val="FF0000"/>
                </a:solidFill>
              </a:rPr>
              <a:t>Connected components</a:t>
            </a:r>
          </a:p>
          <a:p>
            <a:pPr lvl="1"/>
            <a:endParaRPr lang="en-US" sz="1100" dirty="0">
              <a:solidFill>
                <a:srgbClr val="000000"/>
              </a:solidFill>
            </a:endParaRPr>
          </a:p>
          <a:p>
            <a:pPr lvl="1"/>
            <a:r>
              <a:rPr lang="en-US" sz="2200" dirty="0">
                <a:solidFill>
                  <a:schemeClr val="tx1"/>
                </a:solidFill>
              </a:rPr>
              <a:t>Triangle count</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33</a:t>
            </a:fld>
            <a:endParaRPr lang="en-US" dirty="0"/>
          </a:p>
        </p:txBody>
      </p:sp>
      <p:sp>
        <p:nvSpPr>
          <p:cNvPr id="5" name="TextBox 4"/>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3251352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a:solidFill>
                  <a:srgbClr val="000000"/>
                </a:solidFill>
              </a:rPr>
              <a:t>Extract features for each relation graph </a:t>
            </a:r>
            <a:r>
              <a:rPr lang="en-US" sz="2400" dirty="0" err="1">
                <a:solidFill>
                  <a:schemeClr val="bg1"/>
                </a:solidFill>
              </a:rPr>
              <a:t>es</a:t>
            </a:r>
            <a:r>
              <a:rPr lang="en-US" sz="2400" dirty="0">
                <a:solidFill>
                  <a:schemeClr val="bg1"/>
                </a:solidFill>
              </a:rPr>
              <a:t> for each of 10 </a:t>
            </a:r>
            <a:r>
              <a:rPr lang="en-US" sz="2400" dirty="0" err="1">
                <a:solidFill>
                  <a:schemeClr val="bg1"/>
                </a:solidFill>
              </a:rPr>
              <a:t>rel</a:t>
            </a:r>
            <a:endParaRPr lang="en-US" sz="2400" dirty="0">
              <a:solidFill>
                <a:schemeClr val="bg1"/>
              </a:solidFill>
            </a:endParaRPr>
          </a:p>
          <a:p>
            <a:pPr lvl="1"/>
            <a:endParaRPr lang="en-US" sz="1100" dirty="0">
              <a:solidFill>
                <a:srgbClr val="000000"/>
              </a:solidFill>
            </a:endParaRPr>
          </a:p>
          <a:p>
            <a:pPr lvl="1"/>
            <a:r>
              <a:rPr lang="en-US" sz="2200" dirty="0">
                <a:solidFill>
                  <a:srgbClr val="000000"/>
                </a:solidFill>
              </a:rPr>
              <a:t>PageRank</a:t>
            </a:r>
          </a:p>
          <a:p>
            <a:pPr lvl="1"/>
            <a:endParaRPr lang="en-US" sz="1100" dirty="0">
              <a:solidFill>
                <a:srgbClr val="000000"/>
              </a:solidFill>
            </a:endParaRPr>
          </a:p>
          <a:p>
            <a:pPr lvl="1"/>
            <a:r>
              <a:rPr lang="en-US" sz="2200" dirty="0">
                <a:solidFill>
                  <a:srgbClr val="000000"/>
                </a:solidFill>
              </a:rPr>
              <a:t>Degree statistics</a:t>
            </a:r>
          </a:p>
          <a:p>
            <a:pPr lvl="2"/>
            <a:r>
              <a:rPr lang="en-US" sz="1600" dirty="0">
                <a:solidFill>
                  <a:srgbClr val="000000"/>
                </a:solidFill>
              </a:rPr>
              <a:t>Total degree </a:t>
            </a:r>
          </a:p>
          <a:p>
            <a:pPr lvl="2"/>
            <a:r>
              <a:rPr lang="en-US" sz="1600" dirty="0">
                <a:solidFill>
                  <a:srgbClr val="000000"/>
                </a:solidFill>
              </a:rPr>
              <a:t>In degree</a:t>
            </a:r>
          </a:p>
          <a:p>
            <a:pPr lvl="2"/>
            <a:r>
              <a:rPr lang="en-US" sz="1600" dirty="0">
                <a:solidFill>
                  <a:srgbClr val="000000"/>
                </a:solidFill>
              </a:rPr>
              <a:t>Out degree </a:t>
            </a:r>
          </a:p>
          <a:p>
            <a:pPr lvl="1"/>
            <a:endParaRPr lang="en-US" sz="1100" dirty="0">
              <a:solidFill>
                <a:srgbClr val="000000"/>
              </a:solidFill>
            </a:endParaRPr>
          </a:p>
          <a:p>
            <a:pPr lvl="1"/>
            <a:r>
              <a:rPr lang="en-US" sz="2200" dirty="0">
                <a:solidFill>
                  <a:srgbClr val="000000"/>
                </a:solidFill>
              </a:rPr>
              <a:t>k-Core</a:t>
            </a:r>
          </a:p>
          <a:p>
            <a:pPr lvl="1"/>
            <a:endParaRPr lang="en-US" sz="1100" dirty="0">
              <a:solidFill>
                <a:srgbClr val="000000"/>
              </a:solidFill>
            </a:endParaRPr>
          </a:p>
          <a:p>
            <a:pPr lvl="1"/>
            <a:r>
              <a:rPr lang="en-US" sz="2200" dirty="0">
                <a:solidFill>
                  <a:srgbClr val="000000"/>
                </a:solidFill>
              </a:rPr>
              <a:t>Graph coloring</a:t>
            </a:r>
          </a:p>
          <a:p>
            <a:pPr lvl="1"/>
            <a:endParaRPr lang="en-US" sz="1100" dirty="0">
              <a:solidFill>
                <a:srgbClr val="000000"/>
              </a:solidFill>
            </a:endParaRPr>
          </a:p>
          <a:p>
            <a:pPr lvl="1"/>
            <a:r>
              <a:rPr lang="en-US" sz="2200" dirty="0">
                <a:solidFill>
                  <a:srgbClr val="000000"/>
                </a:solidFill>
              </a:rPr>
              <a:t>Connected components</a:t>
            </a:r>
          </a:p>
          <a:p>
            <a:pPr lvl="1"/>
            <a:endParaRPr lang="en-US" sz="1100" dirty="0">
              <a:solidFill>
                <a:srgbClr val="000000"/>
              </a:solidFill>
            </a:endParaRPr>
          </a:p>
          <a:p>
            <a:pPr lvl="1"/>
            <a:r>
              <a:rPr lang="en-US" sz="2200" b="1" dirty="0">
                <a:solidFill>
                  <a:srgbClr val="FF0000"/>
                </a:solidFill>
              </a:rPr>
              <a:t>Triangle count</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34</a:t>
            </a:fld>
            <a:endParaRPr lang="en-US" dirty="0"/>
          </a:p>
        </p:txBody>
      </p:sp>
      <p:sp>
        <p:nvSpPr>
          <p:cNvPr id="5" name="TextBox 4"/>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2250332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a:solidFill>
                  <a:srgbClr val="000000"/>
                </a:solidFill>
              </a:rPr>
              <a:t>Extract features for each relation graph </a:t>
            </a:r>
            <a:r>
              <a:rPr lang="en-US" sz="2400" dirty="0" err="1">
                <a:solidFill>
                  <a:schemeClr val="bg1"/>
                </a:solidFill>
              </a:rPr>
              <a:t>es</a:t>
            </a:r>
            <a:r>
              <a:rPr lang="en-US" sz="2400" dirty="0">
                <a:solidFill>
                  <a:schemeClr val="bg1"/>
                </a:solidFill>
              </a:rPr>
              <a:t> for each of 10 </a:t>
            </a:r>
            <a:r>
              <a:rPr lang="en-US" sz="2400" dirty="0" err="1">
                <a:solidFill>
                  <a:schemeClr val="bg1"/>
                </a:solidFill>
              </a:rPr>
              <a:t>rel</a:t>
            </a:r>
            <a:endParaRPr lang="en-US" sz="2400" dirty="0">
              <a:solidFill>
                <a:schemeClr val="bg1"/>
              </a:solidFill>
            </a:endParaRPr>
          </a:p>
          <a:p>
            <a:pPr lvl="1"/>
            <a:endParaRPr lang="en-US" sz="1100" dirty="0">
              <a:solidFill>
                <a:srgbClr val="000000"/>
              </a:solidFill>
            </a:endParaRPr>
          </a:p>
          <a:p>
            <a:pPr lvl="1"/>
            <a:r>
              <a:rPr lang="en-US" sz="2200" dirty="0">
                <a:solidFill>
                  <a:srgbClr val="000000"/>
                </a:solidFill>
              </a:rPr>
              <a:t>PageRank</a:t>
            </a:r>
          </a:p>
          <a:p>
            <a:pPr lvl="1"/>
            <a:endParaRPr lang="en-US" sz="1100" dirty="0">
              <a:solidFill>
                <a:srgbClr val="000000"/>
              </a:solidFill>
            </a:endParaRPr>
          </a:p>
          <a:p>
            <a:pPr lvl="1"/>
            <a:r>
              <a:rPr lang="en-US" sz="2200" dirty="0">
                <a:solidFill>
                  <a:srgbClr val="000000"/>
                </a:solidFill>
              </a:rPr>
              <a:t>Degree statistics</a:t>
            </a:r>
          </a:p>
          <a:p>
            <a:pPr lvl="2"/>
            <a:r>
              <a:rPr lang="en-US" sz="1600" dirty="0">
                <a:solidFill>
                  <a:srgbClr val="000000"/>
                </a:solidFill>
              </a:rPr>
              <a:t>Total degree </a:t>
            </a:r>
          </a:p>
          <a:p>
            <a:pPr lvl="2"/>
            <a:r>
              <a:rPr lang="en-US" sz="1600" dirty="0">
                <a:solidFill>
                  <a:srgbClr val="000000"/>
                </a:solidFill>
              </a:rPr>
              <a:t>In degree</a:t>
            </a:r>
          </a:p>
          <a:p>
            <a:pPr lvl="2"/>
            <a:r>
              <a:rPr lang="en-US" sz="1600" dirty="0">
                <a:solidFill>
                  <a:srgbClr val="000000"/>
                </a:solidFill>
              </a:rPr>
              <a:t>Out degree </a:t>
            </a:r>
          </a:p>
          <a:p>
            <a:pPr lvl="1"/>
            <a:endParaRPr lang="en-US" sz="1100" dirty="0">
              <a:solidFill>
                <a:srgbClr val="000000"/>
              </a:solidFill>
            </a:endParaRPr>
          </a:p>
          <a:p>
            <a:pPr lvl="1"/>
            <a:r>
              <a:rPr lang="en-US" sz="2200" dirty="0">
                <a:solidFill>
                  <a:srgbClr val="000000"/>
                </a:solidFill>
              </a:rPr>
              <a:t>k-Core</a:t>
            </a:r>
          </a:p>
          <a:p>
            <a:pPr lvl="1"/>
            <a:endParaRPr lang="en-US" sz="1100" dirty="0">
              <a:solidFill>
                <a:srgbClr val="000000"/>
              </a:solidFill>
            </a:endParaRPr>
          </a:p>
          <a:p>
            <a:pPr lvl="1"/>
            <a:r>
              <a:rPr lang="en-US" sz="2200" dirty="0">
                <a:solidFill>
                  <a:srgbClr val="000000"/>
                </a:solidFill>
              </a:rPr>
              <a:t>Graph coloring</a:t>
            </a:r>
          </a:p>
          <a:p>
            <a:pPr lvl="1"/>
            <a:endParaRPr lang="en-US" sz="1100" dirty="0">
              <a:solidFill>
                <a:srgbClr val="000000"/>
              </a:solidFill>
            </a:endParaRPr>
          </a:p>
          <a:p>
            <a:pPr lvl="1"/>
            <a:r>
              <a:rPr lang="en-US" sz="2200" dirty="0">
                <a:solidFill>
                  <a:srgbClr val="000000"/>
                </a:solidFill>
              </a:rPr>
              <a:t>Connected components</a:t>
            </a:r>
          </a:p>
          <a:p>
            <a:pPr lvl="1"/>
            <a:endParaRPr lang="en-US" sz="1100" dirty="0">
              <a:solidFill>
                <a:srgbClr val="000000"/>
              </a:solidFill>
            </a:endParaRPr>
          </a:p>
          <a:p>
            <a:pPr lvl="1"/>
            <a:r>
              <a:rPr lang="en-US" sz="2200" dirty="0">
                <a:solidFill>
                  <a:schemeClr val="tx1"/>
                </a:solidFill>
              </a:rPr>
              <a:t>Triangle count</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35</a:t>
            </a:fld>
            <a:endParaRPr lang="en-US" dirty="0"/>
          </a:p>
        </p:txBody>
      </p:sp>
      <p:sp>
        <p:nvSpPr>
          <p:cNvPr id="10" name="TextBox 9"/>
          <p:cNvSpPr txBox="1"/>
          <p:nvPr/>
        </p:nvSpPr>
        <p:spPr>
          <a:xfrm>
            <a:off x="4572000" y="3429000"/>
            <a:ext cx="914400" cy="1015663"/>
          </a:xfrm>
          <a:prstGeom prst="rect">
            <a:avLst/>
          </a:prstGeom>
          <a:noFill/>
        </p:spPr>
        <p:txBody>
          <a:bodyPr wrap="square" rtlCol="0">
            <a:spAutoFit/>
          </a:bodyPr>
          <a:lstStyle/>
          <a:p>
            <a:r>
              <a:rPr lang="en-US" sz="6000" dirty="0">
                <a:solidFill>
                  <a:schemeClr val="accent1"/>
                </a:solidFill>
              </a:rPr>
              <a:t>X</a:t>
            </a:r>
          </a:p>
        </p:txBody>
      </p:sp>
      <p:sp>
        <p:nvSpPr>
          <p:cNvPr id="11" name="TextBox 10"/>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2555513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a:t>
            </a:r>
            <a:r>
              <a:rPr lang="en-US" dirty="0" smtClean="0"/>
              <a:t>Structure Features</a:t>
            </a:r>
            <a:endParaRPr lang="en-US" dirty="0"/>
          </a:p>
        </p:txBody>
      </p:sp>
      <p:sp>
        <p:nvSpPr>
          <p:cNvPr id="3" name="Content Placeholder 2"/>
          <p:cNvSpPr>
            <a:spLocks noGrp="1"/>
          </p:cNvSpPr>
          <p:nvPr>
            <p:ph sz="quarter" idx="13"/>
          </p:nvPr>
        </p:nvSpPr>
        <p:spPr>
          <a:xfrm>
            <a:off x="1219200" y="1371600"/>
            <a:ext cx="8153400" cy="4724400"/>
          </a:xfrm>
        </p:spPr>
        <p:txBody>
          <a:bodyPr>
            <a:normAutofit fontScale="92500" lnSpcReduction="10000"/>
          </a:bodyPr>
          <a:lstStyle/>
          <a:p>
            <a:r>
              <a:rPr lang="en-US" sz="2400" dirty="0" smtClean="0">
                <a:solidFill>
                  <a:srgbClr val="000000"/>
                </a:solidFill>
              </a:rPr>
              <a:t>Extract features </a:t>
            </a:r>
            <a:r>
              <a:rPr lang="en-US" sz="2400" dirty="0">
                <a:solidFill>
                  <a:srgbClr val="000000"/>
                </a:solidFill>
              </a:rPr>
              <a:t>for each relation graph </a:t>
            </a:r>
            <a:r>
              <a:rPr lang="en-US" sz="2400" dirty="0" err="1" smtClean="0">
                <a:solidFill>
                  <a:schemeClr val="bg1"/>
                </a:solidFill>
              </a:rPr>
              <a:t>es</a:t>
            </a:r>
            <a:r>
              <a:rPr lang="en-US" sz="2400" dirty="0" smtClean="0">
                <a:solidFill>
                  <a:schemeClr val="bg1"/>
                </a:solidFill>
              </a:rPr>
              <a:t> for each of 10 </a:t>
            </a:r>
            <a:r>
              <a:rPr lang="en-US" sz="2400" dirty="0" err="1" smtClean="0">
                <a:solidFill>
                  <a:schemeClr val="bg1"/>
                </a:solidFill>
              </a:rPr>
              <a:t>rel</a:t>
            </a:r>
            <a:endParaRPr lang="en-US" sz="2400" dirty="0" smtClean="0">
              <a:solidFill>
                <a:schemeClr val="bg1"/>
              </a:solidFill>
            </a:endParaRPr>
          </a:p>
          <a:p>
            <a:pPr lvl="1"/>
            <a:endParaRPr lang="en-US" sz="1100" dirty="0" smtClean="0">
              <a:solidFill>
                <a:srgbClr val="000000"/>
              </a:solidFill>
            </a:endParaRPr>
          </a:p>
          <a:p>
            <a:pPr lvl="1"/>
            <a:r>
              <a:rPr lang="en-US" sz="2200" dirty="0" smtClean="0">
                <a:solidFill>
                  <a:srgbClr val="000000"/>
                </a:solidFill>
              </a:rPr>
              <a:t>PageRank</a:t>
            </a:r>
          </a:p>
          <a:p>
            <a:pPr lvl="1"/>
            <a:endParaRPr lang="en-US" sz="1100" dirty="0" smtClean="0">
              <a:solidFill>
                <a:srgbClr val="000000"/>
              </a:solidFill>
            </a:endParaRPr>
          </a:p>
          <a:p>
            <a:pPr lvl="1"/>
            <a:r>
              <a:rPr lang="en-US" sz="2200" dirty="0" smtClean="0">
                <a:solidFill>
                  <a:srgbClr val="000000"/>
                </a:solidFill>
              </a:rPr>
              <a:t>Degree statistics</a:t>
            </a:r>
          </a:p>
          <a:p>
            <a:pPr lvl="2"/>
            <a:r>
              <a:rPr lang="en-US" sz="1600" dirty="0" smtClean="0">
                <a:solidFill>
                  <a:srgbClr val="000000"/>
                </a:solidFill>
              </a:rPr>
              <a:t>Total degree </a:t>
            </a:r>
          </a:p>
          <a:p>
            <a:pPr lvl="2"/>
            <a:r>
              <a:rPr lang="en-US" sz="1600" dirty="0" smtClean="0">
                <a:solidFill>
                  <a:srgbClr val="000000"/>
                </a:solidFill>
              </a:rPr>
              <a:t>In degree</a:t>
            </a:r>
          </a:p>
          <a:p>
            <a:pPr lvl="2"/>
            <a:r>
              <a:rPr lang="en-US" sz="1600" dirty="0" smtClean="0">
                <a:solidFill>
                  <a:srgbClr val="000000"/>
                </a:solidFill>
              </a:rPr>
              <a:t>Out degree </a:t>
            </a:r>
          </a:p>
          <a:p>
            <a:pPr lvl="1"/>
            <a:endParaRPr lang="en-US" sz="1100" dirty="0" smtClean="0">
              <a:solidFill>
                <a:srgbClr val="000000"/>
              </a:solidFill>
            </a:endParaRPr>
          </a:p>
          <a:p>
            <a:pPr lvl="1"/>
            <a:r>
              <a:rPr lang="en-US" sz="2200" dirty="0" smtClean="0">
                <a:solidFill>
                  <a:srgbClr val="000000"/>
                </a:solidFill>
              </a:rPr>
              <a:t>k-Core</a:t>
            </a:r>
          </a:p>
          <a:p>
            <a:pPr lvl="1"/>
            <a:endParaRPr lang="en-US" sz="1100" dirty="0" smtClean="0">
              <a:solidFill>
                <a:srgbClr val="000000"/>
              </a:solidFill>
            </a:endParaRPr>
          </a:p>
          <a:p>
            <a:pPr lvl="1"/>
            <a:r>
              <a:rPr lang="en-US" sz="2200" dirty="0" smtClean="0">
                <a:solidFill>
                  <a:srgbClr val="000000"/>
                </a:solidFill>
              </a:rPr>
              <a:t>Graph coloring</a:t>
            </a:r>
          </a:p>
          <a:p>
            <a:pPr lvl="1"/>
            <a:endParaRPr lang="en-US" sz="1100" dirty="0" smtClean="0">
              <a:solidFill>
                <a:srgbClr val="000000"/>
              </a:solidFill>
            </a:endParaRPr>
          </a:p>
          <a:p>
            <a:pPr lvl="1"/>
            <a:r>
              <a:rPr lang="en-US" sz="2200" dirty="0" smtClean="0">
                <a:solidFill>
                  <a:srgbClr val="000000"/>
                </a:solidFill>
              </a:rPr>
              <a:t>Connected components</a:t>
            </a:r>
          </a:p>
          <a:p>
            <a:pPr lvl="1"/>
            <a:endParaRPr lang="en-US" sz="1100" dirty="0" smtClean="0">
              <a:solidFill>
                <a:srgbClr val="000000"/>
              </a:solidFill>
            </a:endParaRPr>
          </a:p>
          <a:p>
            <a:pPr lvl="1"/>
            <a:r>
              <a:rPr lang="en-US" sz="2200" dirty="0" smtClean="0">
                <a:solidFill>
                  <a:schemeClr val="tx1"/>
                </a:solidFill>
              </a:rPr>
              <a:t>Triangle count</a:t>
            </a:r>
            <a:endParaRPr lang="en-US" sz="2200" dirty="0">
              <a:solidFill>
                <a:schemeClr val="tx1"/>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36</a:t>
            </a:fld>
            <a:endParaRPr lang="en-US" dirty="0"/>
          </a:p>
        </p:txBody>
      </p:sp>
      <p:sp>
        <p:nvSpPr>
          <p:cNvPr id="8" name="Content Placeholder 2"/>
          <p:cNvSpPr txBox="1">
            <a:spLocks/>
          </p:cNvSpPr>
          <p:nvPr/>
        </p:nvSpPr>
        <p:spPr>
          <a:xfrm>
            <a:off x="5715000" y="2069931"/>
            <a:ext cx="2362200" cy="373380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lvl="1"/>
            <a:r>
              <a:rPr lang="en-US" sz="1700" dirty="0" smtClean="0"/>
              <a:t>Viewing profile</a:t>
            </a:r>
          </a:p>
          <a:p>
            <a:pPr lvl="1"/>
            <a:r>
              <a:rPr lang="en-US" sz="1700" dirty="0" smtClean="0"/>
              <a:t>Friend requests</a:t>
            </a:r>
          </a:p>
          <a:p>
            <a:pPr lvl="1"/>
            <a:r>
              <a:rPr lang="en-US" sz="1700" dirty="0" smtClean="0"/>
              <a:t>Message</a:t>
            </a:r>
          </a:p>
          <a:p>
            <a:pPr lvl="1"/>
            <a:r>
              <a:rPr lang="en-US" sz="1700" dirty="0" smtClean="0"/>
              <a:t>Luv</a:t>
            </a:r>
          </a:p>
          <a:p>
            <a:pPr lvl="1"/>
            <a:r>
              <a:rPr lang="en-US" sz="1700" dirty="0" smtClean="0"/>
              <a:t>Wink</a:t>
            </a:r>
          </a:p>
          <a:p>
            <a:pPr lvl="1"/>
            <a:r>
              <a:rPr lang="en-US" sz="1700" dirty="0" smtClean="0"/>
              <a:t>Pets game</a:t>
            </a:r>
          </a:p>
          <a:p>
            <a:pPr lvl="2"/>
            <a:r>
              <a:rPr lang="en-US" sz="1700" dirty="0" smtClean="0"/>
              <a:t>Buying</a:t>
            </a:r>
          </a:p>
          <a:p>
            <a:pPr lvl="2"/>
            <a:r>
              <a:rPr lang="en-US" sz="1700" dirty="0" smtClean="0"/>
              <a:t>Wishing</a:t>
            </a:r>
          </a:p>
          <a:p>
            <a:pPr lvl="1"/>
            <a:r>
              <a:rPr lang="en-US" sz="1700" dirty="0" err="1" smtClean="0"/>
              <a:t>MeetMe</a:t>
            </a:r>
            <a:r>
              <a:rPr lang="en-US" sz="1700" dirty="0" smtClean="0"/>
              <a:t> game</a:t>
            </a:r>
          </a:p>
          <a:p>
            <a:pPr lvl="2"/>
            <a:r>
              <a:rPr lang="en-US" sz="1700" dirty="0" smtClean="0"/>
              <a:t>Yes</a:t>
            </a:r>
          </a:p>
          <a:p>
            <a:pPr lvl="2"/>
            <a:r>
              <a:rPr lang="en-US" sz="1700" dirty="0" smtClean="0"/>
              <a:t>No</a:t>
            </a:r>
          </a:p>
          <a:p>
            <a:pPr lvl="1"/>
            <a:r>
              <a:rPr lang="en-US" sz="1700" dirty="0" smtClean="0"/>
              <a:t>Reporting abuse</a:t>
            </a:r>
            <a:endParaRPr lang="en-US" sz="1700" dirty="0">
              <a:solidFill>
                <a:srgbClr val="000000"/>
              </a:solidFill>
            </a:endParaRPr>
          </a:p>
        </p:txBody>
      </p:sp>
      <p:sp>
        <p:nvSpPr>
          <p:cNvPr id="10" name="TextBox 9"/>
          <p:cNvSpPr txBox="1"/>
          <p:nvPr/>
        </p:nvSpPr>
        <p:spPr>
          <a:xfrm>
            <a:off x="4572000" y="3429000"/>
            <a:ext cx="914400" cy="1015663"/>
          </a:xfrm>
          <a:prstGeom prst="rect">
            <a:avLst/>
          </a:prstGeom>
          <a:noFill/>
        </p:spPr>
        <p:txBody>
          <a:bodyPr wrap="square" rtlCol="0">
            <a:spAutoFit/>
          </a:bodyPr>
          <a:lstStyle/>
          <a:p>
            <a:r>
              <a:rPr lang="en-US" sz="6000" dirty="0">
                <a:solidFill>
                  <a:schemeClr val="accent1"/>
                </a:solidFill>
              </a:rPr>
              <a:t>X</a:t>
            </a:r>
          </a:p>
        </p:txBody>
      </p:sp>
      <p:sp>
        <p:nvSpPr>
          <p:cNvPr id="7" name="TextBox 6"/>
          <p:cNvSpPr txBox="1"/>
          <p:nvPr/>
        </p:nvSpPr>
        <p:spPr>
          <a:xfrm>
            <a:off x="1752600" y="6248399"/>
            <a:ext cx="4343400" cy="646331"/>
          </a:xfrm>
          <a:prstGeom prst="rect">
            <a:avLst/>
          </a:prstGeom>
          <a:noFill/>
        </p:spPr>
        <p:txBody>
          <a:bodyPr wrap="square" rtlCol="0">
            <a:spAutoFit/>
          </a:bodyPr>
          <a:lstStyle/>
          <a:p>
            <a:r>
              <a:rPr lang="en-US" dirty="0">
                <a:solidFill>
                  <a:srgbClr val="000000"/>
                </a:solidFill>
              </a:rPr>
              <a:t>(8 features for each of 10 relations</a:t>
            </a:r>
            <a:r>
              <a:rPr lang="en-US" dirty="0" smtClean="0">
                <a:solidFill>
                  <a:srgbClr val="000000"/>
                </a:solidFill>
              </a:rPr>
              <a:t>) </a:t>
            </a:r>
            <a:endParaRPr lang="en-US" dirty="0">
              <a:solidFill>
                <a:srgbClr val="000000"/>
              </a:solidFill>
            </a:endParaRPr>
          </a:p>
          <a:p>
            <a:endParaRPr lang="en-US" dirty="0"/>
          </a:p>
        </p:txBody>
      </p:sp>
    </p:spTree>
    <p:extLst>
      <p:ext uri="{BB962C8B-B14F-4D97-AF65-F5344CB8AC3E}">
        <p14:creationId xmlns:p14="http://schemas.microsoft.com/office/powerpoint/2010/main" val="623513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Structure Features</a:t>
            </a:r>
          </a:p>
        </p:txBody>
      </p:sp>
      <p:sp>
        <p:nvSpPr>
          <p:cNvPr id="4" name="Slide Number Placeholder 3"/>
          <p:cNvSpPr>
            <a:spLocks noGrp="1"/>
          </p:cNvSpPr>
          <p:nvPr>
            <p:ph type="sldNum" sz="quarter" idx="14"/>
          </p:nvPr>
        </p:nvSpPr>
        <p:spPr/>
        <p:txBody>
          <a:bodyPr/>
          <a:lstStyle/>
          <a:p>
            <a:fld id="{74D5BECE-718A-9144-AE54-941D366823A0}" type="slidenum">
              <a:rPr lang="en-US" smtClean="0"/>
              <a:pPr/>
              <a:t>37</a:t>
            </a:fld>
            <a:endParaRPr lang="en-US" dirty="0"/>
          </a:p>
        </p:txBody>
      </p:sp>
      <p:grpSp>
        <p:nvGrpSpPr>
          <p:cNvPr id="163" name="Group 162"/>
          <p:cNvGrpSpPr/>
          <p:nvPr/>
        </p:nvGrpSpPr>
        <p:grpSpPr>
          <a:xfrm>
            <a:off x="3446646" y="2133600"/>
            <a:ext cx="5544954" cy="3200400"/>
            <a:chOff x="3048000" y="2057400"/>
            <a:chExt cx="5544954" cy="3200400"/>
          </a:xfrm>
        </p:grpSpPr>
        <p:grpSp>
          <p:nvGrpSpPr>
            <p:cNvPr id="5" name="Shape 167"/>
            <p:cNvGrpSpPr/>
            <p:nvPr/>
          </p:nvGrpSpPr>
          <p:grpSpPr>
            <a:xfrm>
              <a:off x="3048000" y="2057400"/>
              <a:ext cx="5544954" cy="3200400"/>
              <a:chOff x="3239775" y="682900"/>
              <a:chExt cx="3364500" cy="1941900"/>
            </a:xfrm>
          </p:grpSpPr>
          <p:sp>
            <p:nvSpPr>
              <p:cNvPr id="6" name="Shape 168"/>
              <p:cNvSpPr/>
              <p:nvPr/>
            </p:nvSpPr>
            <p:spPr>
              <a:xfrm>
                <a:off x="3239775" y="682900"/>
                <a:ext cx="3364500" cy="19419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sz="3200"/>
              </a:p>
            </p:txBody>
          </p:sp>
          <p:grpSp>
            <p:nvGrpSpPr>
              <p:cNvPr id="7" name="Shape 169"/>
              <p:cNvGrpSpPr/>
              <p:nvPr/>
            </p:nvGrpSpPr>
            <p:grpSpPr>
              <a:xfrm>
                <a:off x="3672129" y="772305"/>
                <a:ext cx="1242080" cy="659230"/>
                <a:chOff x="3733569" y="864420"/>
                <a:chExt cx="1583478" cy="840426"/>
              </a:xfrm>
            </p:grpSpPr>
            <p:pic>
              <p:nvPicPr>
                <p:cNvPr id="109" name="Shape 170"/>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110" name="Shape 171"/>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111" name="Shape 172"/>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112" name="Shape 173"/>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113" name="Shape 174"/>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114" name="Shape 175"/>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115" name="Shape 176"/>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116" name="Shape 177"/>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117" name="Shape 178"/>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118" name="Shape 179"/>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119" name="Shape 180"/>
                <p:cNvCxnSpPr>
                  <a:stCxn id="111" idx="3"/>
                  <a:endCxn id="110"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120" name="Shape 181"/>
                <p:cNvCxnSpPr>
                  <a:stCxn id="118" idx="1"/>
                  <a:endCxn id="117"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121" name="Shape 182"/>
                <p:cNvCxnSpPr>
                  <a:stCxn id="116" idx="1"/>
                  <a:endCxn id="110"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sp>
            <p:nvSpPr>
              <p:cNvPr id="8" name="Shape 183"/>
              <p:cNvSpPr txBox="1"/>
              <p:nvPr/>
            </p:nvSpPr>
            <p:spPr>
              <a:xfrm rot="-5399467">
                <a:off x="2385287" y="1540600"/>
                <a:ext cx="1937400" cy="227700"/>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a:t>Graph Structure</a:t>
                </a:r>
              </a:p>
            </p:txBody>
          </p:sp>
          <p:sp>
            <p:nvSpPr>
              <p:cNvPr id="9" name="Shape 184"/>
              <p:cNvSpPr txBox="1"/>
              <p:nvPr/>
            </p:nvSpPr>
            <p:spPr>
              <a:xfrm>
                <a:off x="4845275" y="1238925"/>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1200" b="1">
                    <a:solidFill>
                      <a:srgbClr val="434343"/>
                    </a:solidFill>
                  </a:rPr>
                  <a:t>…</a:t>
                </a:r>
              </a:p>
            </p:txBody>
          </p:sp>
          <p:grpSp>
            <p:nvGrpSpPr>
              <p:cNvPr id="10" name="Shape 185"/>
              <p:cNvGrpSpPr/>
              <p:nvPr/>
            </p:nvGrpSpPr>
            <p:grpSpPr>
              <a:xfrm>
                <a:off x="3817649" y="1459150"/>
                <a:ext cx="991199" cy="1104646"/>
                <a:chOff x="3785474" y="1456125"/>
                <a:chExt cx="991199" cy="1104646"/>
              </a:xfrm>
            </p:grpSpPr>
            <p:grpSp>
              <p:nvGrpSpPr>
                <p:cNvPr id="68" name="Shape 186"/>
                <p:cNvGrpSpPr/>
                <p:nvPr/>
              </p:nvGrpSpPr>
              <p:grpSpPr>
                <a:xfrm>
                  <a:off x="4214400" y="2140025"/>
                  <a:ext cx="106199" cy="415024"/>
                  <a:chOff x="3956975" y="1527950"/>
                  <a:chExt cx="106199" cy="415024"/>
                </a:xfrm>
              </p:grpSpPr>
              <p:sp>
                <p:nvSpPr>
                  <p:cNvPr id="105" name="Shape 187"/>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106" name="Shape 188"/>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107" name="Shape 189"/>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108" name="Shape 190"/>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grpSp>
              <p:nvGrpSpPr>
                <p:cNvPr id="69" name="Shape 191"/>
                <p:cNvGrpSpPr/>
                <p:nvPr/>
              </p:nvGrpSpPr>
              <p:grpSpPr>
                <a:xfrm>
                  <a:off x="4350000" y="2140025"/>
                  <a:ext cx="106199" cy="415024"/>
                  <a:chOff x="3956975" y="1527950"/>
                  <a:chExt cx="106199" cy="415024"/>
                </a:xfrm>
              </p:grpSpPr>
              <p:sp>
                <p:nvSpPr>
                  <p:cNvPr id="101" name="Shape 192"/>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102" name="Shape 193"/>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103" name="Shape 194"/>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104" name="Shape 195"/>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pic>
              <p:nvPicPr>
                <p:cNvPr id="70" name="Shape 196"/>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71" name="Shape 197"/>
                <p:cNvGrpSpPr/>
                <p:nvPr/>
              </p:nvGrpSpPr>
              <p:grpSpPr>
                <a:xfrm>
                  <a:off x="3943200" y="2140025"/>
                  <a:ext cx="106199" cy="415024"/>
                  <a:chOff x="3956975" y="1527950"/>
                  <a:chExt cx="106199" cy="415024"/>
                </a:xfrm>
              </p:grpSpPr>
              <p:sp>
                <p:nvSpPr>
                  <p:cNvPr id="97" name="Shape 198"/>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98" name="Shape 199"/>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99" name="Shape 200"/>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100" name="Shape 201"/>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grpSp>
              <p:nvGrpSpPr>
                <p:cNvPr id="78" name="Shape 208"/>
                <p:cNvGrpSpPr/>
                <p:nvPr/>
              </p:nvGrpSpPr>
              <p:grpSpPr>
                <a:xfrm>
                  <a:off x="4078800" y="2140025"/>
                  <a:ext cx="106199" cy="415024"/>
                  <a:chOff x="3956975" y="1527950"/>
                  <a:chExt cx="106199" cy="415024"/>
                </a:xfrm>
              </p:grpSpPr>
              <p:sp>
                <p:nvSpPr>
                  <p:cNvPr id="93" name="Shape 20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94" name="Shape 21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95" name="Shape 21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96" name="Shape 21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grpSp>
              <p:nvGrpSpPr>
                <p:cNvPr id="79" name="Shape 213"/>
                <p:cNvGrpSpPr/>
                <p:nvPr/>
              </p:nvGrpSpPr>
              <p:grpSpPr>
                <a:xfrm>
                  <a:off x="4485600" y="2140025"/>
                  <a:ext cx="106199" cy="415024"/>
                  <a:chOff x="3956975" y="1527950"/>
                  <a:chExt cx="106199" cy="415024"/>
                </a:xfrm>
              </p:grpSpPr>
              <p:sp>
                <p:nvSpPr>
                  <p:cNvPr id="89" name="Shape 21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90" name="Shape 21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91" name="Shape 21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92" name="Shape 21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grpSp>
              <p:nvGrpSpPr>
                <p:cNvPr id="80" name="Shape 218"/>
                <p:cNvGrpSpPr/>
                <p:nvPr/>
              </p:nvGrpSpPr>
              <p:grpSpPr>
                <a:xfrm>
                  <a:off x="4627637" y="2140025"/>
                  <a:ext cx="106199" cy="415024"/>
                  <a:chOff x="3956975" y="1527950"/>
                  <a:chExt cx="106199" cy="415024"/>
                </a:xfrm>
              </p:grpSpPr>
              <p:sp>
                <p:nvSpPr>
                  <p:cNvPr id="85" name="Shape 21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86" name="Shape 22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87" name="Shape 22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88" name="Shape 22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pic>
              <p:nvPicPr>
                <p:cNvPr id="81" name="Shape 223"/>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82" name="Shape 224"/>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83" name="Shape 225"/>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84" name="Shape 226"/>
                <p:cNvSpPr/>
                <p:nvPr/>
              </p:nvSpPr>
              <p:spPr>
                <a:xfrm rot="-5400000">
                  <a:off x="4247474" y="994125"/>
                  <a:ext cx="67199" cy="991199"/>
                </a:xfrm>
                <a:prstGeom prst="rightBrace">
                  <a:avLst>
                    <a:gd name="adj1" fmla="val 190587"/>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3200"/>
                </a:p>
              </p:txBody>
            </p:sp>
          </p:grpSp>
          <p:grpSp>
            <p:nvGrpSpPr>
              <p:cNvPr id="11" name="Shape 227"/>
              <p:cNvGrpSpPr/>
              <p:nvPr/>
            </p:nvGrpSpPr>
            <p:grpSpPr>
              <a:xfrm>
                <a:off x="5367299" y="1378843"/>
                <a:ext cx="1023687" cy="1184953"/>
                <a:chOff x="3785474" y="1375818"/>
                <a:chExt cx="1023687" cy="1184953"/>
              </a:xfrm>
            </p:grpSpPr>
            <p:grpSp>
              <p:nvGrpSpPr>
                <p:cNvPr id="27" name="Shape 228"/>
                <p:cNvGrpSpPr/>
                <p:nvPr/>
              </p:nvGrpSpPr>
              <p:grpSpPr>
                <a:xfrm>
                  <a:off x="4214400" y="2140025"/>
                  <a:ext cx="106199" cy="415024"/>
                  <a:chOff x="3956975" y="1527950"/>
                  <a:chExt cx="106199" cy="415024"/>
                </a:xfrm>
              </p:grpSpPr>
              <p:sp>
                <p:nvSpPr>
                  <p:cNvPr id="64" name="Shape 22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65" name="Shape 23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66" name="Shape 23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67" name="Shape 23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grpSp>
              <p:nvGrpSpPr>
                <p:cNvPr id="28" name="Shape 233"/>
                <p:cNvGrpSpPr/>
                <p:nvPr/>
              </p:nvGrpSpPr>
              <p:grpSpPr>
                <a:xfrm>
                  <a:off x="4350000" y="2140025"/>
                  <a:ext cx="106199" cy="415024"/>
                  <a:chOff x="3956975" y="1527950"/>
                  <a:chExt cx="106199" cy="415024"/>
                </a:xfrm>
              </p:grpSpPr>
              <p:sp>
                <p:nvSpPr>
                  <p:cNvPr id="60" name="Shape 23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61" name="Shape 23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62" name="Shape 23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63" name="Shape 23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pic>
              <p:nvPicPr>
                <p:cNvPr id="29" name="Shape 238"/>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30" name="Shape 239"/>
                <p:cNvGrpSpPr/>
                <p:nvPr/>
              </p:nvGrpSpPr>
              <p:grpSpPr>
                <a:xfrm>
                  <a:off x="3943200" y="2140025"/>
                  <a:ext cx="106199" cy="415024"/>
                  <a:chOff x="3956975" y="1527950"/>
                  <a:chExt cx="106199" cy="415024"/>
                </a:xfrm>
              </p:grpSpPr>
              <p:sp>
                <p:nvSpPr>
                  <p:cNvPr id="56" name="Shape 24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57" name="Shape 24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58" name="Shape 24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59" name="Shape 24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sp>
              <p:nvSpPr>
                <p:cNvPr id="31" name="Shape 244"/>
                <p:cNvSpPr txBox="1"/>
                <p:nvPr/>
              </p:nvSpPr>
              <p:spPr>
                <a:xfrm rot="16200000">
                  <a:off x="3705899" y="1749019"/>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1000" b="1">
                      <a:solidFill>
                        <a:srgbClr val="666666"/>
                      </a:solidFill>
                    </a:rPr>
                    <a:t>PageRank</a:t>
                  </a:r>
                </a:p>
              </p:txBody>
            </p:sp>
            <p:sp>
              <p:nvSpPr>
                <p:cNvPr id="32" name="Shape 245"/>
                <p:cNvSpPr txBox="1"/>
                <p:nvPr/>
              </p:nvSpPr>
              <p:spPr>
                <a:xfrm rot="16200000">
                  <a:off x="3740099" y="1647618"/>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1000" b="1">
                      <a:solidFill>
                        <a:srgbClr val="666666"/>
                      </a:solidFill>
                    </a:rPr>
                    <a:t>Triangle Count</a:t>
                  </a:r>
                </a:p>
              </p:txBody>
            </p:sp>
            <p:sp>
              <p:nvSpPr>
                <p:cNvPr id="33" name="Shape 246"/>
                <p:cNvSpPr txBox="1"/>
                <p:nvPr/>
              </p:nvSpPr>
              <p:spPr>
                <a:xfrm rot="16200000">
                  <a:off x="4113974" y="1747068"/>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1000" b="1">
                      <a:solidFill>
                        <a:srgbClr val="666666"/>
                      </a:solidFill>
                    </a:rPr>
                    <a:t>In-Degree</a:t>
                  </a:r>
                </a:p>
              </p:txBody>
            </p:sp>
            <p:sp>
              <p:nvSpPr>
                <p:cNvPr id="34" name="Shape 247"/>
                <p:cNvSpPr txBox="1"/>
                <p:nvPr/>
              </p:nvSpPr>
              <p:spPr>
                <a:xfrm rot="16200000">
                  <a:off x="3941700" y="1713619"/>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1000" b="1">
                      <a:solidFill>
                        <a:srgbClr val="666666"/>
                      </a:solidFill>
                    </a:rPr>
                    <a:t>Out-Degree</a:t>
                  </a:r>
                </a:p>
              </p:txBody>
            </p:sp>
            <p:sp>
              <p:nvSpPr>
                <p:cNvPr id="35" name="Shape 248"/>
                <p:cNvSpPr txBox="1"/>
                <p:nvPr/>
              </p:nvSpPr>
              <p:spPr>
                <a:xfrm rot="16200000">
                  <a:off x="4316399" y="1817118"/>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1000" b="1" dirty="0">
                      <a:solidFill>
                        <a:srgbClr val="666666"/>
                      </a:solidFill>
                    </a:rPr>
                    <a:t>k-Core</a:t>
                  </a:r>
                </a:p>
              </p:txBody>
            </p:sp>
            <p:sp>
              <p:nvSpPr>
                <p:cNvPr id="36" name="Shape 249"/>
                <p:cNvSpPr txBox="1"/>
                <p:nvPr/>
              </p:nvSpPr>
              <p:spPr>
                <a:xfrm rot="16200000">
                  <a:off x="4305162" y="1655418"/>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1000" b="1" dirty="0">
                      <a:solidFill>
                        <a:srgbClr val="666666"/>
                      </a:solidFill>
                    </a:rPr>
                    <a:t>Graph Coloring</a:t>
                  </a:r>
                </a:p>
              </p:txBody>
            </p:sp>
            <p:grpSp>
              <p:nvGrpSpPr>
                <p:cNvPr id="37" name="Shape 250"/>
                <p:cNvGrpSpPr/>
                <p:nvPr/>
              </p:nvGrpSpPr>
              <p:grpSpPr>
                <a:xfrm>
                  <a:off x="4078800" y="2140025"/>
                  <a:ext cx="106199" cy="415024"/>
                  <a:chOff x="3956975" y="1527950"/>
                  <a:chExt cx="106199" cy="415024"/>
                </a:xfrm>
              </p:grpSpPr>
              <p:sp>
                <p:nvSpPr>
                  <p:cNvPr id="52" name="Shape 25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53" name="Shape 25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54" name="Shape 25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55" name="Shape 25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grpSp>
              <p:nvGrpSpPr>
                <p:cNvPr id="38" name="Shape 255"/>
                <p:cNvGrpSpPr/>
                <p:nvPr/>
              </p:nvGrpSpPr>
              <p:grpSpPr>
                <a:xfrm>
                  <a:off x="4485600" y="2140025"/>
                  <a:ext cx="106199" cy="415024"/>
                  <a:chOff x="3956975" y="1527950"/>
                  <a:chExt cx="106199" cy="415024"/>
                </a:xfrm>
              </p:grpSpPr>
              <p:sp>
                <p:nvSpPr>
                  <p:cNvPr id="48" name="Shape 256"/>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49" name="Shape 257"/>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50" name="Shape 258"/>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51" name="Shape 259"/>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grpSp>
              <p:nvGrpSpPr>
                <p:cNvPr id="39" name="Shape 260"/>
                <p:cNvGrpSpPr/>
                <p:nvPr/>
              </p:nvGrpSpPr>
              <p:grpSpPr>
                <a:xfrm>
                  <a:off x="4627637" y="2140025"/>
                  <a:ext cx="106199" cy="415024"/>
                  <a:chOff x="3956975" y="1527950"/>
                  <a:chExt cx="106199" cy="415024"/>
                </a:xfrm>
              </p:grpSpPr>
              <p:sp>
                <p:nvSpPr>
                  <p:cNvPr id="44" name="Shape 26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45" name="Shape 26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46" name="Shape 26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sp>
                <p:nvSpPr>
                  <p:cNvPr id="47" name="Shape 26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200"/>
                  </a:p>
                </p:txBody>
              </p:sp>
            </p:grpSp>
            <p:pic>
              <p:nvPicPr>
                <p:cNvPr id="40" name="Shape 265"/>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41" name="Shape 266"/>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42" name="Shape 267"/>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43" name="Shape 268"/>
                <p:cNvSpPr/>
                <p:nvPr/>
              </p:nvSpPr>
              <p:spPr>
                <a:xfrm rot="-5400000">
                  <a:off x="4247474" y="994125"/>
                  <a:ext cx="67199" cy="991199"/>
                </a:xfrm>
                <a:prstGeom prst="rightBrace">
                  <a:avLst>
                    <a:gd name="adj1" fmla="val 17016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3200"/>
                </a:p>
              </p:txBody>
            </p:sp>
          </p:grpSp>
          <p:sp>
            <p:nvSpPr>
              <p:cNvPr id="12" name="Shape 269"/>
              <p:cNvSpPr txBox="1"/>
              <p:nvPr/>
            </p:nvSpPr>
            <p:spPr>
              <a:xfrm>
                <a:off x="4837150" y="2357450"/>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1200" b="1">
                    <a:solidFill>
                      <a:srgbClr val="434343"/>
                    </a:solidFill>
                  </a:rPr>
                  <a:t>…</a:t>
                </a:r>
              </a:p>
            </p:txBody>
          </p:sp>
          <p:grpSp>
            <p:nvGrpSpPr>
              <p:cNvPr id="13" name="Shape 270"/>
              <p:cNvGrpSpPr/>
              <p:nvPr/>
            </p:nvGrpSpPr>
            <p:grpSpPr>
              <a:xfrm>
                <a:off x="5262054" y="772305"/>
                <a:ext cx="1242080" cy="659230"/>
                <a:chOff x="3733569" y="864420"/>
                <a:chExt cx="1583478" cy="840426"/>
              </a:xfrm>
            </p:grpSpPr>
            <p:pic>
              <p:nvPicPr>
                <p:cNvPr id="14" name="Shape 271"/>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15" name="Shape 272"/>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16" name="Shape 273"/>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17" name="Shape 274"/>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18" name="Shape 275"/>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19" name="Shape 276"/>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20" name="Shape 277"/>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21" name="Shape 278"/>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22" name="Shape 279"/>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23" name="Shape 280"/>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24" name="Shape 281"/>
                <p:cNvCxnSpPr>
                  <a:stCxn id="19" idx="3"/>
                  <a:endCxn id="14" idx="1"/>
                </p:cNvCxnSpPr>
                <p:nvPr/>
              </p:nvCxnSpPr>
              <p:spPr>
                <a:xfrm>
                  <a:off x="4083785" y="974353"/>
                  <a:ext cx="314400" cy="0"/>
                </a:xfrm>
                <a:prstGeom prst="straightConnector1">
                  <a:avLst/>
                </a:prstGeom>
                <a:noFill/>
                <a:ln w="9525" cap="flat" cmpd="sng">
                  <a:solidFill>
                    <a:srgbClr val="1155CC"/>
                  </a:solidFill>
                  <a:prstDash val="dash"/>
                  <a:round/>
                  <a:headEnd type="none" w="lg" len="lg"/>
                  <a:tailEnd type="stealth" w="lg" len="lg"/>
                </a:ln>
              </p:spPr>
            </p:cxnSp>
            <p:cxnSp>
              <p:nvCxnSpPr>
                <p:cNvPr id="25" name="Shape 282"/>
                <p:cNvCxnSpPr>
                  <a:stCxn id="14" idx="2"/>
                  <a:endCxn id="16" idx="3"/>
                </p:cNvCxnSpPr>
                <p:nvPr/>
              </p:nvCxnSpPr>
              <p:spPr>
                <a:xfrm flipH="1">
                  <a:off x="4235893" y="1084293"/>
                  <a:ext cx="272400" cy="163200"/>
                </a:xfrm>
                <a:prstGeom prst="straightConnector1">
                  <a:avLst/>
                </a:prstGeom>
                <a:noFill/>
                <a:ln w="9525" cap="flat" cmpd="sng">
                  <a:solidFill>
                    <a:srgbClr val="1155CC"/>
                  </a:solidFill>
                  <a:prstDash val="dash"/>
                  <a:round/>
                  <a:headEnd type="none" w="lg" len="lg"/>
                  <a:tailEnd type="stealth" w="lg" len="lg"/>
                </a:ln>
              </p:spPr>
            </p:cxnSp>
            <p:cxnSp>
              <p:nvCxnSpPr>
                <p:cNvPr id="26" name="Shape 283"/>
                <p:cNvCxnSpPr>
                  <a:stCxn id="18" idx="3"/>
                  <a:endCxn id="20" idx="1"/>
                </p:cNvCxnSpPr>
                <p:nvPr/>
              </p:nvCxnSpPr>
              <p:spPr>
                <a:xfrm>
                  <a:off x="4236037" y="1582774"/>
                  <a:ext cx="451200" cy="12300"/>
                </a:xfrm>
                <a:prstGeom prst="straightConnector1">
                  <a:avLst/>
                </a:prstGeom>
                <a:noFill/>
                <a:ln w="9525" cap="flat" cmpd="sng">
                  <a:solidFill>
                    <a:srgbClr val="1155CC"/>
                  </a:solidFill>
                  <a:prstDash val="dash"/>
                  <a:round/>
                  <a:headEnd type="none" w="lg" len="lg"/>
                  <a:tailEnd type="stealth" w="lg" len="lg"/>
                </a:ln>
              </p:spPr>
            </p:cxnSp>
          </p:grpSp>
        </p:grpSp>
        <p:sp>
          <p:nvSpPr>
            <p:cNvPr id="122" name="Shape 244"/>
            <p:cNvSpPr txBox="1"/>
            <p:nvPr/>
          </p:nvSpPr>
          <p:spPr>
            <a:xfrm rot="16200000">
              <a:off x="3835075" y="3819431"/>
              <a:ext cx="957201" cy="395537"/>
            </a:xfrm>
            <a:prstGeom prst="rect">
              <a:avLst/>
            </a:prstGeom>
            <a:noFill/>
            <a:ln>
              <a:noFill/>
            </a:ln>
          </p:spPr>
          <p:txBody>
            <a:bodyPr lIns="91425" tIns="91425" rIns="91425" bIns="91425" anchor="ctr" anchorCtr="0">
              <a:noAutofit/>
            </a:bodyPr>
            <a:lstStyle/>
            <a:p>
              <a:pPr lvl="0" rtl="0">
                <a:spcBef>
                  <a:spcPts val="0"/>
                </a:spcBef>
                <a:buNone/>
              </a:pPr>
              <a:r>
                <a:rPr lang="en-US" sz="1000" b="1">
                  <a:solidFill>
                    <a:srgbClr val="666666"/>
                  </a:solidFill>
                </a:rPr>
                <a:t>PageRank</a:t>
              </a:r>
            </a:p>
          </p:txBody>
        </p:sp>
        <p:sp>
          <p:nvSpPr>
            <p:cNvPr id="123" name="Shape 245"/>
            <p:cNvSpPr txBox="1"/>
            <p:nvPr/>
          </p:nvSpPr>
          <p:spPr>
            <a:xfrm rot="16200000">
              <a:off x="3891440" y="3652314"/>
              <a:ext cx="1291433" cy="395537"/>
            </a:xfrm>
            <a:prstGeom prst="rect">
              <a:avLst/>
            </a:prstGeom>
            <a:noFill/>
            <a:ln>
              <a:noFill/>
            </a:ln>
          </p:spPr>
          <p:txBody>
            <a:bodyPr lIns="91425" tIns="91425" rIns="91425" bIns="91425" anchor="ctr" anchorCtr="0">
              <a:noAutofit/>
            </a:bodyPr>
            <a:lstStyle/>
            <a:p>
              <a:pPr lvl="0" rtl="0">
                <a:spcBef>
                  <a:spcPts val="0"/>
                </a:spcBef>
                <a:buNone/>
              </a:pPr>
              <a:r>
                <a:rPr lang="en-US" sz="1000" b="1">
                  <a:solidFill>
                    <a:srgbClr val="666666"/>
                  </a:solidFill>
                </a:rPr>
                <a:t>Triangle Count</a:t>
              </a:r>
            </a:p>
          </p:txBody>
        </p:sp>
        <p:sp>
          <p:nvSpPr>
            <p:cNvPr id="124" name="Shape 246"/>
            <p:cNvSpPr txBox="1"/>
            <p:nvPr/>
          </p:nvSpPr>
          <p:spPr>
            <a:xfrm rot="16200000">
              <a:off x="4507614" y="3816215"/>
              <a:ext cx="963630" cy="395537"/>
            </a:xfrm>
            <a:prstGeom prst="rect">
              <a:avLst/>
            </a:prstGeom>
            <a:noFill/>
            <a:ln>
              <a:noFill/>
            </a:ln>
          </p:spPr>
          <p:txBody>
            <a:bodyPr lIns="91425" tIns="91425" rIns="91425" bIns="91425" anchor="ctr" anchorCtr="0">
              <a:noAutofit/>
            </a:bodyPr>
            <a:lstStyle/>
            <a:p>
              <a:pPr lvl="0" rtl="0">
                <a:spcBef>
                  <a:spcPts val="0"/>
                </a:spcBef>
                <a:buNone/>
              </a:pPr>
              <a:r>
                <a:rPr lang="en-US" sz="1000" b="1">
                  <a:solidFill>
                    <a:srgbClr val="666666"/>
                  </a:solidFill>
                </a:rPr>
                <a:t>In-Degree</a:t>
              </a:r>
            </a:p>
          </p:txBody>
        </p:sp>
        <p:sp>
          <p:nvSpPr>
            <p:cNvPr id="125" name="Shape 247"/>
            <p:cNvSpPr txBox="1"/>
            <p:nvPr/>
          </p:nvSpPr>
          <p:spPr>
            <a:xfrm rot="16200000">
              <a:off x="4223694" y="3761089"/>
              <a:ext cx="1073885" cy="395537"/>
            </a:xfrm>
            <a:prstGeom prst="rect">
              <a:avLst/>
            </a:prstGeom>
            <a:noFill/>
            <a:ln>
              <a:noFill/>
            </a:ln>
          </p:spPr>
          <p:txBody>
            <a:bodyPr lIns="91425" tIns="91425" rIns="91425" bIns="91425" anchor="ctr" anchorCtr="0">
              <a:noAutofit/>
            </a:bodyPr>
            <a:lstStyle/>
            <a:p>
              <a:pPr lvl="0" rtl="0">
                <a:spcBef>
                  <a:spcPts val="0"/>
                </a:spcBef>
                <a:buNone/>
              </a:pPr>
              <a:r>
                <a:rPr lang="en-US" sz="1000" b="1">
                  <a:solidFill>
                    <a:srgbClr val="666666"/>
                  </a:solidFill>
                </a:rPr>
                <a:t>Out-Degree</a:t>
              </a:r>
            </a:p>
          </p:txBody>
        </p:sp>
        <p:sp>
          <p:nvSpPr>
            <p:cNvPr id="126" name="Shape 248"/>
            <p:cNvSpPr txBox="1"/>
            <p:nvPr/>
          </p:nvSpPr>
          <p:spPr>
            <a:xfrm rot="16200000">
              <a:off x="4841226" y="3931663"/>
              <a:ext cx="732735" cy="395537"/>
            </a:xfrm>
            <a:prstGeom prst="rect">
              <a:avLst/>
            </a:prstGeom>
            <a:noFill/>
            <a:ln>
              <a:noFill/>
            </a:ln>
          </p:spPr>
          <p:txBody>
            <a:bodyPr lIns="91425" tIns="91425" rIns="91425" bIns="91425" anchor="ctr" anchorCtr="0">
              <a:noAutofit/>
            </a:bodyPr>
            <a:lstStyle/>
            <a:p>
              <a:pPr lvl="0" rtl="0">
                <a:spcBef>
                  <a:spcPts val="0"/>
                </a:spcBef>
                <a:buNone/>
              </a:pPr>
              <a:r>
                <a:rPr lang="en-US" sz="1000" b="1" dirty="0">
                  <a:solidFill>
                    <a:srgbClr val="666666"/>
                  </a:solidFill>
                </a:rPr>
                <a:t>k-Core</a:t>
              </a:r>
            </a:p>
          </p:txBody>
        </p:sp>
        <p:sp>
          <p:nvSpPr>
            <p:cNvPr id="127" name="Shape 249"/>
            <p:cNvSpPr txBox="1"/>
            <p:nvPr/>
          </p:nvSpPr>
          <p:spPr>
            <a:xfrm rot="16200000">
              <a:off x="4822707" y="3665169"/>
              <a:ext cx="1265723" cy="395537"/>
            </a:xfrm>
            <a:prstGeom prst="rect">
              <a:avLst/>
            </a:prstGeom>
            <a:noFill/>
            <a:ln>
              <a:noFill/>
            </a:ln>
          </p:spPr>
          <p:txBody>
            <a:bodyPr lIns="91425" tIns="91425" rIns="91425" bIns="91425" anchor="ctr" anchorCtr="0">
              <a:noAutofit/>
            </a:bodyPr>
            <a:lstStyle/>
            <a:p>
              <a:pPr lvl="0" rtl="0">
                <a:spcBef>
                  <a:spcPts val="0"/>
                </a:spcBef>
                <a:buNone/>
              </a:pPr>
              <a:r>
                <a:rPr lang="en-US" sz="1000" b="1" dirty="0">
                  <a:solidFill>
                    <a:srgbClr val="666666"/>
                  </a:solidFill>
                </a:rPr>
                <a:t>Graph Coloring</a:t>
              </a:r>
            </a:p>
          </p:txBody>
        </p:sp>
      </p:grpSp>
      <p:grpSp>
        <p:nvGrpSpPr>
          <p:cNvPr id="128" name="Shape 132"/>
          <p:cNvGrpSpPr/>
          <p:nvPr/>
        </p:nvGrpSpPr>
        <p:grpSpPr>
          <a:xfrm>
            <a:off x="76200" y="2971800"/>
            <a:ext cx="2706800" cy="1444926"/>
            <a:chOff x="3219956" y="863925"/>
            <a:chExt cx="2706800" cy="1444926"/>
          </a:xfrm>
        </p:grpSpPr>
        <p:pic>
          <p:nvPicPr>
            <p:cNvPr id="129" name="Shape 133"/>
            <p:cNvPicPr preferRelativeResize="0"/>
            <p:nvPr/>
          </p:nvPicPr>
          <p:blipFill>
            <a:blip r:embed="rId3">
              <a:alphaModFix/>
            </a:blip>
            <a:stretch>
              <a:fillRect/>
            </a:stretch>
          </p:blipFill>
          <p:spPr>
            <a:xfrm>
              <a:off x="4356344" y="872223"/>
              <a:ext cx="375851" cy="375851"/>
            </a:xfrm>
            <a:prstGeom prst="rect">
              <a:avLst/>
            </a:prstGeom>
            <a:noFill/>
            <a:ln>
              <a:noFill/>
            </a:ln>
          </p:spPr>
        </p:pic>
        <p:pic>
          <p:nvPicPr>
            <p:cNvPr id="130" name="Shape 134"/>
            <p:cNvPicPr preferRelativeResize="0"/>
            <p:nvPr/>
          </p:nvPicPr>
          <p:blipFill>
            <a:blip r:embed="rId4">
              <a:alphaModFix/>
            </a:blip>
            <a:stretch>
              <a:fillRect/>
            </a:stretch>
          </p:blipFill>
          <p:spPr>
            <a:xfrm>
              <a:off x="4344853" y="1623337"/>
              <a:ext cx="398838" cy="346399"/>
            </a:xfrm>
            <a:prstGeom prst="rect">
              <a:avLst/>
            </a:prstGeom>
            <a:noFill/>
            <a:ln>
              <a:noFill/>
            </a:ln>
          </p:spPr>
        </p:pic>
        <p:pic>
          <p:nvPicPr>
            <p:cNvPr id="131" name="Shape 135"/>
            <p:cNvPicPr preferRelativeResize="0"/>
            <p:nvPr/>
          </p:nvPicPr>
          <p:blipFill>
            <a:blip r:embed="rId5">
              <a:alphaModFix/>
            </a:blip>
            <a:stretch>
              <a:fillRect/>
            </a:stretch>
          </p:blipFill>
          <p:spPr>
            <a:xfrm>
              <a:off x="3703018" y="1339175"/>
              <a:ext cx="375851" cy="375851"/>
            </a:xfrm>
            <a:prstGeom prst="rect">
              <a:avLst/>
            </a:prstGeom>
            <a:noFill/>
            <a:ln>
              <a:noFill/>
            </a:ln>
          </p:spPr>
        </p:pic>
        <p:pic>
          <p:nvPicPr>
            <p:cNvPr id="132" name="Shape 136"/>
            <p:cNvPicPr preferRelativeResize="0"/>
            <p:nvPr/>
          </p:nvPicPr>
          <p:blipFill>
            <a:blip r:embed="rId3">
              <a:alphaModFix/>
            </a:blip>
            <a:stretch>
              <a:fillRect/>
            </a:stretch>
          </p:blipFill>
          <p:spPr>
            <a:xfrm>
              <a:off x="3219956" y="1536401"/>
              <a:ext cx="375851" cy="375851"/>
            </a:xfrm>
            <a:prstGeom prst="rect">
              <a:avLst/>
            </a:prstGeom>
            <a:noFill/>
            <a:ln>
              <a:noFill/>
            </a:ln>
          </p:spPr>
        </p:pic>
        <p:pic>
          <p:nvPicPr>
            <p:cNvPr id="133" name="Shape 137"/>
            <p:cNvPicPr preferRelativeResize="0"/>
            <p:nvPr/>
          </p:nvPicPr>
          <p:blipFill>
            <a:blip r:embed="rId3">
              <a:alphaModFix/>
            </a:blip>
            <a:stretch>
              <a:fillRect/>
            </a:stretch>
          </p:blipFill>
          <p:spPr>
            <a:xfrm>
              <a:off x="3703023" y="1912252"/>
              <a:ext cx="375851" cy="375851"/>
            </a:xfrm>
            <a:prstGeom prst="rect">
              <a:avLst/>
            </a:prstGeom>
            <a:noFill/>
            <a:ln>
              <a:noFill/>
            </a:ln>
          </p:spPr>
        </p:pic>
        <p:pic>
          <p:nvPicPr>
            <p:cNvPr id="134" name="Shape 138"/>
            <p:cNvPicPr preferRelativeResize="0"/>
            <p:nvPr/>
          </p:nvPicPr>
          <p:blipFill>
            <a:blip r:embed="rId4">
              <a:alphaModFix/>
            </a:blip>
            <a:stretch>
              <a:fillRect/>
            </a:stretch>
          </p:blipFill>
          <p:spPr>
            <a:xfrm>
              <a:off x="3419776" y="886943"/>
              <a:ext cx="398838" cy="346399"/>
            </a:xfrm>
            <a:prstGeom prst="rect">
              <a:avLst/>
            </a:prstGeom>
            <a:noFill/>
            <a:ln>
              <a:noFill/>
            </a:ln>
          </p:spPr>
        </p:pic>
        <p:pic>
          <p:nvPicPr>
            <p:cNvPr id="135" name="Shape 139"/>
            <p:cNvPicPr preferRelativeResize="0"/>
            <p:nvPr/>
          </p:nvPicPr>
          <p:blipFill>
            <a:blip r:embed="rId5">
              <a:alphaModFix/>
            </a:blip>
            <a:stretch>
              <a:fillRect/>
            </a:stretch>
          </p:blipFill>
          <p:spPr>
            <a:xfrm>
              <a:off x="4850655" y="1932999"/>
              <a:ext cx="375851" cy="375851"/>
            </a:xfrm>
            <a:prstGeom prst="rect">
              <a:avLst/>
            </a:prstGeom>
            <a:noFill/>
            <a:ln>
              <a:noFill/>
            </a:ln>
          </p:spPr>
        </p:pic>
        <p:pic>
          <p:nvPicPr>
            <p:cNvPr id="136" name="Shape 140"/>
            <p:cNvPicPr preferRelativeResize="0"/>
            <p:nvPr/>
          </p:nvPicPr>
          <p:blipFill>
            <a:blip r:embed="rId4">
              <a:alphaModFix/>
            </a:blip>
            <a:stretch>
              <a:fillRect/>
            </a:stretch>
          </p:blipFill>
          <p:spPr>
            <a:xfrm>
              <a:off x="5180431" y="908893"/>
              <a:ext cx="398838" cy="346399"/>
            </a:xfrm>
            <a:prstGeom prst="rect">
              <a:avLst/>
            </a:prstGeom>
            <a:noFill/>
            <a:ln>
              <a:noFill/>
            </a:ln>
          </p:spPr>
        </p:pic>
        <p:pic>
          <p:nvPicPr>
            <p:cNvPr id="137" name="Shape 141"/>
            <p:cNvPicPr preferRelativeResize="0"/>
            <p:nvPr/>
          </p:nvPicPr>
          <p:blipFill>
            <a:blip r:embed="rId5">
              <a:alphaModFix/>
            </a:blip>
            <a:stretch>
              <a:fillRect/>
            </a:stretch>
          </p:blipFill>
          <p:spPr>
            <a:xfrm>
              <a:off x="4850649" y="1338005"/>
              <a:ext cx="375851" cy="375851"/>
            </a:xfrm>
            <a:prstGeom prst="rect">
              <a:avLst/>
            </a:prstGeom>
            <a:noFill/>
            <a:ln>
              <a:noFill/>
            </a:ln>
          </p:spPr>
        </p:pic>
        <p:pic>
          <p:nvPicPr>
            <p:cNvPr id="138" name="Shape 142"/>
            <p:cNvPicPr preferRelativeResize="0"/>
            <p:nvPr/>
          </p:nvPicPr>
          <p:blipFill>
            <a:blip r:embed="rId3">
              <a:alphaModFix/>
            </a:blip>
            <a:stretch>
              <a:fillRect/>
            </a:stretch>
          </p:blipFill>
          <p:spPr>
            <a:xfrm>
              <a:off x="5550905" y="1536406"/>
              <a:ext cx="375851" cy="375851"/>
            </a:xfrm>
            <a:prstGeom prst="rect">
              <a:avLst/>
            </a:prstGeom>
            <a:noFill/>
            <a:ln>
              <a:noFill/>
            </a:ln>
          </p:spPr>
        </p:pic>
        <p:cxnSp>
          <p:nvCxnSpPr>
            <p:cNvPr id="139" name="Shape 143"/>
            <p:cNvCxnSpPr>
              <a:stCxn id="134" idx="3"/>
              <a:endCxn id="129" idx="1"/>
            </p:cNvCxnSpPr>
            <p:nvPr/>
          </p:nvCxnSpPr>
          <p:spPr>
            <a:xfrm>
              <a:off x="3818615" y="1060143"/>
              <a:ext cx="537600" cy="0"/>
            </a:xfrm>
            <a:prstGeom prst="straightConnector1">
              <a:avLst/>
            </a:prstGeom>
            <a:noFill/>
            <a:ln w="9525" cap="flat" cmpd="sng">
              <a:solidFill>
                <a:srgbClr val="1155CC"/>
              </a:solidFill>
              <a:prstDash val="dash"/>
              <a:round/>
              <a:headEnd type="none" w="lg" len="lg"/>
              <a:tailEnd type="stealth" w="lg" len="lg"/>
            </a:ln>
          </p:spPr>
        </p:cxnSp>
        <p:sp>
          <p:nvSpPr>
            <p:cNvPr id="140" name="Shape 144"/>
            <p:cNvSpPr txBox="1"/>
            <p:nvPr/>
          </p:nvSpPr>
          <p:spPr>
            <a:xfrm rot="-3012">
              <a:off x="3940499" y="864075"/>
              <a:ext cx="342300" cy="2027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t(1)</a:t>
              </a:r>
            </a:p>
          </p:txBody>
        </p:sp>
        <p:cxnSp>
          <p:nvCxnSpPr>
            <p:cNvPr id="141" name="Shape 145"/>
            <p:cNvCxnSpPr>
              <a:stCxn id="138" idx="2"/>
              <a:endCxn id="135" idx="3"/>
            </p:cNvCxnSpPr>
            <p:nvPr/>
          </p:nvCxnSpPr>
          <p:spPr>
            <a:xfrm flipH="1">
              <a:off x="5226431" y="1912258"/>
              <a:ext cx="512400" cy="208800"/>
            </a:xfrm>
            <a:prstGeom prst="straightConnector1">
              <a:avLst/>
            </a:prstGeom>
            <a:noFill/>
            <a:ln w="9525" cap="flat" cmpd="sng">
              <a:solidFill>
                <a:srgbClr val="38761D"/>
              </a:solidFill>
              <a:prstDash val="dashDot"/>
              <a:round/>
              <a:headEnd type="none" w="lg" len="lg"/>
              <a:tailEnd type="stealth" w="lg" len="lg"/>
            </a:ln>
          </p:spPr>
        </p:cxnSp>
        <p:cxnSp>
          <p:nvCxnSpPr>
            <p:cNvPr id="142" name="Shape 146"/>
            <p:cNvCxnSpPr>
              <a:stCxn id="131" idx="3"/>
              <a:endCxn id="130" idx="1"/>
            </p:cNvCxnSpPr>
            <p:nvPr/>
          </p:nvCxnSpPr>
          <p:spPr>
            <a:xfrm>
              <a:off x="4078869" y="1527101"/>
              <a:ext cx="266100" cy="269399"/>
            </a:xfrm>
            <a:prstGeom prst="straightConnector1">
              <a:avLst/>
            </a:prstGeom>
            <a:noFill/>
            <a:ln w="9525" cap="flat" cmpd="sng">
              <a:solidFill>
                <a:srgbClr val="CC0000"/>
              </a:solidFill>
              <a:prstDash val="lgDash"/>
              <a:round/>
              <a:headEnd type="none" w="lg" len="lg"/>
              <a:tailEnd type="stealth" w="lg" len="lg"/>
            </a:ln>
          </p:spPr>
        </p:cxnSp>
        <p:sp>
          <p:nvSpPr>
            <p:cNvPr id="143" name="Shape 147"/>
            <p:cNvSpPr txBox="1"/>
            <p:nvPr/>
          </p:nvSpPr>
          <p:spPr>
            <a:xfrm rot="-2834421">
              <a:off x="3990439" y="1789254"/>
              <a:ext cx="309312" cy="203146"/>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t(3)</a:t>
              </a:r>
            </a:p>
          </p:txBody>
        </p:sp>
        <p:cxnSp>
          <p:nvCxnSpPr>
            <p:cNvPr id="144" name="Shape 148"/>
            <p:cNvCxnSpPr>
              <a:stCxn id="133" idx="3"/>
              <a:endCxn id="130" idx="1"/>
            </p:cNvCxnSpPr>
            <p:nvPr/>
          </p:nvCxnSpPr>
          <p:spPr>
            <a:xfrm rot="10800000" flipH="1">
              <a:off x="4078875" y="1796578"/>
              <a:ext cx="266100" cy="303600"/>
            </a:xfrm>
            <a:prstGeom prst="straightConnector1">
              <a:avLst/>
            </a:prstGeom>
            <a:noFill/>
            <a:ln w="9525" cap="flat" cmpd="sng">
              <a:solidFill>
                <a:srgbClr val="BF9000"/>
              </a:solidFill>
              <a:prstDash val="solid"/>
              <a:round/>
              <a:headEnd type="none" w="lg" len="lg"/>
              <a:tailEnd type="stealth" w="lg" len="lg"/>
            </a:ln>
          </p:spPr>
        </p:cxnSp>
        <p:sp>
          <p:nvSpPr>
            <p:cNvPr id="145" name="Shape 149"/>
            <p:cNvSpPr txBox="1"/>
            <p:nvPr/>
          </p:nvSpPr>
          <p:spPr>
            <a:xfrm rot="-1455034">
              <a:off x="5335952" y="1789387"/>
              <a:ext cx="308963" cy="202898"/>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t(2)</a:t>
              </a:r>
            </a:p>
          </p:txBody>
        </p:sp>
        <p:sp>
          <p:nvSpPr>
            <p:cNvPr id="146" name="Shape 150"/>
            <p:cNvSpPr txBox="1"/>
            <p:nvPr/>
          </p:nvSpPr>
          <p:spPr>
            <a:xfrm rot="2671706">
              <a:off x="4105700" y="1482197"/>
              <a:ext cx="309298" cy="202805"/>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t(4)</a:t>
              </a:r>
            </a:p>
          </p:txBody>
        </p:sp>
        <p:cxnSp>
          <p:nvCxnSpPr>
            <p:cNvPr id="147" name="Shape 151"/>
            <p:cNvCxnSpPr>
              <a:stCxn id="129" idx="2"/>
              <a:endCxn id="131" idx="3"/>
            </p:cNvCxnSpPr>
            <p:nvPr/>
          </p:nvCxnSpPr>
          <p:spPr>
            <a:xfrm flipH="1">
              <a:off x="4078969" y="1248075"/>
              <a:ext cx="465300" cy="279000"/>
            </a:xfrm>
            <a:prstGeom prst="straightConnector1">
              <a:avLst/>
            </a:prstGeom>
            <a:noFill/>
            <a:ln w="9525" cap="flat" cmpd="sng">
              <a:solidFill>
                <a:srgbClr val="1155CC"/>
              </a:solidFill>
              <a:prstDash val="dash"/>
              <a:round/>
              <a:headEnd type="none" w="lg" len="lg"/>
              <a:tailEnd type="stealth" w="lg" len="lg"/>
            </a:ln>
          </p:spPr>
        </p:cxnSp>
        <p:sp>
          <p:nvSpPr>
            <p:cNvPr id="148" name="Shape 152"/>
            <p:cNvSpPr txBox="1"/>
            <p:nvPr/>
          </p:nvSpPr>
          <p:spPr>
            <a:xfrm rot="-1852944">
              <a:off x="4098292" y="1192328"/>
              <a:ext cx="326139" cy="20260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t(5)</a:t>
              </a:r>
            </a:p>
          </p:txBody>
        </p:sp>
        <p:cxnSp>
          <p:nvCxnSpPr>
            <p:cNvPr id="149" name="Shape 153"/>
            <p:cNvCxnSpPr>
              <a:stCxn id="132" idx="0"/>
              <a:endCxn id="134" idx="2"/>
            </p:cNvCxnSpPr>
            <p:nvPr/>
          </p:nvCxnSpPr>
          <p:spPr>
            <a:xfrm rot="10800000" flipH="1">
              <a:off x="3407882" y="1233401"/>
              <a:ext cx="211200" cy="303000"/>
            </a:xfrm>
            <a:prstGeom prst="straightConnector1">
              <a:avLst/>
            </a:prstGeom>
            <a:noFill/>
            <a:ln w="9525" cap="flat" cmpd="sng">
              <a:solidFill>
                <a:srgbClr val="38761D"/>
              </a:solidFill>
              <a:prstDash val="dashDot"/>
              <a:round/>
              <a:headEnd type="none" w="lg" len="lg"/>
              <a:tailEnd type="stealth" w="lg" len="lg"/>
            </a:ln>
          </p:spPr>
        </p:cxnSp>
        <p:sp>
          <p:nvSpPr>
            <p:cNvPr id="150" name="Shape 154"/>
            <p:cNvSpPr txBox="1"/>
            <p:nvPr/>
          </p:nvSpPr>
          <p:spPr>
            <a:xfrm rot="-3481415">
              <a:off x="3280121" y="1196089"/>
              <a:ext cx="314406" cy="202947"/>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t(6)</a:t>
              </a:r>
            </a:p>
          </p:txBody>
        </p:sp>
        <p:cxnSp>
          <p:nvCxnSpPr>
            <p:cNvPr id="151" name="Shape 155"/>
            <p:cNvCxnSpPr>
              <a:stCxn id="138" idx="1"/>
              <a:endCxn id="137" idx="3"/>
            </p:cNvCxnSpPr>
            <p:nvPr/>
          </p:nvCxnSpPr>
          <p:spPr>
            <a:xfrm rot="10800000">
              <a:off x="5226605" y="1526032"/>
              <a:ext cx="324300" cy="198300"/>
            </a:xfrm>
            <a:prstGeom prst="straightConnector1">
              <a:avLst/>
            </a:prstGeom>
            <a:noFill/>
            <a:ln w="9525" cap="flat" cmpd="sng">
              <a:solidFill>
                <a:srgbClr val="CC0000"/>
              </a:solidFill>
              <a:prstDash val="lgDash"/>
              <a:round/>
              <a:headEnd type="none" w="lg" len="lg"/>
              <a:tailEnd type="stealth" w="lg" len="lg"/>
            </a:ln>
          </p:spPr>
        </p:cxnSp>
        <p:sp>
          <p:nvSpPr>
            <p:cNvPr id="152" name="Shape 156"/>
            <p:cNvSpPr txBox="1"/>
            <p:nvPr/>
          </p:nvSpPr>
          <p:spPr>
            <a:xfrm rot="1723219">
              <a:off x="5328171" y="1482416"/>
              <a:ext cx="324638" cy="202866"/>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t(7)</a:t>
              </a:r>
            </a:p>
          </p:txBody>
        </p:sp>
        <p:cxnSp>
          <p:nvCxnSpPr>
            <p:cNvPr id="153" name="Shape 157"/>
            <p:cNvCxnSpPr>
              <a:stCxn id="130" idx="3"/>
              <a:endCxn id="135" idx="0"/>
            </p:cNvCxnSpPr>
            <p:nvPr/>
          </p:nvCxnSpPr>
          <p:spPr>
            <a:xfrm>
              <a:off x="4743692" y="1796537"/>
              <a:ext cx="294900" cy="136500"/>
            </a:xfrm>
            <a:prstGeom prst="straightConnector1">
              <a:avLst/>
            </a:prstGeom>
            <a:noFill/>
            <a:ln w="9525" cap="flat" cmpd="sng">
              <a:solidFill>
                <a:srgbClr val="38761D"/>
              </a:solidFill>
              <a:prstDash val="dashDot"/>
              <a:round/>
              <a:headEnd type="none" w="lg" len="lg"/>
              <a:tailEnd type="stealth" w="lg" len="lg"/>
            </a:ln>
          </p:spPr>
        </p:cxnSp>
        <p:sp>
          <p:nvSpPr>
            <p:cNvPr id="154" name="Shape 158"/>
            <p:cNvSpPr txBox="1"/>
            <p:nvPr/>
          </p:nvSpPr>
          <p:spPr>
            <a:xfrm rot="1390618">
              <a:off x="4791296" y="1676812"/>
              <a:ext cx="313284" cy="202671"/>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155" name="Shape 159"/>
            <p:cNvCxnSpPr>
              <a:stCxn id="133" idx="3"/>
              <a:endCxn id="135" idx="1"/>
            </p:cNvCxnSpPr>
            <p:nvPr/>
          </p:nvCxnSpPr>
          <p:spPr>
            <a:xfrm>
              <a:off x="4078875" y="2100178"/>
              <a:ext cx="771900" cy="20700"/>
            </a:xfrm>
            <a:prstGeom prst="straightConnector1">
              <a:avLst/>
            </a:prstGeom>
            <a:noFill/>
            <a:ln w="9525" cap="flat" cmpd="sng">
              <a:solidFill>
                <a:srgbClr val="1155CC"/>
              </a:solidFill>
              <a:prstDash val="dash"/>
              <a:round/>
              <a:headEnd type="none" w="lg" len="lg"/>
              <a:tailEnd type="stealth" w="lg" len="lg"/>
            </a:ln>
          </p:spPr>
        </p:cxnSp>
        <p:sp>
          <p:nvSpPr>
            <p:cNvPr id="156" name="Shape 160"/>
            <p:cNvSpPr txBox="1"/>
            <p:nvPr/>
          </p:nvSpPr>
          <p:spPr>
            <a:xfrm rot="3020">
              <a:off x="4373574" y="2022674"/>
              <a:ext cx="341400" cy="2030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t(9)</a:t>
              </a:r>
            </a:p>
          </p:txBody>
        </p:sp>
        <p:cxnSp>
          <p:nvCxnSpPr>
            <p:cNvPr id="157" name="Shape 161"/>
            <p:cNvCxnSpPr>
              <a:stCxn id="136" idx="3"/>
              <a:endCxn id="138" idx="0"/>
            </p:cNvCxnSpPr>
            <p:nvPr/>
          </p:nvCxnSpPr>
          <p:spPr>
            <a:xfrm>
              <a:off x="5579270" y="1082093"/>
              <a:ext cx="159600" cy="454200"/>
            </a:xfrm>
            <a:prstGeom prst="straightConnector1">
              <a:avLst/>
            </a:prstGeom>
            <a:noFill/>
            <a:ln w="9525" cap="flat" cmpd="sng">
              <a:solidFill>
                <a:srgbClr val="BF9000"/>
              </a:solidFill>
              <a:prstDash val="solid"/>
              <a:round/>
              <a:headEnd type="none" w="lg" len="lg"/>
              <a:tailEnd type="stealth" w="lg" len="lg"/>
            </a:ln>
          </p:spPr>
        </p:cxnSp>
        <p:sp>
          <p:nvSpPr>
            <p:cNvPr id="158" name="Shape 162"/>
            <p:cNvSpPr txBox="1"/>
            <p:nvPr/>
          </p:nvSpPr>
          <p:spPr>
            <a:xfrm rot="4463219">
              <a:off x="5557691" y="1170009"/>
              <a:ext cx="362267" cy="202708"/>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t(10)</a:t>
              </a:r>
            </a:p>
          </p:txBody>
        </p:sp>
        <p:cxnSp>
          <p:nvCxnSpPr>
            <p:cNvPr id="159" name="Shape 163"/>
            <p:cNvCxnSpPr>
              <a:stCxn id="132" idx="2"/>
              <a:endCxn id="133" idx="1"/>
            </p:cNvCxnSpPr>
            <p:nvPr/>
          </p:nvCxnSpPr>
          <p:spPr>
            <a:xfrm>
              <a:off x="3407882" y="1912253"/>
              <a:ext cx="295200" cy="187800"/>
            </a:xfrm>
            <a:prstGeom prst="straightConnector1">
              <a:avLst/>
            </a:prstGeom>
            <a:noFill/>
            <a:ln w="9525" cap="flat" cmpd="sng">
              <a:solidFill>
                <a:srgbClr val="38761D"/>
              </a:solidFill>
              <a:prstDash val="dashDot"/>
              <a:round/>
              <a:headEnd type="none" w="lg" len="lg"/>
              <a:tailEnd type="stealth" w="lg" len="lg"/>
            </a:ln>
          </p:spPr>
        </p:cxnSp>
        <p:sp>
          <p:nvSpPr>
            <p:cNvPr id="160" name="Shape 164"/>
            <p:cNvSpPr txBox="1"/>
            <p:nvPr/>
          </p:nvSpPr>
          <p:spPr>
            <a:xfrm rot="1882319">
              <a:off x="3465763" y="1852956"/>
              <a:ext cx="353827" cy="203024"/>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161" name="Shape 165"/>
            <p:cNvCxnSpPr>
              <a:stCxn id="136" idx="1"/>
              <a:endCxn id="130" idx="0"/>
            </p:cNvCxnSpPr>
            <p:nvPr/>
          </p:nvCxnSpPr>
          <p:spPr>
            <a:xfrm flipH="1">
              <a:off x="4544131" y="1082093"/>
              <a:ext cx="636300" cy="541200"/>
            </a:xfrm>
            <a:prstGeom prst="straightConnector1">
              <a:avLst/>
            </a:prstGeom>
            <a:noFill/>
            <a:ln w="9525" cap="flat" cmpd="sng">
              <a:solidFill>
                <a:srgbClr val="CC0000"/>
              </a:solidFill>
              <a:prstDash val="lgDash"/>
              <a:round/>
              <a:headEnd type="none" w="lg" len="lg"/>
              <a:tailEnd type="stealth" w="lg" len="lg"/>
            </a:ln>
          </p:spPr>
        </p:cxnSp>
        <p:sp>
          <p:nvSpPr>
            <p:cNvPr id="162" name="Shape 166"/>
            <p:cNvSpPr txBox="1"/>
            <p:nvPr/>
          </p:nvSpPr>
          <p:spPr>
            <a:xfrm rot="-2368041">
              <a:off x="4733583" y="1108759"/>
              <a:ext cx="305834" cy="2026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t(3)</a:t>
              </a:r>
            </a:p>
          </p:txBody>
        </p:sp>
      </p:grpSp>
      <p:sp>
        <p:nvSpPr>
          <p:cNvPr id="164" name="Shape 426"/>
          <p:cNvSpPr/>
          <p:nvPr/>
        </p:nvSpPr>
        <p:spPr>
          <a:xfrm>
            <a:off x="2887836" y="3657600"/>
            <a:ext cx="464964" cy="25466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 name="TextBox 2"/>
          <p:cNvSpPr txBox="1"/>
          <p:nvPr/>
        </p:nvSpPr>
        <p:spPr>
          <a:xfrm>
            <a:off x="1981200" y="5638800"/>
            <a:ext cx="5135317" cy="646331"/>
          </a:xfrm>
          <a:prstGeom prst="rect">
            <a:avLst/>
          </a:prstGeom>
          <a:noFill/>
        </p:spPr>
        <p:txBody>
          <a:bodyPr wrap="none" rtlCol="0">
            <a:spAutoFit/>
          </a:bodyPr>
          <a:lstStyle/>
          <a:p>
            <a:r>
              <a:rPr lang="en-US" dirty="0"/>
              <a:t>Classification </a:t>
            </a:r>
            <a:r>
              <a:rPr lang="en-US" dirty="0" smtClean="0"/>
              <a:t>method</a:t>
            </a:r>
            <a:r>
              <a:rPr lang="en-US" dirty="0"/>
              <a:t>: Gradient Boosted Trees </a:t>
            </a:r>
          </a:p>
          <a:p>
            <a:endParaRPr lang="en-US" dirty="0"/>
          </a:p>
        </p:txBody>
      </p:sp>
      <p:sp>
        <p:nvSpPr>
          <p:cNvPr id="72" name="TextBox 71"/>
          <p:cNvSpPr txBox="1"/>
          <p:nvPr/>
        </p:nvSpPr>
        <p:spPr>
          <a:xfrm>
            <a:off x="4250534" y="1708666"/>
            <a:ext cx="1833688" cy="369332"/>
          </a:xfrm>
          <a:prstGeom prst="rect">
            <a:avLst/>
          </a:prstGeom>
          <a:noFill/>
        </p:spPr>
        <p:txBody>
          <a:bodyPr wrap="square" rtlCol="0">
            <a:spAutoFit/>
          </a:bodyPr>
          <a:lstStyle/>
          <a:p>
            <a:r>
              <a:rPr lang="en-US" dirty="0" smtClean="0"/>
              <a:t>Viewing profile </a:t>
            </a:r>
            <a:endParaRPr lang="en-US" dirty="0"/>
          </a:p>
        </p:txBody>
      </p:sp>
      <p:sp>
        <p:nvSpPr>
          <p:cNvPr id="165" name="TextBox 164"/>
          <p:cNvSpPr txBox="1"/>
          <p:nvPr/>
        </p:nvSpPr>
        <p:spPr>
          <a:xfrm>
            <a:off x="7010400" y="1708666"/>
            <a:ext cx="1998118" cy="369332"/>
          </a:xfrm>
          <a:prstGeom prst="rect">
            <a:avLst/>
          </a:prstGeom>
          <a:noFill/>
        </p:spPr>
        <p:txBody>
          <a:bodyPr wrap="square" rtlCol="0">
            <a:spAutoFit/>
          </a:bodyPr>
          <a:lstStyle/>
          <a:p>
            <a:r>
              <a:rPr lang="en-US" dirty="0" smtClean="0"/>
              <a:t>Reporting abuse</a:t>
            </a:r>
            <a:endParaRPr lang="en-US" dirty="0"/>
          </a:p>
        </p:txBody>
      </p:sp>
      <p:sp>
        <p:nvSpPr>
          <p:cNvPr id="166" name="TextBox 165"/>
          <p:cNvSpPr txBox="1"/>
          <p:nvPr/>
        </p:nvSpPr>
        <p:spPr>
          <a:xfrm>
            <a:off x="6324600" y="1708666"/>
            <a:ext cx="552002"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859470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Structure Features</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38</a:t>
            </a:fld>
            <a:endParaRPr lang="en-US" dirty="0"/>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3426464823"/>
              </p:ext>
            </p:extLst>
          </p:nvPr>
        </p:nvGraphicFramePr>
        <p:xfrm>
          <a:off x="1143000" y="1981200"/>
          <a:ext cx="6858001" cy="3126108"/>
        </p:xfrm>
        <a:graphic>
          <a:graphicData uri="http://schemas.openxmlformats.org/drawingml/2006/table">
            <a:tbl>
              <a:tblPr firstRow="1" bandRow="1">
                <a:tableStyleId>{5C22544A-7EE6-4342-B048-85BDC9FD1C3A}</a:tableStyleId>
              </a:tblPr>
              <a:tblGrid>
                <a:gridCol w="2654710"/>
                <a:gridCol w="2138516"/>
                <a:gridCol w="2064775"/>
              </a:tblGrid>
              <a:tr h="731091">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798339">
                <a:tc>
                  <a:txBody>
                    <a:bodyPr/>
                    <a:lstStyle/>
                    <a:p>
                      <a:pPr algn="ctr" fontAlgn="auto"/>
                      <a:r>
                        <a:rPr lang="en-US" sz="2000" i="0" dirty="0" smtClean="0">
                          <a:effectLst/>
                          <a:latin typeface="Calibri"/>
                          <a:cs typeface="Calibri"/>
                        </a:rPr>
                        <a:t>1 Relation, </a:t>
                      </a:r>
                      <a:br>
                        <a:rPr lang="en-US" sz="2000" i="0" dirty="0" smtClean="0">
                          <a:effectLst/>
                          <a:latin typeface="Calibri"/>
                          <a:cs typeface="Calibri"/>
                        </a:rPr>
                      </a:br>
                      <a:r>
                        <a:rPr lang="en-US" sz="2000" i="0" dirty="0" smtClean="0">
                          <a:effectLst/>
                          <a:latin typeface="Calibri"/>
                          <a:cs typeface="Calibri"/>
                        </a:rPr>
                        <a:t>8 Feature</a:t>
                      </a:r>
                      <a:r>
                        <a:rPr lang="en-US" sz="2000" i="0" baseline="0" dirty="0" smtClean="0">
                          <a:effectLst/>
                          <a:latin typeface="Calibri"/>
                          <a:cs typeface="Calibri"/>
                        </a:rPr>
                        <a:t> types</a:t>
                      </a:r>
                      <a:endParaRPr lang="en-US" sz="2400" i="0" dirty="0" smtClean="0">
                        <a:effectLst/>
                        <a:latin typeface="Calibri"/>
                        <a:cs typeface="Calibri"/>
                      </a:endParaRPr>
                    </a:p>
                  </a:txBody>
                  <a:tcPr anchor="ctr"/>
                </a:tc>
                <a:tc>
                  <a:txBody>
                    <a:bodyPr/>
                    <a:lstStyle/>
                    <a:p>
                      <a:pPr algn="ctr"/>
                      <a:r>
                        <a:rPr lang="en-US" sz="2000" dirty="0" smtClean="0">
                          <a:latin typeface="Calibri"/>
                          <a:cs typeface="Calibri"/>
                        </a:rPr>
                        <a:t>0.187 </a:t>
                      </a:r>
                      <a:r>
                        <a:rPr lang="en-US" sz="1600" dirty="0" smtClean="0">
                          <a:latin typeface="Calibri"/>
                          <a:cs typeface="Calibri"/>
                        </a:rPr>
                        <a:t>± 0.004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0.803  </a:t>
                      </a:r>
                      <a:r>
                        <a:rPr lang="en-US" sz="1600" dirty="0" smtClean="0">
                          <a:latin typeface="Calibri"/>
                          <a:cs typeface="Calibri"/>
                        </a:rPr>
                        <a:t>±0.001 </a:t>
                      </a:r>
                      <a:endParaRPr lang="en-US" sz="2000" dirty="0" smtClean="0">
                        <a:latin typeface="Calibri"/>
                        <a:cs typeface="Calibri"/>
                      </a:endParaRPr>
                    </a:p>
                  </a:txBody>
                  <a:tcPr anchor="ctr"/>
                </a:tc>
              </a:tr>
              <a:tr h="798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10 Relations, </a:t>
                      </a:r>
                      <a:br>
                        <a:rPr lang="en-US" sz="2000" i="0" dirty="0" smtClean="0">
                          <a:effectLst/>
                          <a:latin typeface="Calibri"/>
                          <a:cs typeface="Calibri"/>
                        </a:rPr>
                      </a:br>
                      <a:r>
                        <a:rPr lang="en-US" sz="2000" i="0" dirty="0" smtClean="0">
                          <a:effectLst/>
                          <a:latin typeface="Calibri"/>
                          <a:cs typeface="Calibri"/>
                        </a:rPr>
                        <a:t>1 Feature type</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0.285 </a:t>
                      </a:r>
                      <a:r>
                        <a:rPr lang="en-US" sz="1600" dirty="0" smtClean="0">
                          <a:latin typeface="Calibri"/>
                          <a:cs typeface="Calibri"/>
                        </a:rPr>
                        <a:t>± 0.002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0.809 </a:t>
                      </a:r>
                      <a:r>
                        <a:rPr lang="en-US" sz="1600" dirty="0" smtClean="0">
                          <a:latin typeface="Calibri"/>
                          <a:cs typeface="Calibri"/>
                        </a:rPr>
                        <a:t>± 0.001 </a:t>
                      </a:r>
                      <a:endParaRPr lang="en-US" sz="2000" dirty="0" smtClean="0">
                        <a:latin typeface="Calibri"/>
                        <a:cs typeface="Calibri"/>
                      </a:endParaRPr>
                    </a:p>
                  </a:txBody>
                  <a:tcPr anchor="ctr"/>
                </a:tc>
              </a:tr>
              <a:tr h="798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10 Relations, </a:t>
                      </a:r>
                      <a:br>
                        <a:rPr lang="en-US" sz="2000" i="0" dirty="0" smtClean="0">
                          <a:effectLst/>
                          <a:latin typeface="Calibri"/>
                          <a:cs typeface="Calibri"/>
                        </a:rPr>
                      </a:br>
                      <a:r>
                        <a:rPr lang="en-US" sz="2000" i="0" dirty="0" smtClean="0">
                          <a:effectLst/>
                          <a:latin typeface="Calibri"/>
                          <a:cs typeface="Calibri"/>
                        </a:rPr>
                        <a:t>8 Feature types</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0.328 </a:t>
                      </a:r>
                      <a:r>
                        <a:rPr lang="en-US" sz="1600" dirty="0" smtClean="0">
                          <a:latin typeface="Calibri"/>
                          <a:cs typeface="Calibri"/>
                        </a:rPr>
                        <a:t>± 0.003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0.817 </a:t>
                      </a:r>
                      <a:r>
                        <a:rPr lang="en-US" sz="1600" dirty="0" smtClean="0">
                          <a:latin typeface="Calibri"/>
                          <a:cs typeface="Calibri"/>
                        </a:rPr>
                        <a:t>± 0.001 </a:t>
                      </a:r>
                      <a:endParaRPr lang="en-US" sz="2000" dirty="0" smtClean="0">
                        <a:latin typeface="Calibri"/>
                        <a:cs typeface="Calibri"/>
                      </a:endParaRPr>
                    </a:p>
                  </a:txBody>
                  <a:tcPr anchor="ctr"/>
                </a:tc>
              </a:tr>
            </a:tbl>
          </a:graphicData>
        </a:graphic>
      </p:graphicFrame>
      <p:sp>
        <p:nvSpPr>
          <p:cNvPr id="5" name="TextBox 4"/>
          <p:cNvSpPr txBox="1"/>
          <p:nvPr/>
        </p:nvSpPr>
        <p:spPr>
          <a:xfrm>
            <a:off x="1676400" y="5638800"/>
            <a:ext cx="5867400" cy="369332"/>
          </a:xfrm>
          <a:prstGeom prst="rect">
            <a:avLst/>
          </a:prstGeom>
          <a:noFill/>
        </p:spPr>
        <p:txBody>
          <a:bodyPr wrap="square" rtlCol="0">
            <a:spAutoFit/>
          </a:bodyPr>
          <a:lstStyle/>
          <a:p>
            <a:r>
              <a:rPr lang="en-US" dirty="0" smtClean="0"/>
              <a:t>Multiple relations/features             better performance!</a:t>
            </a:r>
            <a:endParaRPr lang="en-US" dirty="0"/>
          </a:p>
        </p:txBody>
      </p:sp>
      <p:sp>
        <p:nvSpPr>
          <p:cNvPr id="7" name="Right Arrow 6"/>
          <p:cNvSpPr/>
          <p:nvPr/>
        </p:nvSpPr>
        <p:spPr>
          <a:xfrm>
            <a:off x="4724400" y="5762967"/>
            <a:ext cx="4191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68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Structure Features</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39</a:t>
            </a:fld>
            <a:endParaRPr lang="en-US" dirty="0"/>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4098605228"/>
              </p:ext>
            </p:extLst>
          </p:nvPr>
        </p:nvGraphicFramePr>
        <p:xfrm>
          <a:off x="1143000" y="1981200"/>
          <a:ext cx="6858001" cy="3126108"/>
        </p:xfrm>
        <a:graphic>
          <a:graphicData uri="http://schemas.openxmlformats.org/drawingml/2006/table">
            <a:tbl>
              <a:tblPr firstRow="1" bandRow="1">
                <a:tableStyleId>{5C22544A-7EE6-4342-B048-85BDC9FD1C3A}</a:tableStyleId>
              </a:tblPr>
              <a:tblGrid>
                <a:gridCol w="2654710"/>
                <a:gridCol w="2138516"/>
                <a:gridCol w="2064775"/>
              </a:tblGrid>
              <a:tr h="731091">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798339">
                <a:tc>
                  <a:txBody>
                    <a:bodyPr/>
                    <a:lstStyle/>
                    <a:p>
                      <a:pPr algn="ctr" fontAlgn="auto"/>
                      <a:r>
                        <a:rPr lang="en-US" sz="2000" b="1" i="0" dirty="0" smtClean="0">
                          <a:effectLst/>
                          <a:latin typeface="Calibri"/>
                          <a:cs typeface="Calibri"/>
                        </a:rPr>
                        <a:t>1 Relation, </a:t>
                      </a:r>
                      <a:br>
                        <a:rPr lang="en-US" sz="2000" b="1" i="0" dirty="0" smtClean="0">
                          <a:effectLst/>
                          <a:latin typeface="Calibri"/>
                          <a:cs typeface="Calibri"/>
                        </a:rPr>
                      </a:br>
                      <a:r>
                        <a:rPr lang="en-US" sz="2000" b="1" i="0" dirty="0" smtClean="0">
                          <a:effectLst/>
                          <a:latin typeface="Calibri"/>
                          <a:cs typeface="Calibri"/>
                        </a:rPr>
                        <a:t>8 Feature</a:t>
                      </a:r>
                      <a:r>
                        <a:rPr lang="en-US" sz="2000" b="1" i="0" baseline="0" dirty="0" smtClean="0">
                          <a:effectLst/>
                          <a:latin typeface="Calibri"/>
                          <a:cs typeface="Calibri"/>
                        </a:rPr>
                        <a:t> types</a:t>
                      </a:r>
                      <a:endParaRPr lang="en-US" sz="2400" b="1" i="0" dirty="0" smtClean="0">
                        <a:effectLst/>
                        <a:latin typeface="Calibri"/>
                        <a:cs typeface="Calibri"/>
                      </a:endParaRPr>
                    </a:p>
                  </a:txBody>
                  <a:tcPr anchor="ctr"/>
                </a:tc>
                <a:tc>
                  <a:txBody>
                    <a:bodyPr/>
                    <a:lstStyle/>
                    <a:p>
                      <a:pPr algn="ctr"/>
                      <a:r>
                        <a:rPr lang="en-US" sz="2000" b="1" dirty="0" smtClean="0">
                          <a:latin typeface="Calibri"/>
                          <a:cs typeface="Calibri"/>
                        </a:rPr>
                        <a:t>0.187 </a:t>
                      </a:r>
                      <a:r>
                        <a:rPr lang="en-US" sz="1600" b="1" dirty="0" smtClean="0">
                          <a:latin typeface="Calibri"/>
                          <a:cs typeface="Calibri"/>
                        </a:rPr>
                        <a:t>± 0.004 </a:t>
                      </a:r>
                      <a:endParaRPr lang="en-US" sz="2000" b="1"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cs typeface="Calibri"/>
                        </a:rPr>
                        <a:t>0.803  </a:t>
                      </a:r>
                      <a:r>
                        <a:rPr lang="en-US" sz="1600" b="1" dirty="0" smtClean="0">
                          <a:latin typeface="Calibri"/>
                          <a:cs typeface="Calibri"/>
                        </a:rPr>
                        <a:t>±0.001 </a:t>
                      </a:r>
                      <a:endParaRPr lang="en-US" sz="2000" b="1" dirty="0" smtClean="0">
                        <a:latin typeface="Calibri"/>
                        <a:cs typeface="Calibri"/>
                      </a:endParaRPr>
                    </a:p>
                  </a:txBody>
                  <a:tcPr anchor="ctr"/>
                </a:tc>
              </a:tr>
              <a:tr h="798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10 Relations, </a:t>
                      </a:r>
                      <a:br>
                        <a:rPr lang="en-US" sz="2000" i="0" dirty="0" smtClean="0">
                          <a:effectLst/>
                          <a:latin typeface="Calibri"/>
                          <a:cs typeface="Calibri"/>
                        </a:rPr>
                      </a:br>
                      <a:r>
                        <a:rPr lang="en-US" sz="2000" i="0" dirty="0" smtClean="0">
                          <a:effectLst/>
                          <a:latin typeface="Calibri"/>
                          <a:cs typeface="Calibri"/>
                        </a:rPr>
                        <a:t>1 Feature type</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0.285 </a:t>
                      </a:r>
                      <a:r>
                        <a:rPr lang="en-US" sz="1600" dirty="0" smtClean="0">
                          <a:latin typeface="Calibri"/>
                          <a:cs typeface="Calibri"/>
                        </a:rPr>
                        <a:t>± 0.002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0.809 </a:t>
                      </a:r>
                      <a:r>
                        <a:rPr lang="en-US" sz="1600" dirty="0" smtClean="0">
                          <a:latin typeface="Calibri"/>
                          <a:cs typeface="Calibri"/>
                        </a:rPr>
                        <a:t>± 0.001 </a:t>
                      </a:r>
                      <a:endParaRPr lang="en-US" sz="2000" dirty="0" smtClean="0">
                        <a:latin typeface="Calibri"/>
                        <a:cs typeface="Calibri"/>
                      </a:endParaRPr>
                    </a:p>
                  </a:txBody>
                  <a:tcPr anchor="ctr"/>
                </a:tc>
              </a:tr>
              <a:tr h="798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10 Relations, </a:t>
                      </a:r>
                      <a:br>
                        <a:rPr lang="en-US" sz="2000" i="0" dirty="0" smtClean="0">
                          <a:effectLst/>
                          <a:latin typeface="Calibri"/>
                          <a:cs typeface="Calibri"/>
                        </a:rPr>
                      </a:br>
                      <a:r>
                        <a:rPr lang="en-US" sz="2000" i="0" dirty="0" smtClean="0">
                          <a:effectLst/>
                          <a:latin typeface="Calibri"/>
                          <a:cs typeface="Calibri"/>
                        </a:rPr>
                        <a:t>8 Feature types</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0.328 </a:t>
                      </a:r>
                      <a:r>
                        <a:rPr lang="en-US" sz="1600" dirty="0" smtClean="0">
                          <a:latin typeface="Calibri"/>
                          <a:cs typeface="Calibri"/>
                        </a:rPr>
                        <a:t>± 0.003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0.817 </a:t>
                      </a:r>
                      <a:r>
                        <a:rPr lang="en-US" sz="1600" dirty="0" smtClean="0">
                          <a:latin typeface="Calibri"/>
                          <a:cs typeface="Calibri"/>
                        </a:rPr>
                        <a:t>± 0.001 </a:t>
                      </a:r>
                      <a:endParaRPr lang="en-US" sz="2000" dirty="0" smtClean="0">
                        <a:latin typeface="Calibri"/>
                        <a:cs typeface="Calibri"/>
                      </a:endParaRPr>
                    </a:p>
                  </a:txBody>
                  <a:tcPr anchor="ctr"/>
                </a:tc>
              </a:tr>
            </a:tbl>
          </a:graphicData>
        </a:graphic>
      </p:graphicFrame>
      <p:sp>
        <p:nvSpPr>
          <p:cNvPr id="5" name="TextBox 4"/>
          <p:cNvSpPr txBox="1"/>
          <p:nvPr/>
        </p:nvSpPr>
        <p:spPr>
          <a:xfrm>
            <a:off x="1676400" y="5638800"/>
            <a:ext cx="5867400" cy="369332"/>
          </a:xfrm>
          <a:prstGeom prst="rect">
            <a:avLst/>
          </a:prstGeom>
          <a:noFill/>
        </p:spPr>
        <p:txBody>
          <a:bodyPr wrap="square" rtlCol="0">
            <a:spAutoFit/>
          </a:bodyPr>
          <a:lstStyle/>
          <a:p>
            <a:r>
              <a:rPr lang="en-US" dirty="0" smtClean="0"/>
              <a:t>Multiple relations/features             better performance!</a:t>
            </a:r>
            <a:endParaRPr lang="en-US" dirty="0"/>
          </a:p>
        </p:txBody>
      </p:sp>
      <p:sp>
        <p:nvSpPr>
          <p:cNvPr id="7" name="Right Arrow 6"/>
          <p:cNvSpPr/>
          <p:nvPr/>
        </p:nvSpPr>
        <p:spPr>
          <a:xfrm>
            <a:off x="4724400" y="5762967"/>
            <a:ext cx="4191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826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 in Social Networks</a:t>
            </a:r>
            <a:endParaRPr lang="en-US" dirty="0"/>
          </a:p>
        </p:txBody>
      </p:sp>
      <p:sp>
        <p:nvSpPr>
          <p:cNvPr id="3" name="Content Placeholder 2"/>
          <p:cNvSpPr>
            <a:spLocks noGrp="1"/>
          </p:cNvSpPr>
          <p:nvPr>
            <p:ph sz="quarter" idx="13"/>
          </p:nvPr>
        </p:nvSpPr>
        <p:spPr>
          <a:xfrm>
            <a:off x="609600" y="1803400"/>
            <a:ext cx="8001000" cy="4368800"/>
          </a:xfrm>
        </p:spPr>
        <p:txBody>
          <a:bodyPr>
            <a:normAutofit/>
          </a:bodyPr>
          <a:lstStyle/>
          <a:p>
            <a:r>
              <a:rPr lang="en-US" sz="2800" dirty="0">
                <a:solidFill>
                  <a:schemeClr val="tx1"/>
                </a:solidFill>
              </a:rPr>
              <a:t>Recent study by </a:t>
            </a:r>
            <a:r>
              <a:rPr lang="en-US" sz="2800" dirty="0" err="1">
                <a:solidFill>
                  <a:schemeClr val="tx1"/>
                </a:solidFill>
              </a:rPr>
              <a:t>Nexgate</a:t>
            </a:r>
            <a:r>
              <a:rPr lang="en-US" sz="2800" dirty="0">
                <a:solidFill>
                  <a:schemeClr val="tx1"/>
                </a:solidFill>
              </a:rPr>
              <a:t> in 2013</a:t>
            </a:r>
            <a:r>
              <a:rPr lang="en-US" sz="2800" dirty="0" smtClean="0">
                <a:solidFill>
                  <a:schemeClr val="tx1"/>
                </a:solidFill>
              </a:rPr>
              <a:t>:</a:t>
            </a:r>
          </a:p>
          <a:p>
            <a:endParaRPr lang="en-US" sz="2800" dirty="0">
              <a:solidFill>
                <a:schemeClr val="tx1"/>
              </a:solidFill>
            </a:endParaRPr>
          </a:p>
          <a:p>
            <a:pPr lvl="1"/>
            <a:r>
              <a:rPr lang="en-US" sz="2400" dirty="0">
                <a:solidFill>
                  <a:schemeClr val="tx1"/>
                </a:solidFill>
              </a:rPr>
              <a:t>Spam grew by more than 300% in half a </a:t>
            </a:r>
            <a:r>
              <a:rPr lang="en-US" sz="2400" dirty="0" smtClean="0">
                <a:solidFill>
                  <a:schemeClr val="tx1"/>
                </a:solidFill>
              </a:rPr>
              <a:t>year</a:t>
            </a:r>
          </a:p>
          <a:p>
            <a:pPr lvl="1"/>
            <a:endParaRPr lang="en-US" sz="2400" dirty="0">
              <a:solidFill>
                <a:schemeClr val="tx1"/>
              </a:solidFill>
            </a:endParaRPr>
          </a:p>
          <a:p>
            <a:pPr lvl="1"/>
            <a:r>
              <a:rPr lang="en-US" sz="2400" dirty="0">
                <a:solidFill>
                  <a:schemeClr val="tx1"/>
                </a:solidFill>
              </a:rPr>
              <a:t>1 in </a:t>
            </a:r>
            <a:r>
              <a:rPr lang="en-US" sz="2400" dirty="0" smtClean="0">
                <a:solidFill>
                  <a:schemeClr val="tx1"/>
                </a:solidFill>
              </a:rPr>
              <a:t>200 </a:t>
            </a:r>
            <a:r>
              <a:rPr lang="en-US" sz="2400" dirty="0">
                <a:solidFill>
                  <a:schemeClr val="tx1"/>
                </a:solidFill>
              </a:rPr>
              <a:t>social messages are spam</a:t>
            </a:r>
          </a:p>
          <a:p>
            <a:pPr lvl="1"/>
            <a:endParaRPr lang="en-US" sz="2400" dirty="0" smtClean="0">
              <a:solidFill>
                <a:schemeClr val="tx1"/>
              </a:solidFill>
            </a:endParaRPr>
          </a:p>
          <a:p>
            <a:pPr lvl="1"/>
            <a:r>
              <a:rPr lang="en-US" sz="2400" dirty="0" smtClean="0">
                <a:solidFill>
                  <a:schemeClr val="tx1"/>
                </a:solidFill>
              </a:rPr>
              <a:t>5</a:t>
            </a:r>
            <a:r>
              <a:rPr lang="en-US" sz="2400" dirty="0">
                <a:solidFill>
                  <a:schemeClr val="tx1"/>
                </a:solidFill>
              </a:rPr>
              <a:t>% of all social apps are </a:t>
            </a:r>
            <a:r>
              <a:rPr lang="en-US" sz="2400" dirty="0" err="1">
                <a:solidFill>
                  <a:schemeClr val="tx1"/>
                </a:solidFill>
              </a:rPr>
              <a:t>spammy</a:t>
            </a:r>
            <a:r>
              <a:rPr lang="en-US" sz="2400" dirty="0">
                <a:solidFill>
                  <a:schemeClr val="tx1"/>
                </a:solidFill>
              </a:rPr>
              <a:t> </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4</a:t>
            </a:fld>
            <a:endParaRPr lang="en-US" dirty="0"/>
          </a:p>
        </p:txBody>
      </p:sp>
    </p:spTree>
    <p:extLst>
      <p:ext uri="{BB962C8B-B14F-4D97-AF65-F5344CB8AC3E}">
        <p14:creationId xmlns:p14="http://schemas.microsoft.com/office/powerpoint/2010/main" val="4238200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Structure Features</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40</a:t>
            </a:fld>
            <a:endParaRPr lang="en-US" dirty="0"/>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4214961602"/>
              </p:ext>
            </p:extLst>
          </p:nvPr>
        </p:nvGraphicFramePr>
        <p:xfrm>
          <a:off x="1143000" y="1981200"/>
          <a:ext cx="6858001" cy="3126108"/>
        </p:xfrm>
        <a:graphic>
          <a:graphicData uri="http://schemas.openxmlformats.org/drawingml/2006/table">
            <a:tbl>
              <a:tblPr firstRow="1" bandRow="1">
                <a:tableStyleId>{5C22544A-7EE6-4342-B048-85BDC9FD1C3A}</a:tableStyleId>
              </a:tblPr>
              <a:tblGrid>
                <a:gridCol w="2654710"/>
                <a:gridCol w="2138516"/>
                <a:gridCol w="2064775"/>
              </a:tblGrid>
              <a:tr h="731091">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798339">
                <a:tc>
                  <a:txBody>
                    <a:bodyPr/>
                    <a:lstStyle/>
                    <a:p>
                      <a:pPr algn="ctr" fontAlgn="auto"/>
                      <a:r>
                        <a:rPr lang="en-US" sz="2000" i="0" dirty="0" smtClean="0">
                          <a:effectLst/>
                          <a:latin typeface="Calibri"/>
                          <a:cs typeface="Calibri"/>
                        </a:rPr>
                        <a:t>1 Relation, </a:t>
                      </a:r>
                      <a:br>
                        <a:rPr lang="en-US" sz="2000" i="0" dirty="0" smtClean="0">
                          <a:effectLst/>
                          <a:latin typeface="Calibri"/>
                          <a:cs typeface="Calibri"/>
                        </a:rPr>
                      </a:br>
                      <a:r>
                        <a:rPr lang="en-US" sz="2000" i="0" dirty="0" smtClean="0">
                          <a:effectLst/>
                          <a:latin typeface="Calibri"/>
                          <a:cs typeface="Calibri"/>
                        </a:rPr>
                        <a:t>8 Feature</a:t>
                      </a:r>
                      <a:r>
                        <a:rPr lang="en-US" sz="2000" i="0" baseline="0" dirty="0" smtClean="0">
                          <a:effectLst/>
                          <a:latin typeface="Calibri"/>
                          <a:cs typeface="Calibri"/>
                        </a:rPr>
                        <a:t> types</a:t>
                      </a:r>
                      <a:endParaRPr lang="en-US" sz="2400" i="0" dirty="0" smtClean="0">
                        <a:effectLst/>
                        <a:latin typeface="Calibri"/>
                        <a:cs typeface="Calibri"/>
                      </a:endParaRPr>
                    </a:p>
                  </a:txBody>
                  <a:tcPr anchor="ctr"/>
                </a:tc>
                <a:tc>
                  <a:txBody>
                    <a:bodyPr/>
                    <a:lstStyle/>
                    <a:p>
                      <a:pPr algn="ctr"/>
                      <a:r>
                        <a:rPr lang="en-US" sz="2000" dirty="0" smtClean="0">
                          <a:latin typeface="Calibri"/>
                          <a:cs typeface="Calibri"/>
                        </a:rPr>
                        <a:t>0.187 </a:t>
                      </a:r>
                      <a:r>
                        <a:rPr lang="en-US" sz="1600" dirty="0" smtClean="0">
                          <a:latin typeface="Calibri"/>
                          <a:cs typeface="Calibri"/>
                        </a:rPr>
                        <a:t>± 0.004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0.803  </a:t>
                      </a:r>
                      <a:r>
                        <a:rPr lang="en-US" sz="1600" dirty="0" smtClean="0">
                          <a:latin typeface="Calibri"/>
                          <a:cs typeface="Calibri"/>
                        </a:rPr>
                        <a:t>±0.001 </a:t>
                      </a:r>
                      <a:endParaRPr lang="en-US" sz="2000" dirty="0" smtClean="0">
                        <a:latin typeface="Calibri"/>
                        <a:cs typeface="Calibri"/>
                      </a:endParaRPr>
                    </a:p>
                  </a:txBody>
                  <a:tcPr anchor="ctr"/>
                </a:tc>
              </a:tr>
              <a:tr h="798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effectLst/>
                          <a:latin typeface="Calibri"/>
                          <a:cs typeface="Calibri"/>
                        </a:rPr>
                        <a:t>10 Relations, </a:t>
                      </a:r>
                      <a:br>
                        <a:rPr lang="en-US" sz="2000" b="1" i="0" dirty="0" smtClean="0">
                          <a:effectLst/>
                          <a:latin typeface="Calibri"/>
                          <a:cs typeface="Calibri"/>
                        </a:rPr>
                      </a:br>
                      <a:r>
                        <a:rPr lang="en-US" sz="2000" b="1" i="0" dirty="0" smtClean="0">
                          <a:effectLst/>
                          <a:latin typeface="Calibri"/>
                          <a:cs typeface="Calibri"/>
                        </a:rPr>
                        <a:t>1 Feature type</a:t>
                      </a:r>
                      <a:endParaRPr lang="en-US" sz="2400" b="1"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cs typeface="Calibri"/>
                        </a:rPr>
                        <a:t>0.285 </a:t>
                      </a:r>
                      <a:r>
                        <a:rPr lang="en-US" sz="1600" b="1" dirty="0" smtClean="0">
                          <a:latin typeface="Calibri"/>
                          <a:cs typeface="Calibri"/>
                        </a:rPr>
                        <a:t>± 0.002 </a:t>
                      </a:r>
                      <a:endParaRPr lang="en-US" sz="2000" b="1"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cs typeface="Calibri"/>
                        </a:rPr>
                        <a:t>0.809 </a:t>
                      </a:r>
                      <a:r>
                        <a:rPr lang="en-US" sz="1600" b="1" dirty="0" smtClean="0">
                          <a:latin typeface="Calibri"/>
                          <a:cs typeface="Calibri"/>
                        </a:rPr>
                        <a:t>± 0.001 </a:t>
                      </a:r>
                      <a:endParaRPr lang="en-US" sz="2000" b="1" dirty="0" smtClean="0">
                        <a:latin typeface="Calibri"/>
                        <a:cs typeface="Calibri"/>
                      </a:endParaRPr>
                    </a:p>
                  </a:txBody>
                  <a:tcPr anchor="ctr"/>
                </a:tc>
              </a:tr>
              <a:tr h="798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10 Relations, </a:t>
                      </a:r>
                      <a:br>
                        <a:rPr lang="en-US" sz="2000" i="0" dirty="0" smtClean="0">
                          <a:effectLst/>
                          <a:latin typeface="Calibri"/>
                          <a:cs typeface="Calibri"/>
                        </a:rPr>
                      </a:br>
                      <a:r>
                        <a:rPr lang="en-US" sz="2000" i="0" dirty="0" smtClean="0">
                          <a:effectLst/>
                          <a:latin typeface="Calibri"/>
                          <a:cs typeface="Calibri"/>
                        </a:rPr>
                        <a:t>8 Feature types</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0.328 </a:t>
                      </a:r>
                      <a:r>
                        <a:rPr lang="en-US" sz="1600" dirty="0" smtClean="0">
                          <a:latin typeface="Calibri"/>
                          <a:cs typeface="Calibri"/>
                        </a:rPr>
                        <a:t>± 0.003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0.817 </a:t>
                      </a:r>
                      <a:r>
                        <a:rPr lang="en-US" sz="1600" dirty="0" smtClean="0">
                          <a:latin typeface="Calibri"/>
                          <a:cs typeface="Calibri"/>
                        </a:rPr>
                        <a:t>± 0.001 </a:t>
                      </a:r>
                      <a:endParaRPr lang="en-US" sz="2000" dirty="0" smtClean="0">
                        <a:latin typeface="Calibri"/>
                        <a:cs typeface="Calibri"/>
                      </a:endParaRPr>
                    </a:p>
                  </a:txBody>
                  <a:tcPr anchor="ctr"/>
                </a:tc>
              </a:tr>
            </a:tbl>
          </a:graphicData>
        </a:graphic>
      </p:graphicFrame>
      <p:sp>
        <p:nvSpPr>
          <p:cNvPr id="5" name="TextBox 4"/>
          <p:cNvSpPr txBox="1"/>
          <p:nvPr/>
        </p:nvSpPr>
        <p:spPr>
          <a:xfrm>
            <a:off x="1676400" y="5638800"/>
            <a:ext cx="5867400" cy="369332"/>
          </a:xfrm>
          <a:prstGeom prst="rect">
            <a:avLst/>
          </a:prstGeom>
          <a:noFill/>
        </p:spPr>
        <p:txBody>
          <a:bodyPr wrap="square" rtlCol="0">
            <a:spAutoFit/>
          </a:bodyPr>
          <a:lstStyle/>
          <a:p>
            <a:r>
              <a:rPr lang="en-US" dirty="0" smtClean="0"/>
              <a:t>Multiple relations/features             better performance!</a:t>
            </a:r>
            <a:endParaRPr lang="en-US" dirty="0"/>
          </a:p>
        </p:txBody>
      </p:sp>
      <p:sp>
        <p:nvSpPr>
          <p:cNvPr id="7" name="Right Arrow 6"/>
          <p:cNvSpPr/>
          <p:nvPr/>
        </p:nvSpPr>
        <p:spPr>
          <a:xfrm>
            <a:off x="4724400" y="5762967"/>
            <a:ext cx="4191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623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Structure Features</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41</a:t>
            </a:fld>
            <a:endParaRPr lang="en-US" dirty="0"/>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1355032277"/>
              </p:ext>
            </p:extLst>
          </p:nvPr>
        </p:nvGraphicFramePr>
        <p:xfrm>
          <a:off x="1143000" y="1981200"/>
          <a:ext cx="6858001" cy="3126108"/>
        </p:xfrm>
        <a:graphic>
          <a:graphicData uri="http://schemas.openxmlformats.org/drawingml/2006/table">
            <a:tbl>
              <a:tblPr firstRow="1" bandRow="1">
                <a:tableStyleId>{5C22544A-7EE6-4342-B048-85BDC9FD1C3A}</a:tableStyleId>
              </a:tblPr>
              <a:tblGrid>
                <a:gridCol w="2654710"/>
                <a:gridCol w="2138516"/>
                <a:gridCol w="2064775"/>
              </a:tblGrid>
              <a:tr h="731091">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798339">
                <a:tc>
                  <a:txBody>
                    <a:bodyPr/>
                    <a:lstStyle/>
                    <a:p>
                      <a:pPr algn="ctr" fontAlgn="auto"/>
                      <a:r>
                        <a:rPr lang="en-US" sz="2000" i="0" dirty="0" smtClean="0">
                          <a:effectLst/>
                          <a:latin typeface="Calibri"/>
                          <a:cs typeface="Calibri"/>
                        </a:rPr>
                        <a:t>1 Relation, </a:t>
                      </a:r>
                      <a:br>
                        <a:rPr lang="en-US" sz="2000" i="0" dirty="0" smtClean="0">
                          <a:effectLst/>
                          <a:latin typeface="Calibri"/>
                          <a:cs typeface="Calibri"/>
                        </a:rPr>
                      </a:br>
                      <a:r>
                        <a:rPr lang="en-US" sz="2000" i="0" dirty="0" smtClean="0">
                          <a:effectLst/>
                          <a:latin typeface="Calibri"/>
                          <a:cs typeface="Calibri"/>
                        </a:rPr>
                        <a:t>8 Feature</a:t>
                      </a:r>
                      <a:r>
                        <a:rPr lang="en-US" sz="2000" i="0" baseline="0" dirty="0" smtClean="0">
                          <a:effectLst/>
                          <a:latin typeface="Calibri"/>
                          <a:cs typeface="Calibri"/>
                        </a:rPr>
                        <a:t> types</a:t>
                      </a:r>
                      <a:endParaRPr lang="en-US" sz="2400" i="0" dirty="0" smtClean="0">
                        <a:effectLst/>
                        <a:latin typeface="Calibri"/>
                        <a:cs typeface="Calibri"/>
                      </a:endParaRPr>
                    </a:p>
                  </a:txBody>
                  <a:tcPr anchor="ctr"/>
                </a:tc>
                <a:tc>
                  <a:txBody>
                    <a:bodyPr/>
                    <a:lstStyle/>
                    <a:p>
                      <a:pPr algn="ctr"/>
                      <a:r>
                        <a:rPr lang="en-US" sz="2000" dirty="0" smtClean="0">
                          <a:latin typeface="Calibri"/>
                          <a:cs typeface="Calibri"/>
                        </a:rPr>
                        <a:t>0.187 </a:t>
                      </a:r>
                      <a:r>
                        <a:rPr lang="en-US" sz="1600" dirty="0" smtClean="0">
                          <a:latin typeface="Calibri"/>
                          <a:cs typeface="Calibri"/>
                        </a:rPr>
                        <a:t>± 0.004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0.803  </a:t>
                      </a:r>
                      <a:r>
                        <a:rPr lang="en-US" sz="1600" dirty="0" smtClean="0">
                          <a:latin typeface="Calibri"/>
                          <a:cs typeface="Calibri"/>
                        </a:rPr>
                        <a:t>±0.001 </a:t>
                      </a:r>
                      <a:endParaRPr lang="en-US" sz="2000" dirty="0" smtClean="0">
                        <a:latin typeface="Calibri"/>
                        <a:cs typeface="Calibri"/>
                      </a:endParaRPr>
                    </a:p>
                  </a:txBody>
                  <a:tcPr anchor="ctr"/>
                </a:tc>
              </a:tr>
              <a:tr h="798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10 Relations, </a:t>
                      </a:r>
                      <a:br>
                        <a:rPr lang="en-US" sz="2000" i="0" dirty="0" smtClean="0">
                          <a:effectLst/>
                          <a:latin typeface="Calibri"/>
                          <a:cs typeface="Calibri"/>
                        </a:rPr>
                      </a:br>
                      <a:r>
                        <a:rPr lang="en-US" sz="2000" i="0" dirty="0" smtClean="0">
                          <a:effectLst/>
                          <a:latin typeface="Calibri"/>
                          <a:cs typeface="Calibri"/>
                        </a:rPr>
                        <a:t>1 Feature type</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0.285 </a:t>
                      </a:r>
                      <a:r>
                        <a:rPr lang="en-US" sz="1600" dirty="0" smtClean="0">
                          <a:latin typeface="Calibri"/>
                          <a:cs typeface="Calibri"/>
                        </a:rPr>
                        <a:t>± 0.002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0.809 </a:t>
                      </a:r>
                      <a:r>
                        <a:rPr lang="en-US" sz="1600" dirty="0" smtClean="0">
                          <a:latin typeface="Calibri"/>
                          <a:cs typeface="Calibri"/>
                        </a:rPr>
                        <a:t>± 0.001 </a:t>
                      </a:r>
                      <a:endParaRPr lang="en-US" sz="2000" dirty="0" smtClean="0">
                        <a:latin typeface="Calibri"/>
                        <a:cs typeface="Calibri"/>
                      </a:endParaRPr>
                    </a:p>
                  </a:txBody>
                  <a:tcPr anchor="ctr"/>
                </a:tc>
              </a:tr>
              <a:tr h="798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effectLst/>
                          <a:latin typeface="Calibri"/>
                          <a:cs typeface="Calibri"/>
                        </a:rPr>
                        <a:t>10 Relations, </a:t>
                      </a:r>
                      <a:br>
                        <a:rPr lang="en-US" sz="2000" b="1" i="0" dirty="0" smtClean="0">
                          <a:effectLst/>
                          <a:latin typeface="Calibri"/>
                          <a:cs typeface="Calibri"/>
                        </a:rPr>
                      </a:br>
                      <a:r>
                        <a:rPr lang="en-US" sz="2000" b="1" i="0" dirty="0" smtClean="0">
                          <a:effectLst/>
                          <a:latin typeface="Calibri"/>
                          <a:cs typeface="Calibri"/>
                        </a:rPr>
                        <a:t>8 Feature types</a:t>
                      </a:r>
                      <a:endParaRPr lang="en-US" sz="2400" b="1"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cs typeface="Calibri"/>
                        </a:rPr>
                        <a:t>0.328 </a:t>
                      </a:r>
                      <a:r>
                        <a:rPr lang="en-US" sz="1600" b="1" dirty="0" smtClean="0">
                          <a:latin typeface="Calibri"/>
                          <a:cs typeface="Calibri"/>
                        </a:rPr>
                        <a:t>± 0.003 </a:t>
                      </a:r>
                      <a:endParaRPr lang="en-US" sz="2000" b="1"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cs typeface="Calibri"/>
                        </a:rPr>
                        <a:t>0.817 </a:t>
                      </a:r>
                      <a:r>
                        <a:rPr lang="en-US" sz="1600" b="1" dirty="0" smtClean="0">
                          <a:latin typeface="Calibri"/>
                          <a:cs typeface="Calibri"/>
                        </a:rPr>
                        <a:t>± 0.001 </a:t>
                      </a:r>
                      <a:endParaRPr lang="en-US" sz="2000" b="1" dirty="0" smtClean="0">
                        <a:latin typeface="Calibri"/>
                        <a:cs typeface="Calibri"/>
                      </a:endParaRPr>
                    </a:p>
                  </a:txBody>
                  <a:tcPr anchor="ctr"/>
                </a:tc>
              </a:tr>
            </a:tbl>
          </a:graphicData>
        </a:graphic>
      </p:graphicFrame>
      <p:sp>
        <p:nvSpPr>
          <p:cNvPr id="3" name="TextBox 2"/>
          <p:cNvSpPr txBox="1"/>
          <p:nvPr/>
        </p:nvSpPr>
        <p:spPr>
          <a:xfrm>
            <a:off x="1676400" y="5638800"/>
            <a:ext cx="5867400" cy="369332"/>
          </a:xfrm>
          <a:prstGeom prst="rect">
            <a:avLst/>
          </a:prstGeom>
          <a:noFill/>
        </p:spPr>
        <p:txBody>
          <a:bodyPr wrap="square" rtlCol="0">
            <a:spAutoFit/>
          </a:bodyPr>
          <a:lstStyle/>
          <a:p>
            <a:r>
              <a:rPr lang="en-US" dirty="0" smtClean="0"/>
              <a:t>Multiple relations/features             better performance!</a:t>
            </a:r>
            <a:endParaRPr lang="en-US" dirty="0"/>
          </a:p>
        </p:txBody>
      </p:sp>
      <p:sp>
        <p:nvSpPr>
          <p:cNvPr id="5" name="Right Arrow 4"/>
          <p:cNvSpPr/>
          <p:nvPr/>
        </p:nvSpPr>
        <p:spPr>
          <a:xfrm>
            <a:off x="4724400" y="5762967"/>
            <a:ext cx="4191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633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Approach</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42</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2938631"/>
            <a:ext cx="4724400" cy="2968259"/>
          </a:xfrm>
          <a:prstGeom prst="rect">
            <a:avLst/>
          </a:prstGeom>
        </p:spPr>
      </p:pic>
      <p:sp>
        <p:nvSpPr>
          <p:cNvPr id="14" name="Content Placeholder 13"/>
          <p:cNvSpPr>
            <a:spLocks noGrp="1"/>
          </p:cNvSpPr>
          <p:nvPr>
            <p:ph sz="quarter" idx="13"/>
          </p:nvPr>
        </p:nvSpPr>
        <p:spPr/>
        <p:txBody>
          <a:bodyPr/>
          <a:lstStyle/>
          <a:p>
            <a:pPr marL="0" indent="0">
              <a:buNone/>
            </a:pPr>
            <a:r>
              <a:rPr lang="en-US" dirty="0">
                <a:solidFill>
                  <a:srgbClr val="000000"/>
                </a:solidFill>
              </a:rPr>
              <a:t>Predict spammers based on:</a:t>
            </a:r>
          </a:p>
          <a:p>
            <a:r>
              <a:rPr lang="en-US" dirty="0">
                <a:solidFill>
                  <a:srgbClr val="000000"/>
                </a:solidFill>
              </a:rPr>
              <a:t>Graph </a:t>
            </a:r>
            <a:r>
              <a:rPr lang="en-US" dirty="0" smtClean="0">
                <a:solidFill>
                  <a:srgbClr val="000000"/>
                </a:solidFill>
              </a:rPr>
              <a:t>structure</a:t>
            </a:r>
            <a:endParaRPr lang="en-US" dirty="0">
              <a:solidFill>
                <a:srgbClr val="000000"/>
              </a:solidFill>
            </a:endParaRPr>
          </a:p>
          <a:p>
            <a:r>
              <a:rPr lang="en-US" b="1" dirty="0">
                <a:solidFill>
                  <a:srgbClr val="FF0000"/>
                </a:solidFill>
              </a:rPr>
              <a:t>Action sequences</a:t>
            </a:r>
          </a:p>
          <a:p>
            <a:r>
              <a:rPr lang="en-US" dirty="0">
                <a:solidFill>
                  <a:srgbClr val="000000"/>
                </a:solidFill>
              </a:rPr>
              <a:t>Reporting behavior </a:t>
            </a:r>
          </a:p>
          <a:p>
            <a:endParaRPr lang="en-US" dirty="0"/>
          </a:p>
        </p:txBody>
      </p:sp>
    </p:spTree>
    <p:extLst>
      <p:ext uri="{BB962C8B-B14F-4D97-AF65-F5344CB8AC3E}">
        <p14:creationId xmlns:p14="http://schemas.microsoft.com/office/powerpoint/2010/main" val="112894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Actions</a:t>
            </a:r>
            <a:endParaRPr lang="en-US" dirty="0"/>
          </a:p>
        </p:txBody>
      </p:sp>
      <p:sp>
        <p:nvSpPr>
          <p:cNvPr id="3" name="Content Placeholder 2"/>
          <p:cNvSpPr>
            <a:spLocks noGrp="1"/>
          </p:cNvSpPr>
          <p:nvPr>
            <p:ph sz="quarter" idx="13"/>
          </p:nvPr>
        </p:nvSpPr>
        <p:spPr>
          <a:xfrm>
            <a:off x="609600" y="1803400"/>
            <a:ext cx="8153400" cy="2006600"/>
          </a:xfrm>
        </p:spPr>
        <p:txBody>
          <a:bodyPr>
            <a:normAutofit/>
          </a:bodyPr>
          <a:lstStyle/>
          <a:p>
            <a:r>
              <a:rPr lang="en-US" sz="2400" b="1" dirty="0">
                <a:solidFill>
                  <a:srgbClr val="000000"/>
                </a:solidFill>
              </a:rPr>
              <a:t>Sequential </a:t>
            </a:r>
            <a:r>
              <a:rPr lang="en-US" sz="2400" b="1" dirty="0" smtClean="0">
                <a:solidFill>
                  <a:srgbClr val="000000"/>
                </a:solidFill>
              </a:rPr>
              <a:t>Bigram </a:t>
            </a:r>
            <a:r>
              <a:rPr lang="en-US" sz="2400" b="1" dirty="0">
                <a:solidFill>
                  <a:srgbClr val="000000"/>
                </a:solidFill>
              </a:rPr>
              <a:t>Features:</a:t>
            </a:r>
            <a:r>
              <a:rPr lang="en-US" sz="2400" dirty="0">
                <a:solidFill>
                  <a:srgbClr val="000000"/>
                </a:solidFill>
              </a:rPr>
              <a:t>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Short </a:t>
            </a:r>
            <a:r>
              <a:rPr lang="en-US" sz="2400" dirty="0">
                <a:solidFill>
                  <a:srgbClr val="000000"/>
                </a:solidFill>
              </a:rPr>
              <a:t>sequence segment of </a:t>
            </a:r>
            <a:r>
              <a:rPr lang="en-US" sz="2400" dirty="0" smtClean="0">
                <a:solidFill>
                  <a:srgbClr val="000000"/>
                </a:solidFill>
              </a:rPr>
              <a:t>2 consecutive actions</a:t>
            </a:r>
            <a:r>
              <a:rPr lang="en-US" sz="2400" dirty="0">
                <a:solidFill>
                  <a:srgbClr val="000000"/>
                </a:solidFill>
              </a:rPr>
              <a:t>, </a:t>
            </a:r>
            <a:r>
              <a:rPr lang="en-US" sz="2400" dirty="0" smtClean="0">
                <a:solidFill>
                  <a:srgbClr val="000000"/>
                </a:solidFill>
              </a:rPr>
              <a:t>        to </a:t>
            </a:r>
            <a:r>
              <a:rPr lang="en-US" sz="2400" dirty="0">
                <a:solidFill>
                  <a:srgbClr val="000000"/>
                </a:solidFill>
              </a:rPr>
              <a:t>capture </a:t>
            </a:r>
            <a:r>
              <a:rPr lang="en-US" sz="2400" dirty="0" smtClean="0">
                <a:solidFill>
                  <a:srgbClr val="000000"/>
                </a:solidFill>
              </a:rPr>
              <a:t>sequential information</a:t>
            </a:r>
            <a:endParaRPr lang="en-US" sz="2400" b="1" dirty="0">
              <a:solidFill>
                <a:srgbClr val="000000"/>
              </a:solidFill>
            </a:endParaRPr>
          </a:p>
          <a:p>
            <a:endParaRPr lang="en-US" sz="3200" b="1" dirty="0">
              <a:solidFill>
                <a:srgbClr val="000000"/>
              </a:solidFill>
            </a:endParaRPr>
          </a:p>
        </p:txBody>
      </p:sp>
      <p:sp>
        <p:nvSpPr>
          <p:cNvPr id="4" name="Slide Number Placeholder 3"/>
          <p:cNvSpPr>
            <a:spLocks noGrp="1"/>
          </p:cNvSpPr>
          <p:nvPr>
            <p:ph type="sldNum" sz="quarter" idx="14"/>
          </p:nvPr>
        </p:nvSpPr>
        <p:spPr/>
        <p:txBody>
          <a:bodyPr/>
          <a:lstStyle/>
          <a:p>
            <a:fld id="{74D5BECE-718A-9144-AE54-941D366823A0}" type="slidenum">
              <a:rPr lang="en-US" smtClean="0"/>
              <a:pPr/>
              <a:t>43</a:t>
            </a:fld>
            <a:endParaRPr lang="en-US" dirty="0"/>
          </a:p>
        </p:txBody>
      </p:sp>
      <p:sp>
        <p:nvSpPr>
          <p:cNvPr id="8" name="TextBox 7"/>
          <p:cNvSpPr txBox="1"/>
          <p:nvPr/>
        </p:nvSpPr>
        <p:spPr>
          <a:xfrm>
            <a:off x="1295400" y="3962400"/>
            <a:ext cx="6786082" cy="830997"/>
          </a:xfrm>
          <a:prstGeom prst="rect">
            <a:avLst/>
          </a:prstGeom>
          <a:noFill/>
        </p:spPr>
        <p:txBody>
          <a:bodyPr wrap="none" rtlCol="0">
            <a:spAutoFit/>
          </a:bodyPr>
          <a:lstStyle/>
          <a:p>
            <a:r>
              <a:rPr lang="en-US" sz="2400" dirty="0" smtClean="0">
                <a:latin typeface="Calibri"/>
                <a:cs typeface="Calibri"/>
              </a:rPr>
              <a:t>User1 Actions: </a:t>
            </a:r>
          </a:p>
          <a:p>
            <a:r>
              <a:rPr lang="en-US" sz="2400" dirty="0" smtClean="0">
                <a:latin typeface="Calibri"/>
                <a:cs typeface="Calibri"/>
              </a:rPr>
              <a:t>Message, </a:t>
            </a:r>
            <a:r>
              <a:rPr lang="en-US" sz="2400" dirty="0" err="1" smtClean="0">
                <a:latin typeface="Calibri"/>
                <a:cs typeface="Calibri"/>
              </a:rPr>
              <a:t>Profile_view</a:t>
            </a:r>
            <a:r>
              <a:rPr lang="en-US" sz="2400" dirty="0" smtClean="0">
                <a:latin typeface="Calibri"/>
                <a:cs typeface="Calibri"/>
              </a:rPr>
              <a:t>, Message, </a:t>
            </a:r>
            <a:r>
              <a:rPr lang="en-US" sz="2400" dirty="0" err="1" smtClean="0">
                <a:latin typeface="Calibri"/>
                <a:cs typeface="Calibri"/>
              </a:rPr>
              <a:t>Friend_Request</a:t>
            </a:r>
            <a:r>
              <a:rPr lang="en-US" sz="2400" dirty="0" smtClean="0">
                <a:latin typeface="Calibri"/>
                <a:cs typeface="Calibri"/>
              </a:rPr>
              <a:t>, ….</a:t>
            </a:r>
            <a:endParaRPr lang="en-US" sz="2400" dirty="0">
              <a:latin typeface="Calibri"/>
              <a:cs typeface="Calibri"/>
            </a:endParaRPr>
          </a:p>
        </p:txBody>
      </p:sp>
      <p:sp>
        <p:nvSpPr>
          <p:cNvPr id="9" name="Left Brace 8"/>
          <p:cNvSpPr/>
          <p:nvPr/>
        </p:nvSpPr>
        <p:spPr>
          <a:xfrm rot="16200000" flipV="1">
            <a:off x="2667000" y="3505199"/>
            <a:ext cx="304800" cy="2895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eft Brace 9"/>
          <p:cNvSpPr/>
          <p:nvPr/>
        </p:nvSpPr>
        <p:spPr>
          <a:xfrm rot="16200000" flipV="1">
            <a:off x="3962400" y="3809999"/>
            <a:ext cx="304800" cy="2895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rot="16200000" flipV="1">
            <a:off x="5753100" y="3924300"/>
            <a:ext cx="304800" cy="3276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44678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Actions</a:t>
            </a:r>
          </a:p>
        </p:txBody>
      </p:sp>
      <p:sp>
        <p:nvSpPr>
          <p:cNvPr id="3" name="Content Placeholder 2"/>
          <p:cNvSpPr>
            <a:spLocks noGrp="1"/>
          </p:cNvSpPr>
          <p:nvPr>
            <p:ph sz="quarter" idx="13"/>
          </p:nvPr>
        </p:nvSpPr>
        <p:spPr>
          <a:xfrm>
            <a:off x="609600" y="1803400"/>
            <a:ext cx="8153400" cy="2006600"/>
          </a:xfrm>
        </p:spPr>
        <p:txBody>
          <a:bodyPr>
            <a:normAutofit/>
          </a:bodyPr>
          <a:lstStyle/>
          <a:p>
            <a:r>
              <a:rPr lang="en-US" sz="2400" b="1" dirty="0" smtClean="0">
                <a:solidFill>
                  <a:srgbClr val="000000"/>
                </a:solidFill>
              </a:rPr>
              <a:t>Mixture </a:t>
            </a:r>
            <a:r>
              <a:rPr lang="en-US" sz="2400" b="1" dirty="0">
                <a:solidFill>
                  <a:srgbClr val="000000"/>
                </a:solidFill>
              </a:rPr>
              <a:t>of Markov </a:t>
            </a:r>
            <a:r>
              <a:rPr lang="en-US" sz="2400" b="1" dirty="0" smtClean="0">
                <a:solidFill>
                  <a:srgbClr val="000000"/>
                </a:solidFill>
              </a:rPr>
              <a:t>Models (MMM):</a:t>
            </a:r>
            <a:r>
              <a:rPr lang="en-US" sz="2400" dirty="0" smtClean="0">
                <a:solidFill>
                  <a:srgbClr val="000000"/>
                </a:solidFill>
              </a:rPr>
              <a:t>  </a:t>
            </a:r>
          </a:p>
          <a:p>
            <a:pPr marL="228600" lvl="1" indent="0">
              <a:buNone/>
            </a:pPr>
            <a:r>
              <a:rPr lang="en-US" sz="2200" dirty="0" smtClean="0">
                <a:solidFill>
                  <a:srgbClr val="000000"/>
                </a:solidFill>
              </a:rPr>
              <a:t>A.k.a. chain-augmented, tree-augmented </a:t>
            </a:r>
            <a:r>
              <a:rPr lang="en-US" sz="2200" dirty="0">
                <a:solidFill>
                  <a:srgbClr val="000000"/>
                </a:solidFill>
              </a:rPr>
              <a:t>naive </a:t>
            </a:r>
            <a:r>
              <a:rPr lang="en-US" sz="2200" dirty="0" smtClean="0">
                <a:solidFill>
                  <a:srgbClr val="000000"/>
                </a:solidFill>
              </a:rPr>
              <a:t>Bayes</a:t>
            </a:r>
          </a:p>
        </p:txBody>
      </p:sp>
      <p:sp>
        <p:nvSpPr>
          <p:cNvPr id="4" name="Slide Number Placeholder 3"/>
          <p:cNvSpPr>
            <a:spLocks noGrp="1"/>
          </p:cNvSpPr>
          <p:nvPr>
            <p:ph type="sldNum" sz="quarter" idx="14"/>
          </p:nvPr>
        </p:nvSpPr>
        <p:spPr/>
        <p:txBody>
          <a:bodyPr/>
          <a:lstStyle/>
          <a:p>
            <a:fld id="{74D5BECE-718A-9144-AE54-941D366823A0}" type="slidenum">
              <a:rPr lang="en-US" smtClean="0"/>
              <a:pPr/>
              <a:t>44</a:t>
            </a:fld>
            <a:endParaRPr lang="en-US" dirty="0"/>
          </a:p>
        </p:txBody>
      </p:sp>
      <p:grpSp>
        <p:nvGrpSpPr>
          <p:cNvPr id="5" name="Group 4"/>
          <p:cNvGrpSpPr/>
          <p:nvPr/>
        </p:nvGrpSpPr>
        <p:grpSpPr>
          <a:xfrm>
            <a:off x="2057400" y="3429000"/>
            <a:ext cx="5337323" cy="2836431"/>
            <a:chOff x="11942671" y="23204347"/>
            <a:chExt cx="5910865" cy="3141231"/>
          </a:xfrm>
        </p:grpSpPr>
        <p:pic>
          <p:nvPicPr>
            <p:cNvPr id="6" name="Picture 5" descr="TAN.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1224" y="23204347"/>
              <a:ext cx="4376468" cy="197951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11942671" y="25170122"/>
              <a:ext cx="5910865" cy="1175456"/>
            </a:xfrm>
            <a:prstGeom prst="rect">
              <a:avLst/>
            </a:prstGeom>
          </p:spPr>
        </p:pic>
      </p:grpSp>
    </p:spTree>
    <p:extLst>
      <p:ext uri="{BB962C8B-B14F-4D97-AF65-F5344CB8AC3E}">
        <p14:creationId xmlns:p14="http://schemas.microsoft.com/office/powerpoint/2010/main" val="15835583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Actions</a:t>
            </a:r>
          </a:p>
        </p:txBody>
      </p:sp>
      <p:sp>
        <p:nvSpPr>
          <p:cNvPr id="4" name="Slide Number Placeholder 3"/>
          <p:cNvSpPr>
            <a:spLocks noGrp="1"/>
          </p:cNvSpPr>
          <p:nvPr>
            <p:ph type="sldNum" sz="quarter" idx="14"/>
          </p:nvPr>
        </p:nvSpPr>
        <p:spPr/>
        <p:txBody>
          <a:bodyPr/>
          <a:lstStyle/>
          <a:p>
            <a:fld id="{74D5BECE-718A-9144-AE54-941D366823A0}" type="slidenum">
              <a:rPr lang="en-US" smtClean="0"/>
              <a:pPr/>
              <a:t>45</a:t>
            </a:fld>
            <a:endParaRPr lang="en-US" dirty="0"/>
          </a:p>
        </p:txBody>
      </p:sp>
      <p:grpSp>
        <p:nvGrpSpPr>
          <p:cNvPr id="5" name="Shape 284"/>
          <p:cNvGrpSpPr/>
          <p:nvPr/>
        </p:nvGrpSpPr>
        <p:grpSpPr>
          <a:xfrm>
            <a:off x="1371600" y="4114800"/>
            <a:ext cx="6412456" cy="1981200"/>
            <a:chOff x="3250987" y="3036499"/>
            <a:chExt cx="3364500" cy="1039500"/>
          </a:xfrm>
        </p:grpSpPr>
        <p:sp>
          <p:nvSpPr>
            <p:cNvPr id="6" name="Shape 285"/>
            <p:cNvSpPr/>
            <p:nvPr/>
          </p:nvSpPr>
          <p:spPr>
            <a:xfrm>
              <a:off x="3250987" y="3036500"/>
              <a:ext cx="3364500" cy="10395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sz="2800"/>
            </a:p>
          </p:txBody>
        </p:sp>
        <p:sp>
          <p:nvSpPr>
            <p:cNvPr id="7" name="Shape 286"/>
            <p:cNvSpPr txBox="1"/>
            <p:nvPr/>
          </p:nvSpPr>
          <p:spPr>
            <a:xfrm rot="-5399007">
              <a:off x="2845712" y="3442249"/>
              <a:ext cx="1039500" cy="227999"/>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50" b="1"/>
                <a:t>Action Sequence</a:t>
              </a:r>
            </a:p>
          </p:txBody>
        </p:sp>
        <p:grpSp>
          <p:nvGrpSpPr>
            <p:cNvPr id="8" name="Shape 287"/>
            <p:cNvGrpSpPr/>
            <p:nvPr/>
          </p:nvGrpSpPr>
          <p:grpSpPr>
            <a:xfrm>
              <a:off x="3713146" y="3147187"/>
              <a:ext cx="1576553" cy="760697"/>
              <a:chOff x="3559196" y="3307312"/>
              <a:chExt cx="1576553" cy="760697"/>
            </a:xfrm>
          </p:grpSpPr>
          <p:grpSp>
            <p:nvGrpSpPr>
              <p:cNvPr id="13" name="Shape 288"/>
              <p:cNvGrpSpPr/>
              <p:nvPr/>
            </p:nvGrpSpPr>
            <p:grpSpPr>
              <a:xfrm>
                <a:off x="4140512" y="3647262"/>
                <a:ext cx="106199" cy="415024"/>
                <a:chOff x="3956975" y="1527950"/>
                <a:chExt cx="106199" cy="415024"/>
              </a:xfrm>
            </p:grpSpPr>
            <p:sp>
              <p:nvSpPr>
                <p:cNvPr id="58" name="Shape 28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59" name="Shape 29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60" name="Shape 29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61" name="Shape 29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grpSp>
          <p:grpSp>
            <p:nvGrpSpPr>
              <p:cNvPr id="14" name="Shape 293"/>
              <p:cNvGrpSpPr/>
              <p:nvPr/>
            </p:nvGrpSpPr>
            <p:grpSpPr>
              <a:xfrm>
                <a:off x="4352312" y="3647262"/>
                <a:ext cx="106199" cy="415024"/>
                <a:chOff x="3956975" y="1527950"/>
                <a:chExt cx="106199" cy="415024"/>
              </a:xfrm>
            </p:grpSpPr>
            <p:sp>
              <p:nvSpPr>
                <p:cNvPr id="54" name="Shape 29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55" name="Shape 29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56" name="Shape 29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57" name="Shape 29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grpSp>
          <p:pic>
            <p:nvPicPr>
              <p:cNvPr id="15" name="Shape 298"/>
              <p:cNvPicPr preferRelativeResize="0"/>
              <p:nvPr/>
            </p:nvPicPr>
            <p:blipFill>
              <a:blip r:embed="rId3">
                <a:alphaModFix/>
              </a:blip>
              <a:stretch>
                <a:fillRect/>
              </a:stretch>
            </p:blipFill>
            <p:spPr>
              <a:xfrm>
                <a:off x="3559196" y="3647264"/>
                <a:ext cx="106200" cy="106220"/>
              </a:xfrm>
              <a:prstGeom prst="rect">
                <a:avLst/>
              </a:prstGeom>
              <a:noFill/>
              <a:ln>
                <a:noFill/>
              </a:ln>
            </p:spPr>
          </p:pic>
          <p:grpSp>
            <p:nvGrpSpPr>
              <p:cNvPr id="16" name="Shape 299"/>
              <p:cNvGrpSpPr/>
              <p:nvPr/>
            </p:nvGrpSpPr>
            <p:grpSpPr>
              <a:xfrm>
                <a:off x="3716912" y="3647262"/>
                <a:ext cx="106199" cy="415024"/>
                <a:chOff x="3956975" y="1527950"/>
                <a:chExt cx="106199" cy="415024"/>
              </a:xfrm>
            </p:grpSpPr>
            <p:sp>
              <p:nvSpPr>
                <p:cNvPr id="50" name="Shape 30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51" name="Shape 30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52" name="Shape 30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53" name="Shape 30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grpSp>
          <p:grpSp>
            <p:nvGrpSpPr>
              <p:cNvPr id="17" name="Shape 304"/>
              <p:cNvGrpSpPr/>
              <p:nvPr/>
            </p:nvGrpSpPr>
            <p:grpSpPr>
              <a:xfrm>
                <a:off x="3928712" y="3647262"/>
                <a:ext cx="106199" cy="415024"/>
                <a:chOff x="3956975" y="1527950"/>
                <a:chExt cx="106199" cy="415024"/>
              </a:xfrm>
            </p:grpSpPr>
            <p:sp>
              <p:nvSpPr>
                <p:cNvPr id="46" name="Shape 30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47" name="Shape 30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48" name="Shape 30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49" name="Shape 30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grpSp>
          <p:grpSp>
            <p:nvGrpSpPr>
              <p:cNvPr id="18" name="Shape 309"/>
              <p:cNvGrpSpPr/>
              <p:nvPr/>
            </p:nvGrpSpPr>
            <p:grpSpPr>
              <a:xfrm>
                <a:off x="4792712" y="3647262"/>
                <a:ext cx="106199" cy="415024"/>
                <a:chOff x="3956975" y="1527950"/>
                <a:chExt cx="106199" cy="415024"/>
              </a:xfrm>
            </p:grpSpPr>
            <p:sp>
              <p:nvSpPr>
                <p:cNvPr id="42" name="Shape 31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43" name="Shape 31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44" name="Shape 31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45" name="Shape 31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grpSp>
          <p:grpSp>
            <p:nvGrpSpPr>
              <p:cNvPr id="19" name="Shape 314"/>
              <p:cNvGrpSpPr/>
              <p:nvPr/>
            </p:nvGrpSpPr>
            <p:grpSpPr>
              <a:xfrm>
                <a:off x="5010950" y="3647262"/>
                <a:ext cx="106199" cy="415024"/>
                <a:chOff x="3956975" y="1527950"/>
                <a:chExt cx="106199" cy="415024"/>
              </a:xfrm>
            </p:grpSpPr>
            <p:sp>
              <p:nvSpPr>
                <p:cNvPr id="38" name="Shape 31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39" name="Shape 31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40" name="Shape 31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sp>
              <p:nvSpPr>
                <p:cNvPr id="41" name="Shape 31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800"/>
                </a:p>
              </p:txBody>
            </p:sp>
          </p:grpSp>
          <p:pic>
            <p:nvPicPr>
              <p:cNvPr id="20" name="Shape 319"/>
              <p:cNvPicPr preferRelativeResize="0"/>
              <p:nvPr/>
            </p:nvPicPr>
            <p:blipFill>
              <a:blip r:embed="rId4">
                <a:alphaModFix/>
              </a:blip>
              <a:stretch>
                <a:fillRect/>
              </a:stretch>
            </p:blipFill>
            <p:spPr>
              <a:xfrm>
                <a:off x="3559196" y="3763367"/>
                <a:ext cx="106200" cy="92257"/>
              </a:xfrm>
              <a:prstGeom prst="rect">
                <a:avLst/>
              </a:prstGeom>
              <a:noFill/>
              <a:ln>
                <a:noFill/>
              </a:ln>
            </p:spPr>
          </p:pic>
          <p:pic>
            <p:nvPicPr>
              <p:cNvPr id="21" name="Shape 320"/>
              <p:cNvPicPr preferRelativeResize="0"/>
              <p:nvPr/>
            </p:nvPicPr>
            <p:blipFill>
              <a:blip r:embed="rId5">
                <a:alphaModFix/>
              </a:blip>
              <a:stretch>
                <a:fillRect/>
              </a:stretch>
            </p:blipFill>
            <p:spPr>
              <a:xfrm>
                <a:off x="3559196" y="3855609"/>
                <a:ext cx="106200" cy="106178"/>
              </a:xfrm>
              <a:prstGeom prst="rect">
                <a:avLst/>
              </a:prstGeom>
              <a:noFill/>
              <a:ln>
                <a:noFill/>
              </a:ln>
            </p:spPr>
          </p:pic>
          <p:pic>
            <p:nvPicPr>
              <p:cNvPr id="22" name="Shape 321"/>
              <p:cNvPicPr preferRelativeResize="0"/>
              <p:nvPr/>
            </p:nvPicPr>
            <p:blipFill>
              <a:blip r:embed="rId3">
                <a:alphaModFix/>
              </a:blip>
              <a:stretch>
                <a:fillRect/>
              </a:stretch>
            </p:blipFill>
            <p:spPr>
              <a:xfrm>
                <a:off x="3559196" y="3961789"/>
                <a:ext cx="106200" cy="106220"/>
              </a:xfrm>
              <a:prstGeom prst="rect">
                <a:avLst/>
              </a:prstGeom>
              <a:noFill/>
              <a:ln>
                <a:noFill/>
              </a:ln>
            </p:spPr>
          </p:pic>
          <p:cxnSp>
            <p:nvCxnSpPr>
              <p:cNvPr id="23" name="Shape 322"/>
              <p:cNvCxnSpPr/>
              <p:nvPr/>
            </p:nvCxnSpPr>
            <p:spPr>
              <a:xfrm>
                <a:off x="3928725"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24" name="Shape 323"/>
              <p:cNvCxnSpPr/>
              <p:nvPr/>
            </p:nvCxnSpPr>
            <p:spPr>
              <a:xfrm>
                <a:off x="3986925" y="3596437"/>
                <a:ext cx="61200" cy="3299"/>
              </a:xfrm>
              <a:prstGeom prst="straightConnector1">
                <a:avLst/>
              </a:prstGeom>
              <a:noFill/>
              <a:ln w="9525" cap="flat" cmpd="sng">
                <a:solidFill>
                  <a:srgbClr val="1155CC"/>
                </a:solidFill>
                <a:prstDash val="dash"/>
                <a:round/>
                <a:headEnd type="none" w="lg" len="lg"/>
                <a:tailEnd type="stealth" w="lg" len="lg"/>
              </a:ln>
            </p:spPr>
          </p:cxnSp>
          <p:cxnSp>
            <p:nvCxnSpPr>
              <p:cNvPr id="25" name="Shape 324"/>
              <p:cNvCxnSpPr/>
              <p:nvPr/>
            </p:nvCxnSpPr>
            <p:spPr>
              <a:xfrm rot="10800000" flipH="1">
                <a:off x="4188612" y="3595687"/>
                <a:ext cx="61200" cy="1800"/>
              </a:xfrm>
              <a:prstGeom prst="straightConnector1">
                <a:avLst/>
              </a:prstGeom>
              <a:noFill/>
              <a:ln w="9525" cap="flat" cmpd="sng">
                <a:solidFill>
                  <a:srgbClr val="38761D"/>
                </a:solidFill>
                <a:prstDash val="dashDot"/>
                <a:round/>
                <a:headEnd type="none" w="lg" len="lg"/>
                <a:tailEnd type="stealth" w="lg" len="lg"/>
              </a:ln>
            </p:spPr>
          </p:cxnSp>
          <p:cxnSp>
            <p:nvCxnSpPr>
              <p:cNvPr id="26" name="Shape 325"/>
              <p:cNvCxnSpPr/>
              <p:nvPr/>
            </p:nvCxnSpPr>
            <p:spPr>
              <a:xfrm>
                <a:off x="4137437" y="359718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27" name="Shape 326"/>
              <p:cNvCxnSpPr/>
              <p:nvPr/>
            </p:nvCxnSpPr>
            <p:spPr>
              <a:xfrm>
                <a:off x="37118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28" name="Shape 327"/>
              <p:cNvCxnSpPr/>
              <p:nvPr/>
            </p:nvCxnSpPr>
            <p:spPr>
              <a:xfrm>
                <a:off x="37700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29" name="Shape 328"/>
              <p:cNvCxnSpPr/>
              <p:nvPr/>
            </p:nvCxnSpPr>
            <p:spPr>
              <a:xfrm>
                <a:off x="43523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30" name="Shape 329"/>
              <p:cNvCxnSpPr/>
              <p:nvPr/>
            </p:nvCxnSpPr>
            <p:spPr>
              <a:xfrm rot="10800000" flipH="1">
                <a:off x="4413525" y="3596137"/>
                <a:ext cx="62400" cy="2399"/>
              </a:xfrm>
              <a:prstGeom prst="straightConnector1">
                <a:avLst/>
              </a:prstGeom>
              <a:noFill/>
              <a:ln w="9525" cap="flat" cmpd="sng">
                <a:solidFill>
                  <a:srgbClr val="BF9000"/>
                </a:solidFill>
                <a:prstDash val="solid"/>
                <a:round/>
                <a:headEnd type="none" w="lg" len="lg"/>
                <a:tailEnd type="stealth" w="lg" len="lg"/>
              </a:ln>
            </p:spPr>
          </p:cxnSp>
          <p:sp>
            <p:nvSpPr>
              <p:cNvPr id="31" name="Shape 330"/>
              <p:cNvSpPr txBox="1"/>
              <p:nvPr/>
            </p:nvSpPr>
            <p:spPr>
              <a:xfrm>
                <a:off x="4490675" y="3765212"/>
                <a:ext cx="213899" cy="179100"/>
              </a:xfrm>
              <a:prstGeom prst="rect">
                <a:avLst/>
              </a:prstGeom>
              <a:noFill/>
              <a:ln>
                <a:noFill/>
              </a:ln>
            </p:spPr>
            <p:txBody>
              <a:bodyPr lIns="91425" tIns="91425" rIns="91425" bIns="91425" anchor="ctr" anchorCtr="0">
                <a:noAutofit/>
              </a:bodyPr>
              <a:lstStyle/>
              <a:p>
                <a:pPr lvl="0" rtl="0">
                  <a:spcBef>
                    <a:spcPts val="0"/>
                  </a:spcBef>
                  <a:buNone/>
                </a:pPr>
                <a:r>
                  <a:rPr lang="en-US" sz="1100">
                    <a:solidFill>
                      <a:srgbClr val="434343"/>
                    </a:solidFill>
                  </a:rPr>
                  <a:t>…</a:t>
                </a:r>
              </a:p>
            </p:txBody>
          </p:sp>
          <p:cxnSp>
            <p:nvCxnSpPr>
              <p:cNvPr id="32" name="Shape 331"/>
              <p:cNvCxnSpPr/>
              <p:nvPr/>
            </p:nvCxnSpPr>
            <p:spPr>
              <a:xfrm rot="10800000" flipH="1">
                <a:off x="4775925" y="35953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33" name="Shape 332"/>
              <p:cNvCxnSpPr/>
              <p:nvPr/>
            </p:nvCxnSpPr>
            <p:spPr>
              <a:xfrm rot="10800000" flipH="1">
                <a:off x="50733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34" name="Shape 333"/>
              <p:cNvCxnSpPr/>
              <p:nvPr/>
            </p:nvCxnSpPr>
            <p:spPr>
              <a:xfrm rot="10800000" flipH="1">
                <a:off x="50109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35" name="Shape 334"/>
              <p:cNvCxnSpPr/>
              <p:nvPr/>
            </p:nvCxnSpPr>
            <p:spPr>
              <a:xfrm rot="10800000" flipH="1">
                <a:off x="4838312" y="3595987"/>
                <a:ext cx="61200" cy="1800"/>
              </a:xfrm>
              <a:prstGeom prst="straightConnector1">
                <a:avLst/>
              </a:prstGeom>
              <a:noFill/>
              <a:ln w="9525" cap="flat" cmpd="sng">
                <a:solidFill>
                  <a:srgbClr val="38761D"/>
                </a:solidFill>
                <a:prstDash val="dashDot"/>
                <a:round/>
                <a:headEnd type="none" w="lg" len="lg"/>
                <a:tailEnd type="stealth" w="lg" len="lg"/>
              </a:ln>
            </p:spPr>
          </p:cxnSp>
          <p:sp>
            <p:nvSpPr>
              <p:cNvPr id="36" name="Shape 335"/>
              <p:cNvSpPr/>
              <p:nvPr/>
            </p:nvSpPr>
            <p:spPr>
              <a:xfrm rot="-5400000">
                <a:off x="4347825" y="2774162"/>
                <a:ext cx="67199" cy="1476300"/>
              </a:xfrm>
              <a:prstGeom prst="rightBrace">
                <a:avLst>
                  <a:gd name="adj1" fmla="val 18095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800"/>
              </a:p>
            </p:txBody>
          </p:sp>
          <p:sp>
            <p:nvSpPr>
              <p:cNvPr id="37" name="Shape 336"/>
              <p:cNvSpPr txBox="1"/>
              <p:nvPr/>
            </p:nvSpPr>
            <p:spPr>
              <a:xfrm>
                <a:off x="3919964" y="3307312"/>
                <a:ext cx="943799" cy="188100"/>
              </a:xfrm>
              <a:prstGeom prst="rect">
                <a:avLst/>
              </a:prstGeom>
              <a:noFill/>
              <a:ln>
                <a:noFill/>
              </a:ln>
            </p:spPr>
            <p:txBody>
              <a:bodyPr lIns="91425" tIns="91425" rIns="91425" bIns="91425" anchor="ctr" anchorCtr="0">
                <a:noAutofit/>
              </a:bodyPr>
              <a:lstStyle/>
              <a:p>
                <a:pPr lvl="0" algn="ctr" rtl="0">
                  <a:spcBef>
                    <a:spcPts val="0"/>
                  </a:spcBef>
                  <a:buNone/>
                </a:pPr>
                <a:r>
                  <a:rPr lang="en-US" sz="1000" b="1">
                    <a:solidFill>
                      <a:srgbClr val="666666"/>
                    </a:solidFill>
                  </a:rPr>
                  <a:t>Bigram Features</a:t>
                </a:r>
              </a:p>
            </p:txBody>
          </p:sp>
        </p:grpSp>
        <p:pic>
          <p:nvPicPr>
            <p:cNvPr id="9" name="Shape 337"/>
            <p:cNvPicPr preferRelativeResize="0"/>
            <p:nvPr/>
          </p:nvPicPr>
          <p:blipFill>
            <a:blip r:embed="rId6">
              <a:alphaModFix/>
            </a:blip>
            <a:stretch>
              <a:fillRect/>
            </a:stretch>
          </p:blipFill>
          <p:spPr>
            <a:xfrm>
              <a:off x="5499225" y="3419700"/>
              <a:ext cx="1035775" cy="558674"/>
            </a:xfrm>
            <a:prstGeom prst="rect">
              <a:avLst/>
            </a:prstGeom>
            <a:noFill/>
            <a:ln>
              <a:noFill/>
            </a:ln>
          </p:spPr>
        </p:pic>
        <p:sp>
          <p:nvSpPr>
            <p:cNvPr id="10" name="Shape 338"/>
            <p:cNvSpPr txBox="1"/>
            <p:nvPr/>
          </p:nvSpPr>
          <p:spPr>
            <a:xfrm>
              <a:off x="5314300" y="3559812"/>
              <a:ext cx="280799" cy="179100"/>
            </a:xfrm>
            <a:prstGeom prst="rect">
              <a:avLst/>
            </a:prstGeom>
            <a:noFill/>
            <a:ln>
              <a:noFill/>
            </a:ln>
          </p:spPr>
          <p:txBody>
            <a:bodyPr lIns="91425" tIns="91425" rIns="91425" bIns="91425" anchor="ctr" anchorCtr="0">
              <a:noAutofit/>
            </a:bodyPr>
            <a:lstStyle/>
            <a:p>
              <a:pPr lvl="0" rtl="0">
                <a:spcBef>
                  <a:spcPts val="0"/>
                </a:spcBef>
                <a:buNone/>
              </a:pPr>
              <a:r>
                <a:rPr lang="en-US" sz="1600">
                  <a:solidFill>
                    <a:srgbClr val="434343"/>
                  </a:solidFill>
                </a:rPr>
                <a:t>+</a:t>
              </a:r>
            </a:p>
          </p:txBody>
        </p:sp>
        <p:sp>
          <p:nvSpPr>
            <p:cNvPr id="11" name="Shape 339"/>
            <p:cNvSpPr/>
            <p:nvPr/>
          </p:nvSpPr>
          <p:spPr>
            <a:xfrm rot="-5400000">
              <a:off x="5961846" y="2814650"/>
              <a:ext cx="67199" cy="1079099"/>
            </a:xfrm>
            <a:prstGeom prst="rightBrace">
              <a:avLst>
                <a:gd name="adj1" fmla="val 16838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800"/>
            </a:p>
          </p:txBody>
        </p:sp>
        <p:sp>
          <p:nvSpPr>
            <p:cNvPr id="12" name="Shape 340"/>
            <p:cNvSpPr txBox="1"/>
            <p:nvPr/>
          </p:nvSpPr>
          <p:spPr>
            <a:xfrm>
              <a:off x="5439375" y="3147200"/>
              <a:ext cx="1112100" cy="188100"/>
            </a:xfrm>
            <a:prstGeom prst="rect">
              <a:avLst/>
            </a:prstGeom>
            <a:noFill/>
            <a:ln>
              <a:noFill/>
            </a:ln>
          </p:spPr>
          <p:txBody>
            <a:bodyPr lIns="91425" tIns="91425" rIns="91425" bIns="91425" anchor="ctr" anchorCtr="0">
              <a:noAutofit/>
            </a:bodyPr>
            <a:lstStyle/>
            <a:p>
              <a:pPr lvl="0" algn="ctr" rtl="0">
                <a:spcBef>
                  <a:spcPts val="0"/>
                </a:spcBef>
                <a:buNone/>
              </a:pPr>
              <a:r>
                <a:rPr lang="en-US" sz="1000" b="1">
                  <a:solidFill>
                    <a:srgbClr val="666666"/>
                  </a:solidFill>
                </a:rPr>
                <a:t>Chain Augmented NB</a:t>
              </a:r>
            </a:p>
          </p:txBody>
        </p:sp>
      </p:grpSp>
      <p:grpSp>
        <p:nvGrpSpPr>
          <p:cNvPr id="98" name="Shape 132"/>
          <p:cNvGrpSpPr/>
          <p:nvPr/>
        </p:nvGrpSpPr>
        <p:grpSpPr>
          <a:xfrm>
            <a:off x="2743200" y="1371600"/>
            <a:ext cx="3886201" cy="2074506"/>
            <a:chOff x="3219956" y="863925"/>
            <a:chExt cx="2706800" cy="1444926"/>
          </a:xfrm>
        </p:grpSpPr>
        <p:pic>
          <p:nvPicPr>
            <p:cNvPr id="99" name="Shape 133"/>
            <p:cNvPicPr preferRelativeResize="0"/>
            <p:nvPr/>
          </p:nvPicPr>
          <p:blipFill>
            <a:blip r:embed="rId3">
              <a:alphaModFix/>
            </a:blip>
            <a:stretch>
              <a:fillRect/>
            </a:stretch>
          </p:blipFill>
          <p:spPr>
            <a:xfrm>
              <a:off x="4356344" y="872223"/>
              <a:ext cx="375851" cy="375851"/>
            </a:xfrm>
            <a:prstGeom prst="rect">
              <a:avLst/>
            </a:prstGeom>
            <a:noFill/>
            <a:ln>
              <a:noFill/>
            </a:ln>
          </p:spPr>
        </p:pic>
        <p:pic>
          <p:nvPicPr>
            <p:cNvPr id="100" name="Shape 134"/>
            <p:cNvPicPr preferRelativeResize="0"/>
            <p:nvPr/>
          </p:nvPicPr>
          <p:blipFill>
            <a:blip r:embed="rId4">
              <a:alphaModFix/>
            </a:blip>
            <a:stretch>
              <a:fillRect/>
            </a:stretch>
          </p:blipFill>
          <p:spPr>
            <a:xfrm>
              <a:off x="4344853" y="1623337"/>
              <a:ext cx="398838" cy="346399"/>
            </a:xfrm>
            <a:prstGeom prst="rect">
              <a:avLst/>
            </a:prstGeom>
            <a:noFill/>
            <a:ln>
              <a:noFill/>
            </a:ln>
          </p:spPr>
        </p:pic>
        <p:pic>
          <p:nvPicPr>
            <p:cNvPr id="101" name="Shape 135"/>
            <p:cNvPicPr preferRelativeResize="0"/>
            <p:nvPr/>
          </p:nvPicPr>
          <p:blipFill>
            <a:blip r:embed="rId5">
              <a:alphaModFix/>
            </a:blip>
            <a:stretch>
              <a:fillRect/>
            </a:stretch>
          </p:blipFill>
          <p:spPr>
            <a:xfrm>
              <a:off x="3703018" y="1339175"/>
              <a:ext cx="375851" cy="375851"/>
            </a:xfrm>
            <a:prstGeom prst="rect">
              <a:avLst/>
            </a:prstGeom>
            <a:noFill/>
            <a:ln>
              <a:noFill/>
            </a:ln>
          </p:spPr>
        </p:pic>
        <p:pic>
          <p:nvPicPr>
            <p:cNvPr id="102" name="Shape 136"/>
            <p:cNvPicPr preferRelativeResize="0"/>
            <p:nvPr/>
          </p:nvPicPr>
          <p:blipFill>
            <a:blip r:embed="rId3">
              <a:alphaModFix/>
            </a:blip>
            <a:stretch>
              <a:fillRect/>
            </a:stretch>
          </p:blipFill>
          <p:spPr>
            <a:xfrm>
              <a:off x="3219956" y="1536401"/>
              <a:ext cx="375851" cy="375851"/>
            </a:xfrm>
            <a:prstGeom prst="rect">
              <a:avLst/>
            </a:prstGeom>
            <a:noFill/>
            <a:ln>
              <a:noFill/>
            </a:ln>
          </p:spPr>
        </p:pic>
        <p:pic>
          <p:nvPicPr>
            <p:cNvPr id="103" name="Shape 137"/>
            <p:cNvPicPr preferRelativeResize="0"/>
            <p:nvPr/>
          </p:nvPicPr>
          <p:blipFill>
            <a:blip r:embed="rId3">
              <a:alphaModFix/>
            </a:blip>
            <a:stretch>
              <a:fillRect/>
            </a:stretch>
          </p:blipFill>
          <p:spPr>
            <a:xfrm>
              <a:off x="3703023" y="1912252"/>
              <a:ext cx="375851" cy="375851"/>
            </a:xfrm>
            <a:prstGeom prst="rect">
              <a:avLst/>
            </a:prstGeom>
            <a:noFill/>
            <a:ln>
              <a:noFill/>
            </a:ln>
          </p:spPr>
        </p:pic>
        <p:pic>
          <p:nvPicPr>
            <p:cNvPr id="104" name="Shape 138"/>
            <p:cNvPicPr preferRelativeResize="0"/>
            <p:nvPr/>
          </p:nvPicPr>
          <p:blipFill>
            <a:blip r:embed="rId4">
              <a:alphaModFix/>
            </a:blip>
            <a:stretch>
              <a:fillRect/>
            </a:stretch>
          </p:blipFill>
          <p:spPr>
            <a:xfrm>
              <a:off x="3419776" y="886943"/>
              <a:ext cx="398838" cy="346399"/>
            </a:xfrm>
            <a:prstGeom prst="rect">
              <a:avLst/>
            </a:prstGeom>
            <a:noFill/>
            <a:ln>
              <a:noFill/>
            </a:ln>
          </p:spPr>
        </p:pic>
        <p:pic>
          <p:nvPicPr>
            <p:cNvPr id="105" name="Shape 139"/>
            <p:cNvPicPr preferRelativeResize="0"/>
            <p:nvPr/>
          </p:nvPicPr>
          <p:blipFill>
            <a:blip r:embed="rId5">
              <a:alphaModFix/>
            </a:blip>
            <a:stretch>
              <a:fillRect/>
            </a:stretch>
          </p:blipFill>
          <p:spPr>
            <a:xfrm>
              <a:off x="4850655" y="1932999"/>
              <a:ext cx="375851" cy="375851"/>
            </a:xfrm>
            <a:prstGeom prst="rect">
              <a:avLst/>
            </a:prstGeom>
            <a:noFill/>
            <a:ln>
              <a:noFill/>
            </a:ln>
          </p:spPr>
        </p:pic>
        <p:pic>
          <p:nvPicPr>
            <p:cNvPr id="106" name="Shape 140"/>
            <p:cNvPicPr preferRelativeResize="0"/>
            <p:nvPr/>
          </p:nvPicPr>
          <p:blipFill>
            <a:blip r:embed="rId4">
              <a:alphaModFix/>
            </a:blip>
            <a:stretch>
              <a:fillRect/>
            </a:stretch>
          </p:blipFill>
          <p:spPr>
            <a:xfrm>
              <a:off x="5180431" y="908893"/>
              <a:ext cx="398838" cy="346399"/>
            </a:xfrm>
            <a:prstGeom prst="rect">
              <a:avLst/>
            </a:prstGeom>
            <a:noFill/>
            <a:ln>
              <a:noFill/>
            </a:ln>
          </p:spPr>
        </p:pic>
        <p:pic>
          <p:nvPicPr>
            <p:cNvPr id="107" name="Shape 141"/>
            <p:cNvPicPr preferRelativeResize="0"/>
            <p:nvPr/>
          </p:nvPicPr>
          <p:blipFill>
            <a:blip r:embed="rId5">
              <a:alphaModFix/>
            </a:blip>
            <a:stretch>
              <a:fillRect/>
            </a:stretch>
          </p:blipFill>
          <p:spPr>
            <a:xfrm>
              <a:off x="4850649" y="1338005"/>
              <a:ext cx="375851" cy="375851"/>
            </a:xfrm>
            <a:prstGeom prst="rect">
              <a:avLst/>
            </a:prstGeom>
            <a:noFill/>
            <a:ln>
              <a:noFill/>
            </a:ln>
          </p:spPr>
        </p:pic>
        <p:pic>
          <p:nvPicPr>
            <p:cNvPr id="108" name="Shape 142"/>
            <p:cNvPicPr preferRelativeResize="0"/>
            <p:nvPr/>
          </p:nvPicPr>
          <p:blipFill>
            <a:blip r:embed="rId3">
              <a:alphaModFix/>
            </a:blip>
            <a:stretch>
              <a:fillRect/>
            </a:stretch>
          </p:blipFill>
          <p:spPr>
            <a:xfrm>
              <a:off x="5550905" y="1536406"/>
              <a:ext cx="375851" cy="375851"/>
            </a:xfrm>
            <a:prstGeom prst="rect">
              <a:avLst/>
            </a:prstGeom>
            <a:noFill/>
            <a:ln>
              <a:noFill/>
            </a:ln>
          </p:spPr>
        </p:pic>
        <p:cxnSp>
          <p:nvCxnSpPr>
            <p:cNvPr id="109" name="Shape 143"/>
            <p:cNvCxnSpPr>
              <a:stCxn id="104" idx="3"/>
              <a:endCxn id="99" idx="1"/>
            </p:cNvCxnSpPr>
            <p:nvPr/>
          </p:nvCxnSpPr>
          <p:spPr>
            <a:xfrm>
              <a:off x="3818615" y="1060143"/>
              <a:ext cx="537600" cy="0"/>
            </a:xfrm>
            <a:prstGeom prst="straightConnector1">
              <a:avLst/>
            </a:prstGeom>
            <a:noFill/>
            <a:ln w="9525" cap="flat" cmpd="sng">
              <a:solidFill>
                <a:srgbClr val="1155CC"/>
              </a:solidFill>
              <a:prstDash val="dash"/>
              <a:round/>
              <a:headEnd type="none" w="lg" len="lg"/>
              <a:tailEnd type="stealth" w="lg" len="lg"/>
            </a:ln>
          </p:spPr>
        </p:cxnSp>
        <p:sp>
          <p:nvSpPr>
            <p:cNvPr id="110" name="Shape 144"/>
            <p:cNvSpPr txBox="1"/>
            <p:nvPr/>
          </p:nvSpPr>
          <p:spPr>
            <a:xfrm rot="-3012">
              <a:off x="3940499" y="864075"/>
              <a:ext cx="342300" cy="202799"/>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1155CC"/>
                  </a:solidFill>
                </a:rPr>
                <a:t>t(1)</a:t>
              </a:r>
            </a:p>
          </p:txBody>
        </p:sp>
        <p:cxnSp>
          <p:nvCxnSpPr>
            <p:cNvPr id="111" name="Shape 145"/>
            <p:cNvCxnSpPr>
              <a:stCxn id="108" idx="2"/>
              <a:endCxn id="105" idx="3"/>
            </p:cNvCxnSpPr>
            <p:nvPr/>
          </p:nvCxnSpPr>
          <p:spPr>
            <a:xfrm flipH="1">
              <a:off x="5226431" y="1912258"/>
              <a:ext cx="512400" cy="208800"/>
            </a:xfrm>
            <a:prstGeom prst="straightConnector1">
              <a:avLst/>
            </a:prstGeom>
            <a:noFill/>
            <a:ln w="9525" cap="flat" cmpd="sng">
              <a:solidFill>
                <a:srgbClr val="38761D"/>
              </a:solidFill>
              <a:prstDash val="dashDot"/>
              <a:round/>
              <a:headEnd type="none" w="lg" len="lg"/>
              <a:tailEnd type="stealth" w="lg" len="lg"/>
            </a:ln>
          </p:spPr>
        </p:cxnSp>
        <p:cxnSp>
          <p:nvCxnSpPr>
            <p:cNvPr id="112" name="Shape 146"/>
            <p:cNvCxnSpPr>
              <a:stCxn id="101" idx="3"/>
              <a:endCxn id="100" idx="1"/>
            </p:cNvCxnSpPr>
            <p:nvPr/>
          </p:nvCxnSpPr>
          <p:spPr>
            <a:xfrm>
              <a:off x="4078869" y="1527101"/>
              <a:ext cx="266100" cy="269399"/>
            </a:xfrm>
            <a:prstGeom prst="straightConnector1">
              <a:avLst/>
            </a:prstGeom>
            <a:noFill/>
            <a:ln w="9525" cap="flat" cmpd="sng">
              <a:solidFill>
                <a:srgbClr val="CC0000"/>
              </a:solidFill>
              <a:prstDash val="lgDash"/>
              <a:round/>
              <a:headEnd type="none" w="lg" len="lg"/>
              <a:tailEnd type="stealth" w="lg" len="lg"/>
            </a:ln>
          </p:spPr>
        </p:cxnSp>
        <p:sp>
          <p:nvSpPr>
            <p:cNvPr id="113" name="Shape 147"/>
            <p:cNvSpPr txBox="1"/>
            <p:nvPr/>
          </p:nvSpPr>
          <p:spPr>
            <a:xfrm rot="-2834421">
              <a:off x="3990439" y="1789254"/>
              <a:ext cx="309312" cy="203146"/>
            </a:xfrm>
            <a:prstGeom prst="rect">
              <a:avLst/>
            </a:prstGeom>
            <a:noFill/>
            <a:ln>
              <a:noFill/>
            </a:ln>
          </p:spPr>
          <p:txBody>
            <a:bodyPr lIns="91425" tIns="91425" rIns="91425" bIns="91425" anchor="t" anchorCtr="0">
              <a:noAutofit/>
            </a:bodyPr>
            <a:lstStyle/>
            <a:p>
              <a:pPr lvl="0" algn="ctr" rtl="0">
                <a:spcBef>
                  <a:spcPts val="0"/>
                </a:spcBef>
                <a:buNone/>
              </a:pPr>
              <a:r>
                <a:rPr lang="en-US" sz="1000">
                  <a:solidFill>
                    <a:srgbClr val="BF9000"/>
                  </a:solidFill>
                </a:rPr>
                <a:t>t(3)</a:t>
              </a:r>
            </a:p>
          </p:txBody>
        </p:sp>
        <p:cxnSp>
          <p:nvCxnSpPr>
            <p:cNvPr id="114" name="Shape 148"/>
            <p:cNvCxnSpPr>
              <a:stCxn id="103" idx="3"/>
              <a:endCxn id="100" idx="1"/>
            </p:cNvCxnSpPr>
            <p:nvPr/>
          </p:nvCxnSpPr>
          <p:spPr>
            <a:xfrm rot="10800000" flipH="1">
              <a:off x="4078875" y="1796578"/>
              <a:ext cx="266100" cy="303600"/>
            </a:xfrm>
            <a:prstGeom prst="straightConnector1">
              <a:avLst/>
            </a:prstGeom>
            <a:noFill/>
            <a:ln w="9525" cap="flat" cmpd="sng">
              <a:solidFill>
                <a:srgbClr val="BF9000"/>
              </a:solidFill>
              <a:prstDash val="solid"/>
              <a:round/>
              <a:headEnd type="none" w="lg" len="lg"/>
              <a:tailEnd type="stealth" w="lg" len="lg"/>
            </a:ln>
          </p:spPr>
        </p:cxnSp>
        <p:sp>
          <p:nvSpPr>
            <p:cNvPr id="115" name="Shape 149"/>
            <p:cNvSpPr txBox="1"/>
            <p:nvPr/>
          </p:nvSpPr>
          <p:spPr>
            <a:xfrm rot="-1455034">
              <a:off x="5335952" y="1789387"/>
              <a:ext cx="308963" cy="202898"/>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38761D"/>
                  </a:solidFill>
                </a:rPr>
                <a:t>t(2)</a:t>
              </a:r>
            </a:p>
          </p:txBody>
        </p:sp>
        <p:sp>
          <p:nvSpPr>
            <p:cNvPr id="116" name="Shape 150"/>
            <p:cNvSpPr txBox="1"/>
            <p:nvPr/>
          </p:nvSpPr>
          <p:spPr>
            <a:xfrm rot="2671706">
              <a:off x="4105700" y="1482197"/>
              <a:ext cx="309298" cy="202805"/>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CC0000"/>
                  </a:solidFill>
                </a:rPr>
                <a:t>t(4)</a:t>
              </a:r>
            </a:p>
          </p:txBody>
        </p:sp>
        <p:cxnSp>
          <p:nvCxnSpPr>
            <p:cNvPr id="117" name="Shape 151"/>
            <p:cNvCxnSpPr>
              <a:stCxn id="99" idx="2"/>
              <a:endCxn id="101" idx="3"/>
            </p:cNvCxnSpPr>
            <p:nvPr/>
          </p:nvCxnSpPr>
          <p:spPr>
            <a:xfrm flipH="1">
              <a:off x="4078969" y="1248075"/>
              <a:ext cx="465300" cy="279000"/>
            </a:xfrm>
            <a:prstGeom prst="straightConnector1">
              <a:avLst/>
            </a:prstGeom>
            <a:noFill/>
            <a:ln w="9525" cap="flat" cmpd="sng">
              <a:solidFill>
                <a:srgbClr val="1155CC"/>
              </a:solidFill>
              <a:prstDash val="dash"/>
              <a:round/>
              <a:headEnd type="none" w="lg" len="lg"/>
              <a:tailEnd type="stealth" w="lg" len="lg"/>
            </a:ln>
          </p:spPr>
        </p:cxnSp>
        <p:sp>
          <p:nvSpPr>
            <p:cNvPr id="118" name="Shape 152"/>
            <p:cNvSpPr txBox="1"/>
            <p:nvPr/>
          </p:nvSpPr>
          <p:spPr>
            <a:xfrm rot="-1852944">
              <a:off x="4098292" y="1192328"/>
              <a:ext cx="326139" cy="202609"/>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1155CC"/>
                  </a:solidFill>
                </a:rPr>
                <a:t>t(5)</a:t>
              </a:r>
            </a:p>
          </p:txBody>
        </p:sp>
        <p:cxnSp>
          <p:nvCxnSpPr>
            <p:cNvPr id="119" name="Shape 153"/>
            <p:cNvCxnSpPr>
              <a:stCxn id="102" idx="0"/>
              <a:endCxn id="104" idx="2"/>
            </p:cNvCxnSpPr>
            <p:nvPr/>
          </p:nvCxnSpPr>
          <p:spPr>
            <a:xfrm rot="10800000" flipH="1">
              <a:off x="3407882" y="1233401"/>
              <a:ext cx="211200" cy="303000"/>
            </a:xfrm>
            <a:prstGeom prst="straightConnector1">
              <a:avLst/>
            </a:prstGeom>
            <a:noFill/>
            <a:ln w="9525" cap="flat" cmpd="sng">
              <a:solidFill>
                <a:srgbClr val="38761D"/>
              </a:solidFill>
              <a:prstDash val="dashDot"/>
              <a:round/>
              <a:headEnd type="none" w="lg" len="lg"/>
              <a:tailEnd type="stealth" w="lg" len="lg"/>
            </a:ln>
          </p:spPr>
        </p:cxnSp>
        <p:sp>
          <p:nvSpPr>
            <p:cNvPr id="120" name="Shape 154"/>
            <p:cNvSpPr txBox="1"/>
            <p:nvPr/>
          </p:nvSpPr>
          <p:spPr>
            <a:xfrm rot="-3481415">
              <a:off x="3280121" y="1196089"/>
              <a:ext cx="314406" cy="202947"/>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38761D"/>
                  </a:solidFill>
                </a:rPr>
                <a:t>t(6)</a:t>
              </a:r>
            </a:p>
          </p:txBody>
        </p:sp>
        <p:cxnSp>
          <p:nvCxnSpPr>
            <p:cNvPr id="121" name="Shape 155"/>
            <p:cNvCxnSpPr>
              <a:stCxn id="108" idx="1"/>
              <a:endCxn id="107" idx="3"/>
            </p:cNvCxnSpPr>
            <p:nvPr/>
          </p:nvCxnSpPr>
          <p:spPr>
            <a:xfrm rot="10800000">
              <a:off x="5226605" y="1526032"/>
              <a:ext cx="324300" cy="198300"/>
            </a:xfrm>
            <a:prstGeom prst="straightConnector1">
              <a:avLst/>
            </a:prstGeom>
            <a:noFill/>
            <a:ln w="9525" cap="flat" cmpd="sng">
              <a:solidFill>
                <a:srgbClr val="CC0000"/>
              </a:solidFill>
              <a:prstDash val="lgDash"/>
              <a:round/>
              <a:headEnd type="none" w="lg" len="lg"/>
              <a:tailEnd type="stealth" w="lg" len="lg"/>
            </a:ln>
          </p:spPr>
        </p:cxnSp>
        <p:sp>
          <p:nvSpPr>
            <p:cNvPr id="122" name="Shape 156"/>
            <p:cNvSpPr txBox="1"/>
            <p:nvPr/>
          </p:nvSpPr>
          <p:spPr>
            <a:xfrm rot="1723219">
              <a:off x="5328171" y="1482416"/>
              <a:ext cx="324638" cy="202866"/>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CC0000"/>
                  </a:solidFill>
                </a:rPr>
                <a:t>t(7)</a:t>
              </a:r>
            </a:p>
          </p:txBody>
        </p:sp>
        <p:cxnSp>
          <p:nvCxnSpPr>
            <p:cNvPr id="123" name="Shape 157"/>
            <p:cNvCxnSpPr>
              <a:stCxn id="100" idx="3"/>
              <a:endCxn id="105" idx="0"/>
            </p:cNvCxnSpPr>
            <p:nvPr/>
          </p:nvCxnSpPr>
          <p:spPr>
            <a:xfrm>
              <a:off x="4743692" y="1796537"/>
              <a:ext cx="294900" cy="136500"/>
            </a:xfrm>
            <a:prstGeom prst="straightConnector1">
              <a:avLst/>
            </a:prstGeom>
            <a:noFill/>
            <a:ln w="9525" cap="flat" cmpd="sng">
              <a:solidFill>
                <a:srgbClr val="38761D"/>
              </a:solidFill>
              <a:prstDash val="dashDot"/>
              <a:round/>
              <a:headEnd type="none" w="lg" len="lg"/>
              <a:tailEnd type="stealth" w="lg" len="lg"/>
            </a:ln>
          </p:spPr>
        </p:cxnSp>
        <p:sp>
          <p:nvSpPr>
            <p:cNvPr id="124" name="Shape 158"/>
            <p:cNvSpPr txBox="1"/>
            <p:nvPr/>
          </p:nvSpPr>
          <p:spPr>
            <a:xfrm rot="1390618">
              <a:off x="4791296" y="1676812"/>
              <a:ext cx="313284" cy="202671"/>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38761D"/>
                  </a:solidFill>
                </a:rPr>
                <a:t>t(8)</a:t>
              </a:r>
            </a:p>
          </p:txBody>
        </p:sp>
        <p:cxnSp>
          <p:nvCxnSpPr>
            <p:cNvPr id="125" name="Shape 159"/>
            <p:cNvCxnSpPr>
              <a:stCxn id="103" idx="3"/>
              <a:endCxn id="105" idx="1"/>
            </p:cNvCxnSpPr>
            <p:nvPr/>
          </p:nvCxnSpPr>
          <p:spPr>
            <a:xfrm>
              <a:off x="4078875" y="2100178"/>
              <a:ext cx="771900" cy="20700"/>
            </a:xfrm>
            <a:prstGeom prst="straightConnector1">
              <a:avLst/>
            </a:prstGeom>
            <a:noFill/>
            <a:ln w="9525" cap="flat" cmpd="sng">
              <a:solidFill>
                <a:srgbClr val="1155CC"/>
              </a:solidFill>
              <a:prstDash val="dash"/>
              <a:round/>
              <a:headEnd type="none" w="lg" len="lg"/>
              <a:tailEnd type="stealth" w="lg" len="lg"/>
            </a:ln>
          </p:spPr>
        </p:cxnSp>
        <p:sp>
          <p:nvSpPr>
            <p:cNvPr id="126" name="Shape 160"/>
            <p:cNvSpPr txBox="1"/>
            <p:nvPr/>
          </p:nvSpPr>
          <p:spPr>
            <a:xfrm rot="3020">
              <a:off x="4373574" y="2022674"/>
              <a:ext cx="341400" cy="203099"/>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1155CC"/>
                  </a:solidFill>
                </a:rPr>
                <a:t>t(9)</a:t>
              </a:r>
            </a:p>
          </p:txBody>
        </p:sp>
        <p:cxnSp>
          <p:nvCxnSpPr>
            <p:cNvPr id="127" name="Shape 161"/>
            <p:cNvCxnSpPr>
              <a:stCxn id="106" idx="3"/>
              <a:endCxn id="108" idx="0"/>
            </p:cNvCxnSpPr>
            <p:nvPr/>
          </p:nvCxnSpPr>
          <p:spPr>
            <a:xfrm>
              <a:off x="5579270" y="1082093"/>
              <a:ext cx="159600" cy="454200"/>
            </a:xfrm>
            <a:prstGeom prst="straightConnector1">
              <a:avLst/>
            </a:prstGeom>
            <a:noFill/>
            <a:ln w="9525" cap="flat" cmpd="sng">
              <a:solidFill>
                <a:srgbClr val="BF9000"/>
              </a:solidFill>
              <a:prstDash val="solid"/>
              <a:round/>
              <a:headEnd type="none" w="lg" len="lg"/>
              <a:tailEnd type="stealth" w="lg" len="lg"/>
            </a:ln>
          </p:spPr>
        </p:cxnSp>
        <p:sp>
          <p:nvSpPr>
            <p:cNvPr id="128" name="Shape 162"/>
            <p:cNvSpPr txBox="1"/>
            <p:nvPr/>
          </p:nvSpPr>
          <p:spPr>
            <a:xfrm rot="4463219">
              <a:off x="5557691" y="1170009"/>
              <a:ext cx="362267" cy="202708"/>
            </a:xfrm>
            <a:prstGeom prst="rect">
              <a:avLst/>
            </a:prstGeom>
            <a:noFill/>
            <a:ln>
              <a:noFill/>
            </a:ln>
          </p:spPr>
          <p:txBody>
            <a:bodyPr lIns="91425" tIns="91425" rIns="91425" bIns="91425" anchor="t" anchorCtr="0">
              <a:noAutofit/>
            </a:bodyPr>
            <a:lstStyle/>
            <a:p>
              <a:pPr lvl="0" algn="ctr" rtl="0">
                <a:spcBef>
                  <a:spcPts val="0"/>
                </a:spcBef>
                <a:buNone/>
              </a:pPr>
              <a:r>
                <a:rPr lang="en-US" sz="1000">
                  <a:solidFill>
                    <a:srgbClr val="BF9000"/>
                  </a:solidFill>
                </a:rPr>
                <a:t>t(10)</a:t>
              </a:r>
            </a:p>
          </p:txBody>
        </p:sp>
        <p:cxnSp>
          <p:nvCxnSpPr>
            <p:cNvPr id="129" name="Shape 163"/>
            <p:cNvCxnSpPr>
              <a:stCxn id="102" idx="2"/>
              <a:endCxn id="103" idx="1"/>
            </p:cNvCxnSpPr>
            <p:nvPr/>
          </p:nvCxnSpPr>
          <p:spPr>
            <a:xfrm>
              <a:off x="3407882" y="1912253"/>
              <a:ext cx="295200" cy="187800"/>
            </a:xfrm>
            <a:prstGeom prst="straightConnector1">
              <a:avLst/>
            </a:prstGeom>
            <a:noFill/>
            <a:ln w="9525" cap="flat" cmpd="sng">
              <a:solidFill>
                <a:srgbClr val="38761D"/>
              </a:solidFill>
              <a:prstDash val="dashDot"/>
              <a:round/>
              <a:headEnd type="none" w="lg" len="lg"/>
              <a:tailEnd type="stealth" w="lg" len="lg"/>
            </a:ln>
          </p:spPr>
        </p:cxnSp>
        <p:sp>
          <p:nvSpPr>
            <p:cNvPr id="130" name="Shape 164"/>
            <p:cNvSpPr txBox="1"/>
            <p:nvPr/>
          </p:nvSpPr>
          <p:spPr>
            <a:xfrm rot="1882319">
              <a:off x="3465763" y="1852956"/>
              <a:ext cx="353827" cy="203024"/>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38761D"/>
                  </a:solidFill>
                </a:rPr>
                <a:t>t(8)</a:t>
              </a:r>
            </a:p>
          </p:txBody>
        </p:sp>
        <p:cxnSp>
          <p:nvCxnSpPr>
            <p:cNvPr id="131" name="Shape 165"/>
            <p:cNvCxnSpPr>
              <a:stCxn id="106" idx="1"/>
              <a:endCxn id="100" idx="0"/>
            </p:cNvCxnSpPr>
            <p:nvPr/>
          </p:nvCxnSpPr>
          <p:spPr>
            <a:xfrm flipH="1">
              <a:off x="4544131" y="1082093"/>
              <a:ext cx="636300" cy="541200"/>
            </a:xfrm>
            <a:prstGeom prst="straightConnector1">
              <a:avLst/>
            </a:prstGeom>
            <a:noFill/>
            <a:ln w="9525" cap="flat" cmpd="sng">
              <a:solidFill>
                <a:srgbClr val="CC0000"/>
              </a:solidFill>
              <a:prstDash val="lgDash"/>
              <a:round/>
              <a:headEnd type="none" w="lg" len="lg"/>
              <a:tailEnd type="stealth" w="lg" len="lg"/>
            </a:ln>
          </p:spPr>
        </p:cxnSp>
        <p:sp>
          <p:nvSpPr>
            <p:cNvPr id="132" name="Shape 166"/>
            <p:cNvSpPr txBox="1"/>
            <p:nvPr/>
          </p:nvSpPr>
          <p:spPr>
            <a:xfrm rot="-2368041">
              <a:off x="4733583" y="1108759"/>
              <a:ext cx="305834" cy="202699"/>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CC0000"/>
                  </a:solidFill>
                </a:rPr>
                <a:t>t(3)</a:t>
              </a:r>
            </a:p>
          </p:txBody>
        </p:sp>
      </p:grpSp>
      <p:sp>
        <p:nvSpPr>
          <p:cNvPr id="133" name="Shape 428"/>
          <p:cNvSpPr/>
          <p:nvPr/>
        </p:nvSpPr>
        <p:spPr>
          <a:xfrm rot="5400000">
            <a:off x="4328915" y="3616439"/>
            <a:ext cx="464763" cy="254915"/>
          </a:xfrm>
          <a:prstGeom prst="notchedRightArrow">
            <a:avLst>
              <a:gd name="adj1" fmla="val 50000"/>
              <a:gd name="adj2" fmla="val 50000"/>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027041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Actions</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906841820"/>
              </p:ext>
            </p:extLst>
          </p:nvPr>
        </p:nvGraphicFramePr>
        <p:xfrm>
          <a:off x="1143000" y="2286000"/>
          <a:ext cx="7086600" cy="3124200"/>
        </p:xfrm>
        <a:graphic>
          <a:graphicData uri="http://schemas.openxmlformats.org/drawingml/2006/table">
            <a:tbl>
              <a:tblPr firstRow="1" bandRow="1">
                <a:tableStyleId>{5C22544A-7EE6-4342-B048-85BDC9FD1C3A}</a:tableStyleId>
              </a:tblPr>
              <a:tblGrid>
                <a:gridCol w="2743200"/>
                <a:gridCol w="2209800"/>
                <a:gridCol w="2133600"/>
              </a:tblGrid>
              <a:tr h="752043">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790719">
                <a:tc>
                  <a:txBody>
                    <a:bodyPr/>
                    <a:lstStyle/>
                    <a:p>
                      <a:pPr algn="ctr" fontAlgn="auto"/>
                      <a:r>
                        <a:rPr lang="en-US" sz="2000" i="0" dirty="0" smtClean="0">
                          <a:effectLst/>
                          <a:latin typeface="Calibri"/>
                          <a:cs typeface="Calibri"/>
                        </a:rPr>
                        <a:t>Bigram</a:t>
                      </a:r>
                      <a:r>
                        <a:rPr lang="en-US" sz="2000" i="0" baseline="0" dirty="0" smtClean="0">
                          <a:effectLst/>
                          <a:latin typeface="Calibri"/>
                          <a:cs typeface="Calibri"/>
                        </a:rPr>
                        <a:t> Features</a:t>
                      </a:r>
                      <a:endParaRPr lang="en-US" sz="2400" i="0" dirty="0" smtClean="0">
                        <a:effectLst/>
                        <a:latin typeface="Calibri"/>
                        <a:cs typeface="Calibri"/>
                      </a:endParaRPr>
                    </a:p>
                  </a:txBody>
                  <a:tcPr anchor="ctr"/>
                </a:tc>
                <a:tc>
                  <a:txBody>
                    <a:bodyPr/>
                    <a:lstStyle/>
                    <a:p>
                      <a:pPr algn="ctr"/>
                      <a:r>
                        <a:rPr lang="en-US" sz="2000" dirty="0" smtClean="0">
                          <a:latin typeface="Calibri"/>
                          <a:cs typeface="Calibri"/>
                        </a:rPr>
                        <a:t>0.471 </a:t>
                      </a:r>
                      <a:r>
                        <a:rPr lang="en-US" sz="1600" dirty="0" smtClean="0">
                          <a:latin typeface="Calibri"/>
                          <a:cs typeface="Calibri"/>
                        </a:rPr>
                        <a:t>± 0.004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0.859 </a:t>
                      </a:r>
                      <a:r>
                        <a:rPr lang="en-US" sz="1600" dirty="0" smtClean="0">
                          <a:latin typeface="Calibri"/>
                          <a:cs typeface="Calibri"/>
                        </a:rPr>
                        <a:t>± 0.001 </a:t>
                      </a:r>
                    </a:p>
                  </a:txBody>
                  <a:tcPr anchor="ctr"/>
                </a:tc>
              </a:tr>
              <a:tr h="7907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MMM</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0.246 </a:t>
                      </a:r>
                      <a:r>
                        <a:rPr lang="en-US" sz="1600" dirty="0" smtClean="0">
                          <a:latin typeface="Calibri"/>
                          <a:cs typeface="Calibri"/>
                        </a:rPr>
                        <a:t>± 0.009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0.821</a:t>
                      </a:r>
                      <a:r>
                        <a:rPr lang="en-US" sz="1600" dirty="0" smtClean="0">
                          <a:latin typeface="Calibri"/>
                          <a:cs typeface="Calibri"/>
                        </a:rPr>
                        <a:t> ± 0.003 </a:t>
                      </a:r>
                    </a:p>
                  </a:txBody>
                  <a:tcPr anchor="ctr"/>
                </a:tc>
              </a:tr>
              <a:tr h="7907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0" dirty="0" smtClean="0">
                          <a:effectLst/>
                          <a:latin typeface="Calibri"/>
                          <a:cs typeface="Calibri"/>
                        </a:rPr>
                        <a:t>Bigram + MMM</a:t>
                      </a:r>
                    </a:p>
                  </a:txBody>
                  <a:tcPr anchor="ctr"/>
                </a:tc>
                <a:tc>
                  <a:txBody>
                    <a:bodyPr/>
                    <a:lstStyle/>
                    <a:p>
                      <a:pPr algn="ctr"/>
                      <a:r>
                        <a:rPr lang="en-US" sz="2000" dirty="0" smtClean="0">
                          <a:latin typeface="Calibri"/>
                          <a:cs typeface="Calibri"/>
                        </a:rPr>
                        <a:t>0.468 </a:t>
                      </a:r>
                      <a:r>
                        <a:rPr lang="en-US" sz="1600" dirty="0" smtClean="0">
                          <a:latin typeface="Calibri"/>
                          <a:cs typeface="Calibri"/>
                        </a:rPr>
                        <a:t>± 0.012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0.860 </a:t>
                      </a:r>
                      <a:r>
                        <a:rPr lang="en-US" sz="1600" dirty="0" smtClean="0">
                          <a:latin typeface="Calibri"/>
                          <a:cs typeface="Calibri"/>
                        </a:rPr>
                        <a:t>± 0.002 </a:t>
                      </a:r>
                    </a:p>
                  </a:txBody>
                  <a:tcPr anchor="ctr"/>
                </a:tc>
              </a:tr>
            </a:tbl>
          </a:graphicData>
        </a:graphic>
      </p:graphicFrame>
      <p:sp>
        <p:nvSpPr>
          <p:cNvPr id="4" name="Slide Number Placeholder 3"/>
          <p:cNvSpPr>
            <a:spLocks noGrp="1"/>
          </p:cNvSpPr>
          <p:nvPr>
            <p:ph type="sldNum" sz="quarter" idx="14"/>
          </p:nvPr>
        </p:nvSpPr>
        <p:spPr/>
        <p:txBody>
          <a:bodyPr/>
          <a:lstStyle/>
          <a:p>
            <a:fld id="{74D5BECE-718A-9144-AE54-941D366823A0}" type="slidenum">
              <a:rPr lang="en-US" smtClean="0"/>
              <a:pPr/>
              <a:t>46</a:t>
            </a:fld>
            <a:endParaRPr lang="en-US" dirty="0"/>
          </a:p>
        </p:txBody>
      </p:sp>
      <p:sp>
        <p:nvSpPr>
          <p:cNvPr id="6" name="TextBox 5"/>
          <p:cNvSpPr txBox="1"/>
          <p:nvPr/>
        </p:nvSpPr>
        <p:spPr>
          <a:xfrm>
            <a:off x="1828800" y="5867400"/>
            <a:ext cx="5486400" cy="369332"/>
          </a:xfrm>
          <a:prstGeom prst="rect">
            <a:avLst/>
          </a:prstGeom>
          <a:noFill/>
        </p:spPr>
        <p:txBody>
          <a:bodyPr wrap="square" rtlCol="0">
            <a:spAutoFit/>
          </a:bodyPr>
          <a:lstStyle/>
          <a:p>
            <a:r>
              <a:rPr lang="en-US" dirty="0" smtClean="0"/>
              <a:t>Little benefit from MMM (although little overhead)</a:t>
            </a:r>
            <a:endParaRPr lang="en-US" dirty="0"/>
          </a:p>
        </p:txBody>
      </p:sp>
    </p:spTree>
    <p:extLst>
      <p:ext uri="{BB962C8B-B14F-4D97-AF65-F5344CB8AC3E}">
        <p14:creationId xmlns:p14="http://schemas.microsoft.com/office/powerpoint/2010/main" val="179441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47</a:t>
            </a:fld>
            <a:endParaRPr lang="en-US" dirty="0"/>
          </a:p>
        </p:txBody>
      </p:sp>
      <p:sp>
        <p:nvSpPr>
          <p:cNvPr id="5" name="Rectangle 4"/>
          <p:cNvSpPr/>
          <p:nvPr/>
        </p:nvSpPr>
        <p:spPr>
          <a:xfrm>
            <a:off x="636533" y="1676400"/>
            <a:ext cx="7705104" cy="461665"/>
          </a:xfrm>
          <a:prstGeom prst="rect">
            <a:avLst/>
          </a:prstGeom>
        </p:spPr>
        <p:txBody>
          <a:bodyPr wrap="square">
            <a:spAutoFit/>
          </a:bodyPr>
          <a:lstStyle/>
          <a:p>
            <a:pPr algn="ctr"/>
            <a:r>
              <a:rPr lang="en-US" sz="2400" kern="1200" dirty="0" smtClean="0"/>
              <a:t>Precision-Recall                                    ROC</a:t>
            </a:r>
            <a:endParaRPr lang="en-US" sz="2400" kern="1200" dirty="0"/>
          </a:p>
        </p:txBody>
      </p:sp>
      <p:pic>
        <p:nvPicPr>
          <p:cNvPr id="6" name="Picture 5" descr="kdd_pr.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548" y="2285338"/>
            <a:ext cx="3801921" cy="3142005"/>
          </a:xfrm>
          <a:prstGeom prst="rect">
            <a:avLst/>
          </a:prstGeom>
          <a:ln>
            <a:solidFill>
              <a:srgbClr val="061B34"/>
            </a:solidFill>
          </a:ln>
        </p:spPr>
      </p:pic>
      <p:pic>
        <p:nvPicPr>
          <p:cNvPr id="7" name="Picture 6" descr="kdd_roc.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2286000"/>
            <a:ext cx="3836933" cy="3141116"/>
          </a:xfrm>
          <a:prstGeom prst="rect">
            <a:avLst/>
          </a:prstGeom>
          <a:ln>
            <a:solidFill>
              <a:srgbClr val="061B34"/>
            </a:solidFill>
          </a:ln>
        </p:spPr>
      </p:pic>
      <p:sp>
        <p:nvSpPr>
          <p:cNvPr id="3" name="TextBox 2"/>
          <p:cNvSpPr txBox="1"/>
          <p:nvPr/>
        </p:nvSpPr>
        <p:spPr>
          <a:xfrm>
            <a:off x="762001" y="5562600"/>
            <a:ext cx="7772400" cy="707886"/>
          </a:xfrm>
          <a:prstGeom prst="rect">
            <a:avLst/>
          </a:prstGeom>
          <a:noFill/>
        </p:spPr>
        <p:txBody>
          <a:bodyPr wrap="square" rtlCol="0">
            <a:spAutoFit/>
          </a:bodyPr>
          <a:lstStyle/>
          <a:p>
            <a:r>
              <a:rPr lang="en-US" sz="2000" dirty="0" smtClean="0">
                <a:solidFill>
                  <a:srgbClr val="000000"/>
                </a:solidFill>
                <a:latin typeface="Arvo"/>
                <a:cs typeface="Arvo"/>
              </a:rPr>
              <a:t>We can classify 70% of the spammers that need manual labeling with about 90% accuracy </a:t>
            </a:r>
            <a:endParaRPr lang="en-US" sz="2000" dirty="0">
              <a:solidFill>
                <a:srgbClr val="000000"/>
              </a:solidFill>
              <a:latin typeface="Arvo"/>
              <a:cs typeface="Arvo"/>
            </a:endParaRPr>
          </a:p>
        </p:txBody>
      </p:sp>
    </p:spTree>
    <p:extLst>
      <p:ext uri="{BB962C8B-B14F-4D97-AF65-F5344CB8AC3E}">
        <p14:creationId xmlns:p14="http://schemas.microsoft.com/office/powerpoint/2010/main" val="1386292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Deployment and Example Runtimes</a:t>
            </a:r>
            <a:endParaRPr lang="en-US" dirty="0"/>
          </a:p>
        </p:txBody>
      </p:sp>
      <p:sp>
        <p:nvSpPr>
          <p:cNvPr id="3" name="Content Placeholder 2"/>
          <p:cNvSpPr>
            <a:spLocks noGrp="1"/>
          </p:cNvSpPr>
          <p:nvPr>
            <p:ph sz="quarter" idx="13"/>
          </p:nvPr>
        </p:nvSpPr>
        <p:spPr>
          <a:xfrm>
            <a:off x="609600" y="1803400"/>
            <a:ext cx="8153400" cy="4673600"/>
          </a:xfrm>
        </p:spPr>
        <p:txBody>
          <a:bodyPr>
            <a:noAutofit/>
          </a:bodyPr>
          <a:lstStyle/>
          <a:p>
            <a:r>
              <a:rPr lang="en-US" sz="2800" dirty="0" smtClean="0">
                <a:solidFill>
                  <a:srgbClr val="000000"/>
                </a:solidFill>
              </a:rPr>
              <a:t>We can: </a:t>
            </a:r>
          </a:p>
          <a:p>
            <a:pPr lvl="1"/>
            <a:r>
              <a:rPr lang="en-US" sz="2400" dirty="0" smtClean="0">
                <a:solidFill>
                  <a:srgbClr val="000000"/>
                </a:solidFill>
              </a:rPr>
              <a:t>Run the model on short intervals, with new snapshots </a:t>
            </a:r>
            <a:br>
              <a:rPr lang="en-US" sz="2400" dirty="0" smtClean="0">
                <a:solidFill>
                  <a:srgbClr val="000000"/>
                </a:solidFill>
              </a:rPr>
            </a:br>
            <a:r>
              <a:rPr lang="en-US" sz="2400" dirty="0" smtClean="0">
                <a:solidFill>
                  <a:srgbClr val="000000"/>
                </a:solidFill>
              </a:rPr>
              <a:t>of the network</a:t>
            </a:r>
          </a:p>
          <a:p>
            <a:pPr lvl="1"/>
            <a:r>
              <a:rPr lang="en-US" sz="2400" dirty="0" smtClean="0">
                <a:solidFill>
                  <a:srgbClr val="000000"/>
                </a:solidFill>
              </a:rPr>
              <a:t>Update the features as events occur</a:t>
            </a:r>
          </a:p>
          <a:p>
            <a:r>
              <a:rPr lang="en-US" sz="2800" dirty="0" smtClean="0">
                <a:solidFill>
                  <a:srgbClr val="000000"/>
                </a:solidFill>
              </a:rPr>
              <a:t>Example runtimes with </a:t>
            </a:r>
            <a:r>
              <a:rPr lang="en-US" sz="2800" dirty="0" err="1" smtClean="0">
                <a:solidFill>
                  <a:srgbClr val="000000"/>
                </a:solidFill>
              </a:rPr>
              <a:t>Graphlab</a:t>
            </a:r>
            <a:r>
              <a:rPr lang="en-US" sz="2800" dirty="0" smtClean="0">
                <a:solidFill>
                  <a:srgbClr val="000000"/>
                </a:solidFill>
              </a:rPr>
              <a:t> </a:t>
            </a:r>
            <a:r>
              <a:rPr lang="en-US" sz="2800" dirty="0" err="1" smtClean="0">
                <a:solidFill>
                  <a:srgbClr val="000000"/>
                </a:solidFill>
              </a:rPr>
              <a:t>Create</a:t>
            </a:r>
            <a:r>
              <a:rPr lang="en-US" sz="2800" baseline="30000" dirty="0" err="1" smtClean="0">
                <a:solidFill>
                  <a:srgbClr val="000000"/>
                </a:solidFill>
              </a:rPr>
              <a:t>TM</a:t>
            </a:r>
            <a:r>
              <a:rPr lang="en-US" sz="2800" dirty="0" smtClean="0">
                <a:solidFill>
                  <a:srgbClr val="000000"/>
                </a:solidFill>
              </a:rPr>
              <a:t> on a </a:t>
            </a:r>
            <a:r>
              <a:rPr lang="en-US" sz="2800" dirty="0" err="1" smtClean="0">
                <a:solidFill>
                  <a:srgbClr val="000000"/>
                </a:solidFill>
              </a:rPr>
              <a:t>Macbook</a:t>
            </a:r>
            <a:r>
              <a:rPr lang="en-US" sz="2800" dirty="0" smtClean="0">
                <a:solidFill>
                  <a:srgbClr val="000000"/>
                </a:solidFill>
              </a:rPr>
              <a:t> Pro:</a:t>
            </a:r>
          </a:p>
          <a:p>
            <a:pPr lvl="1"/>
            <a:r>
              <a:rPr lang="en-US" sz="2400" dirty="0">
                <a:solidFill>
                  <a:srgbClr val="000000"/>
                </a:solidFill>
              </a:rPr>
              <a:t>5.6 million vertices and 350 million </a:t>
            </a:r>
            <a:r>
              <a:rPr lang="en-US" sz="2400" dirty="0" smtClean="0">
                <a:solidFill>
                  <a:srgbClr val="000000"/>
                </a:solidFill>
              </a:rPr>
              <a:t>edges:</a:t>
            </a:r>
          </a:p>
          <a:p>
            <a:pPr lvl="1"/>
            <a:r>
              <a:rPr lang="en-US" sz="2400" dirty="0" smtClean="0">
                <a:solidFill>
                  <a:srgbClr val="000000"/>
                </a:solidFill>
              </a:rPr>
              <a:t>PageRank: 6.25 minutes</a:t>
            </a:r>
          </a:p>
          <a:p>
            <a:pPr lvl="1"/>
            <a:r>
              <a:rPr lang="en-US" sz="2400" dirty="0" smtClean="0">
                <a:solidFill>
                  <a:srgbClr val="000000"/>
                </a:solidFill>
              </a:rPr>
              <a:t>Triangle counting: </a:t>
            </a:r>
            <a:r>
              <a:rPr lang="en-US" sz="2400" dirty="0">
                <a:solidFill>
                  <a:srgbClr val="000000"/>
                </a:solidFill>
              </a:rPr>
              <a:t>17.98 </a:t>
            </a:r>
            <a:r>
              <a:rPr lang="en-US" sz="2400" dirty="0" smtClean="0">
                <a:solidFill>
                  <a:srgbClr val="000000"/>
                </a:solidFill>
              </a:rPr>
              <a:t>minutes</a:t>
            </a:r>
          </a:p>
          <a:p>
            <a:pPr lvl="1"/>
            <a:r>
              <a:rPr lang="en-US" sz="2400" dirty="0" smtClean="0">
                <a:solidFill>
                  <a:srgbClr val="000000"/>
                </a:solidFill>
              </a:rPr>
              <a:t>k</a:t>
            </a:r>
            <a:r>
              <a:rPr lang="en-US" sz="2400" dirty="0">
                <a:solidFill>
                  <a:srgbClr val="000000"/>
                </a:solidFill>
              </a:rPr>
              <a:t>-</a:t>
            </a:r>
            <a:r>
              <a:rPr lang="en-US" sz="2400" dirty="0" smtClean="0">
                <a:solidFill>
                  <a:srgbClr val="000000"/>
                </a:solidFill>
              </a:rPr>
              <a:t>core: </a:t>
            </a:r>
            <a:r>
              <a:rPr lang="en-US" sz="2400" dirty="0">
                <a:solidFill>
                  <a:srgbClr val="000000"/>
                </a:solidFill>
              </a:rPr>
              <a:t>14.3 </a:t>
            </a:r>
            <a:r>
              <a:rPr lang="en-US" sz="2400" dirty="0" smtClean="0">
                <a:solidFill>
                  <a:srgbClr val="000000"/>
                </a:solidFill>
              </a:rPr>
              <a:t>minutes</a:t>
            </a:r>
          </a:p>
          <a:p>
            <a:pPr lvl="1"/>
            <a:endParaRPr lang="en-US" sz="2000" dirty="0">
              <a:solidFill>
                <a:srgbClr val="000000"/>
              </a:solidFill>
            </a:endParaRPr>
          </a:p>
        </p:txBody>
      </p:sp>
      <p:sp>
        <p:nvSpPr>
          <p:cNvPr id="4" name="Slide Number Placeholder 3"/>
          <p:cNvSpPr>
            <a:spLocks noGrp="1"/>
          </p:cNvSpPr>
          <p:nvPr>
            <p:ph type="sldNum" sz="quarter" idx="14"/>
          </p:nvPr>
        </p:nvSpPr>
        <p:spPr/>
        <p:txBody>
          <a:bodyPr/>
          <a:lstStyle/>
          <a:p>
            <a:fld id="{74D5BECE-718A-9144-AE54-941D366823A0}" type="slidenum">
              <a:rPr lang="en-US" smtClean="0"/>
              <a:pPr/>
              <a:t>48</a:t>
            </a:fld>
            <a:endParaRPr lang="en-US" dirty="0"/>
          </a:p>
        </p:txBody>
      </p:sp>
    </p:spTree>
    <p:extLst>
      <p:ext uri="{BB962C8B-B14F-4D97-AF65-F5344CB8AC3E}">
        <p14:creationId xmlns:p14="http://schemas.microsoft.com/office/powerpoint/2010/main" val="74543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Approach</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49</a:t>
            </a:fld>
            <a:endParaRPr lang="en-US" dirty="0"/>
          </a:p>
        </p:txBody>
      </p:sp>
      <p:pic>
        <p:nvPicPr>
          <p:cNvPr id="19" name="Picture 18" descr="multirelational_networ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2938631"/>
            <a:ext cx="4724400" cy="2968259"/>
          </a:xfrm>
          <a:prstGeom prst="rect">
            <a:avLst/>
          </a:prstGeom>
        </p:spPr>
      </p:pic>
      <p:sp>
        <p:nvSpPr>
          <p:cNvPr id="14" name="Content Placeholder 13"/>
          <p:cNvSpPr>
            <a:spLocks noGrp="1"/>
          </p:cNvSpPr>
          <p:nvPr>
            <p:ph sz="quarter" idx="13"/>
          </p:nvPr>
        </p:nvSpPr>
        <p:spPr/>
        <p:txBody>
          <a:bodyPr/>
          <a:lstStyle/>
          <a:p>
            <a:pPr marL="0" indent="0">
              <a:buNone/>
            </a:pPr>
            <a:r>
              <a:rPr lang="en-US" dirty="0">
                <a:solidFill>
                  <a:srgbClr val="000000"/>
                </a:solidFill>
              </a:rPr>
              <a:t>Predict spammers based on:</a:t>
            </a:r>
          </a:p>
          <a:p>
            <a:r>
              <a:rPr lang="en-US" dirty="0">
                <a:solidFill>
                  <a:srgbClr val="000000"/>
                </a:solidFill>
              </a:rPr>
              <a:t>Graph </a:t>
            </a:r>
            <a:r>
              <a:rPr lang="en-US" dirty="0" smtClean="0">
                <a:solidFill>
                  <a:srgbClr val="000000"/>
                </a:solidFill>
              </a:rPr>
              <a:t>structure</a:t>
            </a:r>
            <a:endParaRPr lang="en-US" dirty="0">
              <a:solidFill>
                <a:srgbClr val="000000"/>
              </a:solidFill>
            </a:endParaRPr>
          </a:p>
          <a:p>
            <a:r>
              <a:rPr lang="en-US" dirty="0">
                <a:solidFill>
                  <a:srgbClr val="000000"/>
                </a:solidFill>
              </a:rPr>
              <a:t>Action sequences</a:t>
            </a:r>
          </a:p>
          <a:p>
            <a:r>
              <a:rPr lang="en-US" b="1" dirty="0">
                <a:solidFill>
                  <a:srgbClr val="FF0000"/>
                </a:solidFill>
              </a:rPr>
              <a:t>Reporting behavior </a:t>
            </a:r>
          </a:p>
          <a:p>
            <a:endParaRPr lang="en-US" dirty="0"/>
          </a:p>
        </p:txBody>
      </p:sp>
    </p:spTree>
    <p:extLst>
      <p:ext uri="{BB962C8B-B14F-4D97-AF65-F5344CB8AC3E}">
        <p14:creationId xmlns:p14="http://schemas.microsoft.com/office/powerpoint/2010/main" val="4086375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 in Social Networks</a:t>
            </a:r>
            <a:endParaRPr lang="en-US" dirty="0"/>
          </a:p>
        </p:txBody>
      </p:sp>
      <p:sp>
        <p:nvSpPr>
          <p:cNvPr id="3" name="Content Placeholder 2"/>
          <p:cNvSpPr>
            <a:spLocks noGrp="1"/>
          </p:cNvSpPr>
          <p:nvPr>
            <p:ph sz="quarter" idx="13"/>
          </p:nvPr>
        </p:nvSpPr>
        <p:spPr>
          <a:xfrm>
            <a:off x="609600" y="1803400"/>
            <a:ext cx="8001000" cy="4368800"/>
          </a:xfrm>
        </p:spPr>
        <p:txBody>
          <a:bodyPr>
            <a:normAutofit/>
          </a:bodyPr>
          <a:lstStyle/>
          <a:p>
            <a:r>
              <a:rPr lang="en-US" sz="2800" dirty="0" smtClean="0">
                <a:solidFill>
                  <a:schemeClr val="tx1"/>
                </a:solidFill>
              </a:rPr>
              <a:t>What’s </a:t>
            </a:r>
            <a:r>
              <a:rPr lang="en-US" sz="2800" dirty="0">
                <a:solidFill>
                  <a:schemeClr val="tx1"/>
                </a:solidFill>
              </a:rPr>
              <a:t>different about social networks</a:t>
            </a:r>
            <a:r>
              <a:rPr lang="en-US" sz="2800" dirty="0" smtClean="0">
                <a:solidFill>
                  <a:schemeClr val="tx1"/>
                </a:solidFill>
              </a:rPr>
              <a:t>?</a:t>
            </a:r>
          </a:p>
          <a:p>
            <a:endParaRPr lang="en-US" sz="2800" dirty="0">
              <a:solidFill>
                <a:schemeClr val="tx1"/>
              </a:solidFill>
            </a:endParaRPr>
          </a:p>
          <a:p>
            <a:pPr lvl="1"/>
            <a:r>
              <a:rPr lang="en-US" sz="2400" dirty="0">
                <a:solidFill>
                  <a:schemeClr val="tx1"/>
                </a:solidFill>
              </a:rPr>
              <a:t>Spammers have more ways to interact with users </a:t>
            </a:r>
            <a:endParaRPr lang="en-US" sz="2400" dirty="0" smtClean="0">
              <a:solidFill>
                <a:schemeClr val="tx1"/>
              </a:solidFill>
            </a:endParaRPr>
          </a:p>
          <a:p>
            <a:pPr lvl="1"/>
            <a:endParaRPr lang="en-US" sz="2400" dirty="0">
              <a:solidFill>
                <a:schemeClr val="tx1"/>
              </a:solidFill>
            </a:endParaRPr>
          </a:p>
          <a:p>
            <a:pPr lvl="1"/>
            <a:endParaRPr lang="en-US" sz="2400" dirty="0">
              <a:solidFill>
                <a:schemeClr val="tx1"/>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5</a:t>
            </a:fld>
            <a:endParaRPr lang="en-US" dirty="0"/>
          </a:p>
        </p:txBody>
      </p:sp>
    </p:spTree>
    <p:extLst>
      <p:ext uri="{BB962C8B-B14F-4D97-AF65-F5344CB8AC3E}">
        <p14:creationId xmlns:p14="http://schemas.microsoft.com/office/powerpoint/2010/main" val="3803917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Refining the </a:t>
            </a:r>
            <a:r>
              <a:rPr lang="en-US" dirty="0"/>
              <a:t>a</a:t>
            </a:r>
            <a:r>
              <a:rPr lang="en-US" dirty="0" smtClean="0"/>
              <a:t>buse reporting systems</a:t>
            </a:r>
            <a:endParaRPr lang="en-US" dirty="0"/>
          </a:p>
        </p:txBody>
      </p:sp>
      <p:sp>
        <p:nvSpPr>
          <p:cNvPr id="3" name="Content Placeholder 2"/>
          <p:cNvSpPr>
            <a:spLocks noGrp="1"/>
          </p:cNvSpPr>
          <p:nvPr>
            <p:ph sz="quarter" idx="13"/>
          </p:nvPr>
        </p:nvSpPr>
        <p:spPr/>
        <p:txBody>
          <a:bodyPr>
            <a:normAutofit/>
          </a:bodyPr>
          <a:lstStyle/>
          <a:p>
            <a:r>
              <a:rPr lang="en-US" sz="2800" dirty="0" smtClean="0">
                <a:solidFill>
                  <a:srgbClr val="000000"/>
                </a:solidFill>
              </a:rPr>
              <a:t>Abuse report systems are very noisy</a:t>
            </a:r>
          </a:p>
          <a:p>
            <a:pPr lvl="1"/>
            <a:r>
              <a:rPr lang="en-US" sz="2400" dirty="0" smtClean="0">
                <a:solidFill>
                  <a:srgbClr val="000000"/>
                </a:solidFill>
              </a:rPr>
              <a:t>People have different standards</a:t>
            </a:r>
          </a:p>
          <a:p>
            <a:pPr lvl="1"/>
            <a:r>
              <a:rPr lang="en-US" sz="2400" dirty="0" smtClean="0">
                <a:solidFill>
                  <a:srgbClr val="000000"/>
                </a:solidFill>
              </a:rPr>
              <a:t>Spammers report random people to increase noise</a:t>
            </a:r>
          </a:p>
          <a:p>
            <a:pPr lvl="1"/>
            <a:r>
              <a:rPr lang="en-US" sz="2400" dirty="0" smtClean="0">
                <a:solidFill>
                  <a:srgbClr val="000000"/>
                </a:solidFill>
              </a:rPr>
              <a:t>Personal gain in social games</a:t>
            </a:r>
          </a:p>
          <a:p>
            <a:pPr lvl="1"/>
            <a:endParaRPr lang="en-US" sz="2400" dirty="0">
              <a:solidFill>
                <a:srgbClr val="000000"/>
              </a:solidFill>
            </a:endParaRPr>
          </a:p>
          <a:p>
            <a:r>
              <a:rPr lang="en-US" sz="2800" dirty="0" smtClean="0">
                <a:solidFill>
                  <a:srgbClr val="000000"/>
                </a:solidFill>
              </a:rPr>
              <a:t>Goal is to clean up the system using:</a:t>
            </a:r>
          </a:p>
          <a:p>
            <a:pPr lvl="1"/>
            <a:r>
              <a:rPr lang="en-US" sz="2400" dirty="0" smtClean="0">
                <a:solidFill>
                  <a:srgbClr val="000000"/>
                </a:solidFill>
              </a:rPr>
              <a:t>Reporters’ previous history</a:t>
            </a:r>
          </a:p>
          <a:p>
            <a:pPr lvl="1"/>
            <a:r>
              <a:rPr lang="en-US" sz="2400" dirty="0" smtClean="0">
                <a:solidFill>
                  <a:srgbClr val="000000"/>
                </a:solidFill>
              </a:rPr>
              <a:t>Collective reasoning over reports</a:t>
            </a:r>
            <a:endParaRPr lang="en-US" sz="2400" dirty="0">
              <a:solidFill>
                <a:srgbClr val="000000"/>
              </a:solidFill>
            </a:endParaRPr>
          </a:p>
        </p:txBody>
      </p:sp>
      <p:sp>
        <p:nvSpPr>
          <p:cNvPr id="4" name="Slide Number Placeholder 3"/>
          <p:cNvSpPr>
            <a:spLocks noGrp="1"/>
          </p:cNvSpPr>
          <p:nvPr>
            <p:ph type="sldNum" sz="quarter" idx="14"/>
          </p:nvPr>
        </p:nvSpPr>
        <p:spPr/>
        <p:txBody>
          <a:bodyPr/>
          <a:lstStyle/>
          <a:p>
            <a:fld id="{74D5BECE-718A-9144-AE54-941D366823A0}" type="slidenum">
              <a:rPr lang="en-US" smtClean="0"/>
              <a:pPr/>
              <a:t>50</a:t>
            </a:fld>
            <a:endParaRPr lang="en-US" dirty="0"/>
          </a:p>
        </p:txBody>
      </p:sp>
    </p:spTree>
    <p:extLst>
      <p:ext uri="{BB962C8B-B14F-4D97-AF65-F5344CB8AC3E}">
        <p14:creationId xmlns:p14="http://schemas.microsoft.com/office/powerpoint/2010/main" val="1222922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Collective Classification with Reports</a:t>
            </a:r>
          </a:p>
        </p:txBody>
      </p:sp>
      <p:sp>
        <p:nvSpPr>
          <p:cNvPr id="4" name="Slide Number Placeholder 3"/>
          <p:cNvSpPr>
            <a:spLocks noGrp="1"/>
          </p:cNvSpPr>
          <p:nvPr>
            <p:ph type="sldNum" sz="quarter" idx="14"/>
          </p:nvPr>
        </p:nvSpPr>
        <p:spPr/>
        <p:txBody>
          <a:bodyPr/>
          <a:lstStyle/>
          <a:p>
            <a:fld id="{74D5BECE-718A-9144-AE54-941D366823A0}" type="slidenum">
              <a:rPr lang="en-US" smtClean="0"/>
              <a:pPr/>
              <a:t>51</a:t>
            </a:fld>
            <a:endParaRPr lang="en-US" dirty="0"/>
          </a:p>
        </p:txBody>
      </p:sp>
      <p:grpSp>
        <p:nvGrpSpPr>
          <p:cNvPr id="92" name="Group 91"/>
          <p:cNvGrpSpPr/>
          <p:nvPr/>
        </p:nvGrpSpPr>
        <p:grpSpPr>
          <a:xfrm>
            <a:off x="609600" y="4343400"/>
            <a:ext cx="8012703" cy="1523999"/>
            <a:chOff x="990600" y="4841700"/>
            <a:chExt cx="5392800" cy="1025699"/>
          </a:xfrm>
        </p:grpSpPr>
        <p:sp>
          <p:nvSpPr>
            <p:cNvPr id="7" name="Shape 130"/>
            <p:cNvSpPr/>
            <p:nvPr/>
          </p:nvSpPr>
          <p:spPr>
            <a:xfrm>
              <a:off x="990600" y="4841700"/>
              <a:ext cx="5392800" cy="1025699"/>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8" name="Shape 341"/>
            <p:cNvSpPr txBox="1"/>
            <p:nvPr/>
          </p:nvSpPr>
          <p:spPr>
            <a:xfrm rot="16201011">
              <a:off x="596399" y="5238450"/>
              <a:ext cx="1020900" cy="232199"/>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b="1"/>
                <a:t>Report Subgraph</a:t>
              </a:r>
            </a:p>
          </p:txBody>
        </p:sp>
        <p:grpSp>
          <p:nvGrpSpPr>
            <p:cNvPr id="9" name="Shape 343"/>
            <p:cNvGrpSpPr/>
            <p:nvPr/>
          </p:nvGrpSpPr>
          <p:grpSpPr>
            <a:xfrm>
              <a:off x="1268867" y="5042243"/>
              <a:ext cx="1242080" cy="659230"/>
              <a:chOff x="3733569" y="864420"/>
              <a:chExt cx="1583478" cy="840426"/>
            </a:xfrm>
          </p:grpSpPr>
          <p:pic>
            <p:nvPicPr>
              <p:cNvPr id="10" name="Shape 344"/>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11" name="Shape 345"/>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12" name="Shape 346"/>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13" name="Shape 347"/>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14" name="Shape 348"/>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15" name="Shape 349"/>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16" name="Shape 350"/>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17" name="Shape 351"/>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18" name="Shape 352"/>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19" name="Shape 353"/>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20" name="Shape 354"/>
              <p:cNvCxnSpPr>
                <a:stCxn id="12" idx="3"/>
                <a:endCxn id="11"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21" name="Shape 355"/>
              <p:cNvCxnSpPr>
                <a:stCxn id="19" idx="1"/>
                <a:endCxn id="18"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22" name="Shape 356"/>
              <p:cNvCxnSpPr>
                <a:stCxn id="17" idx="1"/>
                <a:endCxn id="11"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grpSp>
          <p:nvGrpSpPr>
            <p:cNvPr id="23" name="Shape 357"/>
            <p:cNvGrpSpPr/>
            <p:nvPr/>
          </p:nvGrpSpPr>
          <p:grpSpPr>
            <a:xfrm>
              <a:off x="5061867" y="5024768"/>
              <a:ext cx="1242080" cy="694181"/>
              <a:chOff x="5491329" y="4197418"/>
              <a:chExt cx="1242080" cy="694181"/>
            </a:xfrm>
          </p:grpSpPr>
          <p:grpSp>
            <p:nvGrpSpPr>
              <p:cNvPr id="24" name="Shape 358"/>
              <p:cNvGrpSpPr/>
              <p:nvPr/>
            </p:nvGrpSpPr>
            <p:grpSpPr>
              <a:xfrm>
                <a:off x="5491329" y="4197418"/>
                <a:ext cx="1242080" cy="659230"/>
                <a:chOff x="3733569" y="864420"/>
                <a:chExt cx="1583478" cy="840426"/>
              </a:xfrm>
            </p:grpSpPr>
            <p:pic>
              <p:nvPicPr>
                <p:cNvPr id="75" name="Shape 359"/>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76" name="Shape 360"/>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77" name="Shape 361"/>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78" name="Shape 362"/>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79" name="Shape 363"/>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80" name="Shape 364"/>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81" name="Shape 365"/>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82" name="Shape 366"/>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83" name="Shape 367"/>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84" name="Shape 368"/>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85" name="Shape 369"/>
                <p:cNvCxnSpPr>
                  <a:stCxn id="77" idx="3"/>
                  <a:endCxn id="76"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86" name="Shape 370"/>
                <p:cNvCxnSpPr>
                  <a:stCxn id="84" idx="1"/>
                  <a:endCxn id="83"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87" name="Shape 371"/>
                <p:cNvCxnSpPr>
                  <a:stCxn id="82" idx="1"/>
                  <a:endCxn id="76"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grpSp>
            <p:nvGrpSpPr>
              <p:cNvPr id="25" name="Shape 372"/>
              <p:cNvGrpSpPr/>
              <p:nvPr/>
            </p:nvGrpSpPr>
            <p:grpSpPr>
              <a:xfrm>
                <a:off x="6257525" y="4829500"/>
                <a:ext cx="138000" cy="62100"/>
                <a:chOff x="6788325" y="4818500"/>
                <a:chExt cx="138000" cy="62100"/>
              </a:xfrm>
            </p:grpSpPr>
            <p:sp>
              <p:nvSpPr>
                <p:cNvPr id="71" name="Shape 37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72" name="Shape 37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73" name="Shape 37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74" name="Shape 376"/>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6" name="Shape 377"/>
              <p:cNvGrpSpPr/>
              <p:nvPr/>
            </p:nvGrpSpPr>
            <p:grpSpPr>
              <a:xfrm>
                <a:off x="5737800" y="4829500"/>
                <a:ext cx="138000" cy="62100"/>
                <a:chOff x="6788325" y="4818500"/>
                <a:chExt cx="138000" cy="62100"/>
              </a:xfrm>
            </p:grpSpPr>
            <p:sp>
              <p:nvSpPr>
                <p:cNvPr id="67" name="Shape 37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68" name="Shape 37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69" name="Shape 38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70" name="Shape 38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7" name="Shape 382"/>
              <p:cNvGrpSpPr/>
              <p:nvPr/>
            </p:nvGrpSpPr>
            <p:grpSpPr>
              <a:xfrm>
                <a:off x="5726875" y="4565800"/>
                <a:ext cx="138000" cy="62100"/>
                <a:chOff x="6788325" y="4818500"/>
                <a:chExt cx="138000" cy="62100"/>
              </a:xfrm>
            </p:grpSpPr>
            <p:sp>
              <p:nvSpPr>
                <p:cNvPr id="63" name="Shape 38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64" name="Shape 38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65" name="Shape 38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66" name="Shape 386"/>
                <p:cNvCxnSpPr/>
                <p:nvPr/>
              </p:nvCxnSpPr>
              <p:spPr>
                <a:xfrm>
                  <a:off x="6891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8" name="Shape 387"/>
              <p:cNvGrpSpPr/>
              <p:nvPr/>
            </p:nvGrpSpPr>
            <p:grpSpPr>
              <a:xfrm>
                <a:off x="5505500" y="4660100"/>
                <a:ext cx="138000" cy="62100"/>
                <a:chOff x="6788325" y="4818500"/>
                <a:chExt cx="138000" cy="62100"/>
              </a:xfrm>
            </p:grpSpPr>
            <p:sp>
              <p:nvSpPr>
                <p:cNvPr id="59" name="Shape 38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60" name="Shape 38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61" name="Shape 39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62" name="Shape 39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9" name="Shape 392"/>
              <p:cNvGrpSpPr/>
              <p:nvPr/>
            </p:nvGrpSpPr>
            <p:grpSpPr>
              <a:xfrm>
                <a:off x="5588875" y="4335075"/>
                <a:ext cx="138000" cy="62100"/>
                <a:chOff x="6788325" y="4818500"/>
                <a:chExt cx="138000" cy="62100"/>
              </a:xfrm>
            </p:grpSpPr>
            <p:sp>
              <p:nvSpPr>
                <p:cNvPr id="55" name="Shape 39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56" name="Shape 39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57" name="Shape 39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58" name="Shape 396"/>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30" name="Shape 397"/>
              <p:cNvGrpSpPr/>
              <p:nvPr/>
            </p:nvGrpSpPr>
            <p:grpSpPr>
              <a:xfrm>
                <a:off x="6030175" y="4335075"/>
                <a:ext cx="138000" cy="62100"/>
                <a:chOff x="6788325" y="4818500"/>
                <a:chExt cx="138000" cy="62100"/>
              </a:xfrm>
            </p:grpSpPr>
            <p:sp>
              <p:nvSpPr>
                <p:cNvPr id="51" name="Shape 39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52" name="Shape 39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53" name="Shape 40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54" name="Shape 40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31" name="Shape 402"/>
              <p:cNvGrpSpPr/>
              <p:nvPr/>
            </p:nvGrpSpPr>
            <p:grpSpPr>
              <a:xfrm>
                <a:off x="6016050" y="4660100"/>
                <a:ext cx="138000" cy="62100"/>
                <a:chOff x="6788325" y="4818500"/>
                <a:chExt cx="138000" cy="62100"/>
              </a:xfrm>
            </p:grpSpPr>
            <p:sp>
              <p:nvSpPr>
                <p:cNvPr id="47" name="Shape 40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48" name="Shape 40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49" name="Shape 40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50" name="Shape 406"/>
                <p:cNvCxnSpPr/>
                <p:nvPr/>
              </p:nvCxnSpPr>
              <p:spPr>
                <a:xfrm>
                  <a:off x="6802450"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32" name="Shape 407"/>
              <p:cNvGrpSpPr/>
              <p:nvPr/>
            </p:nvGrpSpPr>
            <p:grpSpPr>
              <a:xfrm>
                <a:off x="6395525" y="4335075"/>
                <a:ext cx="138000" cy="62100"/>
                <a:chOff x="6788325" y="4818500"/>
                <a:chExt cx="138000" cy="62100"/>
              </a:xfrm>
            </p:grpSpPr>
            <p:sp>
              <p:nvSpPr>
                <p:cNvPr id="43" name="Shape 40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44" name="Shape 40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45" name="Shape 41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46" name="Shape 411"/>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33" name="Shape 412"/>
              <p:cNvGrpSpPr/>
              <p:nvPr/>
            </p:nvGrpSpPr>
            <p:grpSpPr>
              <a:xfrm>
                <a:off x="6257525" y="4565800"/>
                <a:ext cx="138000" cy="62100"/>
                <a:chOff x="6788325" y="4818500"/>
                <a:chExt cx="138000" cy="62100"/>
              </a:xfrm>
            </p:grpSpPr>
            <p:sp>
              <p:nvSpPr>
                <p:cNvPr id="39" name="Shape 41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40" name="Shape 41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41" name="Shape 41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42" name="Shape 416"/>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34" name="Shape 417"/>
              <p:cNvGrpSpPr/>
              <p:nvPr/>
            </p:nvGrpSpPr>
            <p:grpSpPr>
              <a:xfrm>
                <a:off x="6581100" y="4660100"/>
                <a:ext cx="138000" cy="62100"/>
                <a:chOff x="6788325" y="4818500"/>
                <a:chExt cx="138000" cy="62100"/>
              </a:xfrm>
            </p:grpSpPr>
            <p:sp>
              <p:nvSpPr>
                <p:cNvPr id="35" name="Shape 41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36" name="Shape 41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sz="2400"/>
                </a:p>
              </p:txBody>
            </p:sp>
            <p:sp>
              <p:nvSpPr>
                <p:cNvPr id="37" name="Shape 42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sz="2400"/>
                </a:p>
              </p:txBody>
            </p:sp>
            <p:cxnSp>
              <p:nvCxnSpPr>
                <p:cNvPr id="38" name="Shape 421"/>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pic>
          <p:nvPicPr>
            <p:cNvPr id="88" name="Shape 422"/>
            <p:cNvPicPr preferRelativeResize="0"/>
            <p:nvPr/>
          </p:nvPicPr>
          <p:blipFill>
            <a:blip r:embed="rId6">
              <a:alphaModFix/>
            </a:blip>
            <a:stretch>
              <a:fillRect/>
            </a:stretch>
          </p:blipFill>
          <p:spPr>
            <a:xfrm>
              <a:off x="2779075" y="5052087"/>
              <a:ext cx="1986499" cy="732694"/>
            </a:xfrm>
            <a:prstGeom prst="rect">
              <a:avLst/>
            </a:prstGeom>
            <a:noFill/>
            <a:ln w="9525" cap="flat" cmpd="sng">
              <a:solidFill>
                <a:schemeClr val="dk2"/>
              </a:solidFill>
              <a:prstDash val="solid"/>
              <a:round/>
              <a:headEnd type="none" w="med" len="med"/>
              <a:tailEnd type="none" w="med" len="med"/>
            </a:ln>
          </p:spPr>
        </p:pic>
        <p:sp>
          <p:nvSpPr>
            <p:cNvPr id="89" name="Shape 423"/>
            <p:cNvSpPr/>
            <p:nvPr/>
          </p:nvSpPr>
          <p:spPr>
            <a:xfrm>
              <a:off x="4813937" y="5295962"/>
              <a:ext cx="193200" cy="151799"/>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90" name="Shape 424"/>
            <p:cNvSpPr/>
            <p:nvPr/>
          </p:nvSpPr>
          <p:spPr>
            <a:xfrm>
              <a:off x="2537487" y="5295962"/>
              <a:ext cx="193200" cy="151799"/>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400"/>
            </a:p>
          </p:txBody>
        </p:sp>
        <p:sp>
          <p:nvSpPr>
            <p:cNvPr id="91" name="Shape 425"/>
            <p:cNvSpPr txBox="1"/>
            <p:nvPr/>
          </p:nvSpPr>
          <p:spPr>
            <a:xfrm>
              <a:off x="3094762" y="4841700"/>
              <a:ext cx="1355100" cy="200399"/>
            </a:xfrm>
            <a:prstGeom prst="rect">
              <a:avLst/>
            </a:prstGeom>
            <a:noFill/>
            <a:ln>
              <a:noFill/>
            </a:ln>
          </p:spPr>
          <p:txBody>
            <a:bodyPr lIns="91425" tIns="91425" rIns="91425" bIns="91425" anchor="ctr" anchorCtr="0">
              <a:noAutofit/>
            </a:bodyPr>
            <a:lstStyle/>
            <a:p>
              <a:pPr lvl="0" algn="ctr" rtl="0">
                <a:spcBef>
                  <a:spcPts val="0"/>
                </a:spcBef>
                <a:buNone/>
              </a:pPr>
              <a:r>
                <a:rPr lang="en-US" sz="1000" b="1">
                  <a:solidFill>
                    <a:srgbClr val="666666"/>
                  </a:solidFill>
                </a:rPr>
                <a:t>Probabilistic Soft Logic</a:t>
              </a:r>
            </a:p>
          </p:txBody>
        </p:sp>
      </p:grpSp>
      <p:sp>
        <p:nvSpPr>
          <p:cNvPr id="128" name="Shape 428"/>
          <p:cNvSpPr/>
          <p:nvPr/>
        </p:nvSpPr>
        <p:spPr>
          <a:xfrm rot="5400000">
            <a:off x="4328915" y="3616439"/>
            <a:ext cx="464763" cy="254915"/>
          </a:xfrm>
          <a:prstGeom prst="notchedRightArrow">
            <a:avLst>
              <a:gd name="adj1" fmla="val 50000"/>
              <a:gd name="adj2" fmla="val 50000"/>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129" name="Shape 132"/>
          <p:cNvGrpSpPr/>
          <p:nvPr/>
        </p:nvGrpSpPr>
        <p:grpSpPr>
          <a:xfrm>
            <a:off x="2743200" y="1430694"/>
            <a:ext cx="3886201" cy="2074506"/>
            <a:chOff x="3219956" y="863925"/>
            <a:chExt cx="2706800" cy="1444926"/>
          </a:xfrm>
        </p:grpSpPr>
        <p:pic>
          <p:nvPicPr>
            <p:cNvPr id="130" name="Shape 133"/>
            <p:cNvPicPr preferRelativeResize="0"/>
            <p:nvPr/>
          </p:nvPicPr>
          <p:blipFill>
            <a:blip r:embed="rId3">
              <a:alphaModFix/>
            </a:blip>
            <a:stretch>
              <a:fillRect/>
            </a:stretch>
          </p:blipFill>
          <p:spPr>
            <a:xfrm>
              <a:off x="4356344" y="872223"/>
              <a:ext cx="375851" cy="375851"/>
            </a:xfrm>
            <a:prstGeom prst="rect">
              <a:avLst/>
            </a:prstGeom>
            <a:noFill/>
            <a:ln>
              <a:noFill/>
            </a:ln>
          </p:spPr>
        </p:pic>
        <p:pic>
          <p:nvPicPr>
            <p:cNvPr id="131" name="Shape 134"/>
            <p:cNvPicPr preferRelativeResize="0"/>
            <p:nvPr/>
          </p:nvPicPr>
          <p:blipFill>
            <a:blip r:embed="rId4">
              <a:alphaModFix/>
            </a:blip>
            <a:stretch>
              <a:fillRect/>
            </a:stretch>
          </p:blipFill>
          <p:spPr>
            <a:xfrm>
              <a:off x="4344853" y="1623337"/>
              <a:ext cx="398838" cy="346399"/>
            </a:xfrm>
            <a:prstGeom prst="rect">
              <a:avLst/>
            </a:prstGeom>
            <a:noFill/>
            <a:ln>
              <a:noFill/>
            </a:ln>
          </p:spPr>
        </p:pic>
        <p:pic>
          <p:nvPicPr>
            <p:cNvPr id="132" name="Shape 135"/>
            <p:cNvPicPr preferRelativeResize="0"/>
            <p:nvPr/>
          </p:nvPicPr>
          <p:blipFill>
            <a:blip r:embed="rId5">
              <a:alphaModFix/>
            </a:blip>
            <a:stretch>
              <a:fillRect/>
            </a:stretch>
          </p:blipFill>
          <p:spPr>
            <a:xfrm>
              <a:off x="3703018" y="1339175"/>
              <a:ext cx="375851" cy="375851"/>
            </a:xfrm>
            <a:prstGeom prst="rect">
              <a:avLst/>
            </a:prstGeom>
            <a:noFill/>
            <a:ln>
              <a:noFill/>
            </a:ln>
          </p:spPr>
        </p:pic>
        <p:pic>
          <p:nvPicPr>
            <p:cNvPr id="133" name="Shape 136"/>
            <p:cNvPicPr preferRelativeResize="0"/>
            <p:nvPr/>
          </p:nvPicPr>
          <p:blipFill>
            <a:blip r:embed="rId3">
              <a:alphaModFix/>
            </a:blip>
            <a:stretch>
              <a:fillRect/>
            </a:stretch>
          </p:blipFill>
          <p:spPr>
            <a:xfrm>
              <a:off x="3219956" y="1536401"/>
              <a:ext cx="375851" cy="375851"/>
            </a:xfrm>
            <a:prstGeom prst="rect">
              <a:avLst/>
            </a:prstGeom>
            <a:noFill/>
            <a:ln>
              <a:noFill/>
            </a:ln>
          </p:spPr>
        </p:pic>
        <p:pic>
          <p:nvPicPr>
            <p:cNvPr id="134" name="Shape 137"/>
            <p:cNvPicPr preferRelativeResize="0"/>
            <p:nvPr/>
          </p:nvPicPr>
          <p:blipFill>
            <a:blip r:embed="rId3">
              <a:alphaModFix/>
            </a:blip>
            <a:stretch>
              <a:fillRect/>
            </a:stretch>
          </p:blipFill>
          <p:spPr>
            <a:xfrm>
              <a:off x="3703023" y="1912252"/>
              <a:ext cx="375851" cy="375851"/>
            </a:xfrm>
            <a:prstGeom prst="rect">
              <a:avLst/>
            </a:prstGeom>
            <a:noFill/>
            <a:ln>
              <a:noFill/>
            </a:ln>
          </p:spPr>
        </p:pic>
        <p:pic>
          <p:nvPicPr>
            <p:cNvPr id="135" name="Shape 138"/>
            <p:cNvPicPr preferRelativeResize="0"/>
            <p:nvPr/>
          </p:nvPicPr>
          <p:blipFill>
            <a:blip r:embed="rId4">
              <a:alphaModFix/>
            </a:blip>
            <a:stretch>
              <a:fillRect/>
            </a:stretch>
          </p:blipFill>
          <p:spPr>
            <a:xfrm>
              <a:off x="3419776" y="886943"/>
              <a:ext cx="398838" cy="346399"/>
            </a:xfrm>
            <a:prstGeom prst="rect">
              <a:avLst/>
            </a:prstGeom>
            <a:noFill/>
            <a:ln>
              <a:noFill/>
            </a:ln>
          </p:spPr>
        </p:pic>
        <p:pic>
          <p:nvPicPr>
            <p:cNvPr id="136" name="Shape 139"/>
            <p:cNvPicPr preferRelativeResize="0"/>
            <p:nvPr/>
          </p:nvPicPr>
          <p:blipFill>
            <a:blip r:embed="rId5">
              <a:alphaModFix/>
            </a:blip>
            <a:stretch>
              <a:fillRect/>
            </a:stretch>
          </p:blipFill>
          <p:spPr>
            <a:xfrm>
              <a:off x="4850655" y="1932999"/>
              <a:ext cx="375851" cy="375851"/>
            </a:xfrm>
            <a:prstGeom prst="rect">
              <a:avLst/>
            </a:prstGeom>
            <a:noFill/>
            <a:ln>
              <a:noFill/>
            </a:ln>
          </p:spPr>
        </p:pic>
        <p:pic>
          <p:nvPicPr>
            <p:cNvPr id="137" name="Shape 140"/>
            <p:cNvPicPr preferRelativeResize="0"/>
            <p:nvPr/>
          </p:nvPicPr>
          <p:blipFill>
            <a:blip r:embed="rId4">
              <a:alphaModFix/>
            </a:blip>
            <a:stretch>
              <a:fillRect/>
            </a:stretch>
          </p:blipFill>
          <p:spPr>
            <a:xfrm>
              <a:off x="5180431" y="908893"/>
              <a:ext cx="398838" cy="346399"/>
            </a:xfrm>
            <a:prstGeom prst="rect">
              <a:avLst/>
            </a:prstGeom>
            <a:noFill/>
            <a:ln>
              <a:noFill/>
            </a:ln>
          </p:spPr>
        </p:pic>
        <p:pic>
          <p:nvPicPr>
            <p:cNvPr id="138" name="Shape 141"/>
            <p:cNvPicPr preferRelativeResize="0"/>
            <p:nvPr/>
          </p:nvPicPr>
          <p:blipFill>
            <a:blip r:embed="rId5">
              <a:alphaModFix/>
            </a:blip>
            <a:stretch>
              <a:fillRect/>
            </a:stretch>
          </p:blipFill>
          <p:spPr>
            <a:xfrm>
              <a:off x="4850649" y="1338005"/>
              <a:ext cx="375851" cy="375851"/>
            </a:xfrm>
            <a:prstGeom prst="rect">
              <a:avLst/>
            </a:prstGeom>
            <a:noFill/>
            <a:ln>
              <a:noFill/>
            </a:ln>
          </p:spPr>
        </p:pic>
        <p:pic>
          <p:nvPicPr>
            <p:cNvPr id="139" name="Shape 142"/>
            <p:cNvPicPr preferRelativeResize="0"/>
            <p:nvPr/>
          </p:nvPicPr>
          <p:blipFill>
            <a:blip r:embed="rId3">
              <a:alphaModFix/>
            </a:blip>
            <a:stretch>
              <a:fillRect/>
            </a:stretch>
          </p:blipFill>
          <p:spPr>
            <a:xfrm>
              <a:off x="5550905" y="1536406"/>
              <a:ext cx="375851" cy="375851"/>
            </a:xfrm>
            <a:prstGeom prst="rect">
              <a:avLst/>
            </a:prstGeom>
            <a:noFill/>
            <a:ln>
              <a:noFill/>
            </a:ln>
          </p:spPr>
        </p:pic>
        <p:cxnSp>
          <p:nvCxnSpPr>
            <p:cNvPr id="140" name="Shape 143"/>
            <p:cNvCxnSpPr>
              <a:stCxn id="135" idx="3"/>
              <a:endCxn id="130" idx="1"/>
            </p:cNvCxnSpPr>
            <p:nvPr/>
          </p:nvCxnSpPr>
          <p:spPr>
            <a:xfrm>
              <a:off x="3818615" y="1060143"/>
              <a:ext cx="537600" cy="0"/>
            </a:xfrm>
            <a:prstGeom prst="straightConnector1">
              <a:avLst/>
            </a:prstGeom>
            <a:noFill/>
            <a:ln w="9525" cap="flat" cmpd="sng">
              <a:solidFill>
                <a:srgbClr val="1155CC"/>
              </a:solidFill>
              <a:prstDash val="dash"/>
              <a:round/>
              <a:headEnd type="none" w="lg" len="lg"/>
              <a:tailEnd type="stealth" w="lg" len="lg"/>
            </a:ln>
          </p:spPr>
        </p:cxnSp>
        <p:sp>
          <p:nvSpPr>
            <p:cNvPr id="141" name="Shape 144"/>
            <p:cNvSpPr txBox="1"/>
            <p:nvPr/>
          </p:nvSpPr>
          <p:spPr>
            <a:xfrm rot="-3012">
              <a:off x="3940499" y="864075"/>
              <a:ext cx="342300" cy="202799"/>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1155CC"/>
                  </a:solidFill>
                </a:rPr>
                <a:t>t(1)</a:t>
              </a:r>
            </a:p>
          </p:txBody>
        </p:sp>
        <p:cxnSp>
          <p:nvCxnSpPr>
            <p:cNvPr id="142" name="Shape 145"/>
            <p:cNvCxnSpPr>
              <a:stCxn id="139" idx="2"/>
              <a:endCxn id="136" idx="3"/>
            </p:cNvCxnSpPr>
            <p:nvPr/>
          </p:nvCxnSpPr>
          <p:spPr>
            <a:xfrm flipH="1">
              <a:off x="5226431" y="1912258"/>
              <a:ext cx="512400" cy="208800"/>
            </a:xfrm>
            <a:prstGeom prst="straightConnector1">
              <a:avLst/>
            </a:prstGeom>
            <a:noFill/>
            <a:ln w="9525" cap="flat" cmpd="sng">
              <a:solidFill>
                <a:srgbClr val="38761D"/>
              </a:solidFill>
              <a:prstDash val="dashDot"/>
              <a:round/>
              <a:headEnd type="none" w="lg" len="lg"/>
              <a:tailEnd type="stealth" w="lg" len="lg"/>
            </a:ln>
          </p:spPr>
        </p:cxnSp>
        <p:cxnSp>
          <p:nvCxnSpPr>
            <p:cNvPr id="143" name="Shape 146"/>
            <p:cNvCxnSpPr>
              <a:stCxn id="132" idx="3"/>
              <a:endCxn id="131" idx="1"/>
            </p:cNvCxnSpPr>
            <p:nvPr/>
          </p:nvCxnSpPr>
          <p:spPr>
            <a:xfrm>
              <a:off x="4078869" y="1527101"/>
              <a:ext cx="266100" cy="269399"/>
            </a:xfrm>
            <a:prstGeom prst="straightConnector1">
              <a:avLst/>
            </a:prstGeom>
            <a:noFill/>
            <a:ln w="9525" cap="flat" cmpd="sng">
              <a:solidFill>
                <a:srgbClr val="CC0000"/>
              </a:solidFill>
              <a:prstDash val="lgDash"/>
              <a:round/>
              <a:headEnd type="none" w="lg" len="lg"/>
              <a:tailEnd type="stealth" w="lg" len="lg"/>
            </a:ln>
          </p:spPr>
        </p:cxnSp>
        <p:sp>
          <p:nvSpPr>
            <p:cNvPr id="144" name="Shape 147"/>
            <p:cNvSpPr txBox="1"/>
            <p:nvPr/>
          </p:nvSpPr>
          <p:spPr>
            <a:xfrm rot="-2834421">
              <a:off x="3990439" y="1789254"/>
              <a:ext cx="309312" cy="203146"/>
            </a:xfrm>
            <a:prstGeom prst="rect">
              <a:avLst/>
            </a:prstGeom>
            <a:noFill/>
            <a:ln>
              <a:noFill/>
            </a:ln>
          </p:spPr>
          <p:txBody>
            <a:bodyPr lIns="91425" tIns="91425" rIns="91425" bIns="91425" anchor="t" anchorCtr="0">
              <a:noAutofit/>
            </a:bodyPr>
            <a:lstStyle/>
            <a:p>
              <a:pPr lvl="0" algn="ctr" rtl="0">
                <a:spcBef>
                  <a:spcPts val="0"/>
                </a:spcBef>
                <a:buNone/>
              </a:pPr>
              <a:r>
                <a:rPr lang="en-US" sz="1000">
                  <a:solidFill>
                    <a:srgbClr val="BF9000"/>
                  </a:solidFill>
                </a:rPr>
                <a:t>t(3)</a:t>
              </a:r>
            </a:p>
          </p:txBody>
        </p:sp>
        <p:cxnSp>
          <p:nvCxnSpPr>
            <p:cNvPr id="145" name="Shape 148"/>
            <p:cNvCxnSpPr>
              <a:stCxn id="134" idx="3"/>
              <a:endCxn id="131" idx="1"/>
            </p:cNvCxnSpPr>
            <p:nvPr/>
          </p:nvCxnSpPr>
          <p:spPr>
            <a:xfrm rot="10800000" flipH="1">
              <a:off x="4078875" y="1796578"/>
              <a:ext cx="266100" cy="303600"/>
            </a:xfrm>
            <a:prstGeom prst="straightConnector1">
              <a:avLst/>
            </a:prstGeom>
            <a:noFill/>
            <a:ln w="9525" cap="flat" cmpd="sng">
              <a:solidFill>
                <a:srgbClr val="BF9000"/>
              </a:solidFill>
              <a:prstDash val="solid"/>
              <a:round/>
              <a:headEnd type="none" w="lg" len="lg"/>
              <a:tailEnd type="stealth" w="lg" len="lg"/>
            </a:ln>
          </p:spPr>
        </p:cxnSp>
        <p:sp>
          <p:nvSpPr>
            <p:cNvPr id="146" name="Shape 149"/>
            <p:cNvSpPr txBox="1"/>
            <p:nvPr/>
          </p:nvSpPr>
          <p:spPr>
            <a:xfrm rot="-1455034">
              <a:off x="5335952" y="1789387"/>
              <a:ext cx="308963" cy="202898"/>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38761D"/>
                  </a:solidFill>
                </a:rPr>
                <a:t>t(2)</a:t>
              </a:r>
            </a:p>
          </p:txBody>
        </p:sp>
        <p:sp>
          <p:nvSpPr>
            <p:cNvPr id="147" name="Shape 150"/>
            <p:cNvSpPr txBox="1"/>
            <p:nvPr/>
          </p:nvSpPr>
          <p:spPr>
            <a:xfrm rot="2671706">
              <a:off x="4105700" y="1482197"/>
              <a:ext cx="309298" cy="202805"/>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CC0000"/>
                  </a:solidFill>
                </a:rPr>
                <a:t>t(4)</a:t>
              </a:r>
            </a:p>
          </p:txBody>
        </p:sp>
        <p:cxnSp>
          <p:nvCxnSpPr>
            <p:cNvPr id="148" name="Shape 151"/>
            <p:cNvCxnSpPr>
              <a:stCxn id="130" idx="2"/>
              <a:endCxn id="132" idx="3"/>
            </p:cNvCxnSpPr>
            <p:nvPr/>
          </p:nvCxnSpPr>
          <p:spPr>
            <a:xfrm flipH="1">
              <a:off x="4078969" y="1248075"/>
              <a:ext cx="465300" cy="279000"/>
            </a:xfrm>
            <a:prstGeom prst="straightConnector1">
              <a:avLst/>
            </a:prstGeom>
            <a:noFill/>
            <a:ln w="9525" cap="flat" cmpd="sng">
              <a:solidFill>
                <a:srgbClr val="1155CC"/>
              </a:solidFill>
              <a:prstDash val="dash"/>
              <a:round/>
              <a:headEnd type="none" w="lg" len="lg"/>
              <a:tailEnd type="stealth" w="lg" len="lg"/>
            </a:ln>
          </p:spPr>
        </p:cxnSp>
        <p:sp>
          <p:nvSpPr>
            <p:cNvPr id="149" name="Shape 152"/>
            <p:cNvSpPr txBox="1"/>
            <p:nvPr/>
          </p:nvSpPr>
          <p:spPr>
            <a:xfrm rot="-1852944">
              <a:off x="4098292" y="1192328"/>
              <a:ext cx="326139" cy="202609"/>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1155CC"/>
                  </a:solidFill>
                </a:rPr>
                <a:t>t(5)</a:t>
              </a:r>
            </a:p>
          </p:txBody>
        </p:sp>
        <p:cxnSp>
          <p:nvCxnSpPr>
            <p:cNvPr id="150" name="Shape 153"/>
            <p:cNvCxnSpPr>
              <a:stCxn id="133" idx="0"/>
              <a:endCxn id="135" idx="2"/>
            </p:cNvCxnSpPr>
            <p:nvPr/>
          </p:nvCxnSpPr>
          <p:spPr>
            <a:xfrm rot="10800000" flipH="1">
              <a:off x="3407882" y="1233401"/>
              <a:ext cx="211200" cy="303000"/>
            </a:xfrm>
            <a:prstGeom prst="straightConnector1">
              <a:avLst/>
            </a:prstGeom>
            <a:noFill/>
            <a:ln w="9525" cap="flat" cmpd="sng">
              <a:solidFill>
                <a:srgbClr val="38761D"/>
              </a:solidFill>
              <a:prstDash val="dashDot"/>
              <a:round/>
              <a:headEnd type="none" w="lg" len="lg"/>
              <a:tailEnd type="stealth" w="lg" len="lg"/>
            </a:ln>
          </p:spPr>
        </p:cxnSp>
        <p:sp>
          <p:nvSpPr>
            <p:cNvPr id="151" name="Shape 154"/>
            <p:cNvSpPr txBox="1"/>
            <p:nvPr/>
          </p:nvSpPr>
          <p:spPr>
            <a:xfrm rot="-3481415">
              <a:off x="3280121" y="1196089"/>
              <a:ext cx="314406" cy="202947"/>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38761D"/>
                  </a:solidFill>
                </a:rPr>
                <a:t>t(6)</a:t>
              </a:r>
            </a:p>
          </p:txBody>
        </p:sp>
        <p:cxnSp>
          <p:nvCxnSpPr>
            <p:cNvPr id="152" name="Shape 155"/>
            <p:cNvCxnSpPr>
              <a:stCxn id="139" idx="1"/>
              <a:endCxn id="138" idx="3"/>
            </p:cNvCxnSpPr>
            <p:nvPr/>
          </p:nvCxnSpPr>
          <p:spPr>
            <a:xfrm rot="10800000">
              <a:off x="5226605" y="1526032"/>
              <a:ext cx="324300" cy="198300"/>
            </a:xfrm>
            <a:prstGeom prst="straightConnector1">
              <a:avLst/>
            </a:prstGeom>
            <a:noFill/>
            <a:ln w="9525" cap="flat" cmpd="sng">
              <a:solidFill>
                <a:srgbClr val="CC0000"/>
              </a:solidFill>
              <a:prstDash val="lgDash"/>
              <a:round/>
              <a:headEnd type="none" w="lg" len="lg"/>
              <a:tailEnd type="stealth" w="lg" len="lg"/>
            </a:ln>
          </p:spPr>
        </p:cxnSp>
        <p:sp>
          <p:nvSpPr>
            <p:cNvPr id="153" name="Shape 156"/>
            <p:cNvSpPr txBox="1"/>
            <p:nvPr/>
          </p:nvSpPr>
          <p:spPr>
            <a:xfrm rot="1723219">
              <a:off x="5328171" y="1482416"/>
              <a:ext cx="324638" cy="202866"/>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CC0000"/>
                  </a:solidFill>
                </a:rPr>
                <a:t>t(7)</a:t>
              </a:r>
            </a:p>
          </p:txBody>
        </p:sp>
        <p:cxnSp>
          <p:nvCxnSpPr>
            <p:cNvPr id="154" name="Shape 157"/>
            <p:cNvCxnSpPr>
              <a:stCxn id="131" idx="3"/>
              <a:endCxn id="136" idx="0"/>
            </p:cNvCxnSpPr>
            <p:nvPr/>
          </p:nvCxnSpPr>
          <p:spPr>
            <a:xfrm>
              <a:off x="4743692" y="1796537"/>
              <a:ext cx="294900" cy="136500"/>
            </a:xfrm>
            <a:prstGeom prst="straightConnector1">
              <a:avLst/>
            </a:prstGeom>
            <a:noFill/>
            <a:ln w="9525" cap="flat" cmpd="sng">
              <a:solidFill>
                <a:srgbClr val="38761D"/>
              </a:solidFill>
              <a:prstDash val="dashDot"/>
              <a:round/>
              <a:headEnd type="none" w="lg" len="lg"/>
              <a:tailEnd type="stealth" w="lg" len="lg"/>
            </a:ln>
          </p:spPr>
        </p:cxnSp>
        <p:sp>
          <p:nvSpPr>
            <p:cNvPr id="155" name="Shape 158"/>
            <p:cNvSpPr txBox="1"/>
            <p:nvPr/>
          </p:nvSpPr>
          <p:spPr>
            <a:xfrm rot="1390618">
              <a:off x="4791296" y="1676812"/>
              <a:ext cx="313284" cy="202671"/>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38761D"/>
                  </a:solidFill>
                </a:rPr>
                <a:t>t(8)</a:t>
              </a:r>
            </a:p>
          </p:txBody>
        </p:sp>
        <p:cxnSp>
          <p:nvCxnSpPr>
            <p:cNvPr id="156" name="Shape 159"/>
            <p:cNvCxnSpPr>
              <a:stCxn id="134" idx="3"/>
              <a:endCxn id="136" idx="1"/>
            </p:cNvCxnSpPr>
            <p:nvPr/>
          </p:nvCxnSpPr>
          <p:spPr>
            <a:xfrm>
              <a:off x="4078875" y="2100178"/>
              <a:ext cx="771900" cy="20700"/>
            </a:xfrm>
            <a:prstGeom prst="straightConnector1">
              <a:avLst/>
            </a:prstGeom>
            <a:noFill/>
            <a:ln w="9525" cap="flat" cmpd="sng">
              <a:solidFill>
                <a:srgbClr val="1155CC"/>
              </a:solidFill>
              <a:prstDash val="dash"/>
              <a:round/>
              <a:headEnd type="none" w="lg" len="lg"/>
              <a:tailEnd type="stealth" w="lg" len="lg"/>
            </a:ln>
          </p:spPr>
        </p:cxnSp>
        <p:sp>
          <p:nvSpPr>
            <p:cNvPr id="157" name="Shape 160"/>
            <p:cNvSpPr txBox="1"/>
            <p:nvPr/>
          </p:nvSpPr>
          <p:spPr>
            <a:xfrm rot="3020">
              <a:off x="4373574" y="2022674"/>
              <a:ext cx="341400" cy="203099"/>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1155CC"/>
                  </a:solidFill>
                </a:rPr>
                <a:t>t(9)</a:t>
              </a:r>
            </a:p>
          </p:txBody>
        </p:sp>
        <p:cxnSp>
          <p:nvCxnSpPr>
            <p:cNvPr id="158" name="Shape 161"/>
            <p:cNvCxnSpPr>
              <a:stCxn id="137" idx="3"/>
              <a:endCxn id="139" idx="0"/>
            </p:cNvCxnSpPr>
            <p:nvPr/>
          </p:nvCxnSpPr>
          <p:spPr>
            <a:xfrm>
              <a:off x="5579270" y="1082093"/>
              <a:ext cx="159600" cy="454200"/>
            </a:xfrm>
            <a:prstGeom prst="straightConnector1">
              <a:avLst/>
            </a:prstGeom>
            <a:noFill/>
            <a:ln w="9525" cap="flat" cmpd="sng">
              <a:solidFill>
                <a:srgbClr val="BF9000"/>
              </a:solidFill>
              <a:prstDash val="solid"/>
              <a:round/>
              <a:headEnd type="none" w="lg" len="lg"/>
              <a:tailEnd type="stealth" w="lg" len="lg"/>
            </a:ln>
          </p:spPr>
        </p:cxnSp>
        <p:sp>
          <p:nvSpPr>
            <p:cNvPr id="159" name="Shape 162"/>
            <p:cNvSpPr txBox="1"/>
            <p:nvPr/>
          </p:nvSpPr>
          <p:spPr>
            <a:xfrm rot="4463219">
              <a:off x="5557691" y="1170009"/>
              <a:ext cx="362267" cy="202708"/>
            </a:xfrm>
            <a:prstGeom prst="rect">
              <a:avLst/>
            </a:prstGeom>
            <a:noFill/>
            <a:ln>
              <a:noFill/>
            </a:ln>
          </p:spPr>
          <p:txBody>
            <a:bodyPr lIns="91425" tIns="91425" rIns="91425" bIns="91425" anchor="t" anchorCtr="0">
              <a:noAutofit/>
            </a:bodyPr>
            <a:lstStyle/>
            <a:p>
              <a:pPr lvl="0" algn="ctr" rtl="0">
                <a:spcBef>
                  <a:spcPts val="0"/>
                </a:spcBef>
                <a:buNone/>
              </a:pPr>
              <a:r>
                <a:rPr lang="en-US" sz="1000">
                  <a:solidFill>
                    <a:srgbClr val="BF9000"/>
                  </a:solidFill>
                </a:rPr>
                <a:t>t(10)</a:t>
              </a:r>
            </a:p>
          </p:txBody>
        </p:sp>
        <p:cxnSp>
          <p:nvCxnSpPr>
            <p:cNvPr id="160" name="Shape 163"/>
            <p:cNvCxnSpPr>
              <a:stCxn id="133" idx="2"/>
              <a:endCxn id="134" idx="1"/>
            </p:cNvCxnSpPr>
            <p:nvPr/>
          </p:nvCxnSpPr>
          <p:spPr>
            <a:xfrm>
              <a:off x="3407882" y="1912253"/>
              <a:ext cx="295200" cy="187800"/>
            </a:xfrm>
            <a:prstGeom prst="straightConnector1">
              <a:avLst/>
            </a:prstGeom>
            <a:noFill/>
            <a:ln w="9525" cap="flat" cmpd="sng">
              <a:solidFill>
                <a:srgbClr val="38761D"/>
              </a:solidFill>
              <a:prstDash val="dashDot"/>
              <a:round/>
              <a:headEnd type="none" w="lg" len="lg"/>
              <a:tailEnd type="stealth" w="lg" len="lg"/>
            </a:ln>
          </p:spPr>
        </p:cxnSp>
        <p:sp>
          <p:nvSpPr>
            <p:cNvPr id="161" name="Shape 164"/>
            <p:cNvSpPr txBox="1"/>
            <p:nvPr/>
          </p:nvSpPr>
          <p:spPr>
            <a:xfrm rot="1882319">
              <a:off x="3465763" y="1852956"/>
              <a:ext cx="353827" cy="203024"/>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38761D"/>
                  </a:solidFill>
                </a:rPr>
                <a:t>t(8)</a:t>
              </a:r>
            </a:p>
          </p:txBody>
        </p:sp>
        <p:cxnSp>
          <p:nvCxnSpPr>
            <p:cNvPr id="162" name="Shape 165"/>
            <p:cNvCxnSpPr>
              <a:stCxn id="137" idx="1"/>
              <a:endCxn id="131" idx="0"/>
            </p:cNvCxnSpPr>
            <p:nvPr/>
          </p:nvCxnSpPr>
          <p:spPr>
            <a:xfrm flipH="1">
              <a:off x="4544131" y="1082093"/>
              <a:ext cx="636300" cy="541200"/>
            </a:xfrm>
            <a:prstGeom prst="straightConnector1">
              <a:avLst/>
            </a:prstGeom>
            <a:noFill/>
            <a:ln w="9525" cap="flat" cmpd="sng">
              <a:solidFill>
                <a:srgbClr val="CC0000"/>
              </a:solidFill>
              <a:prstDash val="lgDash"/>
              <a:round/>
              <a:headEnd type="none" w="lg" len="lg"/>
              <a:tailEnd type="stealth" w="lg" len="lg"/>
            </a:ln>
          </p:spPr>
        </p:cxnSp>
        <p:sp>
          <p:nvSpPr>
            <p:cNvPr id="163" name="Shape 166"/>
            <p:cNvSpPr txBox="1"/>
            <p:nvPr/>
          </p:nvSpPr>
          <p:spPr>
            <a:xfrm rot="-2368041">
              <a:off x="4733583" y="1108759"/>
              <a:ext cx="305834" cy="202699"/>
            </a:xfrm>
            <a:prstGeom prst="rect">
              <a:avLst/>
            </a:prstGeom>
            <a:noFill/>
            <a:ln>
              <a:noFill/>
            </a:ln>
          </p:spPr>
          <p:txBody>
            <a:bodyPr lIns="91425" tIns="91425" rIns="91425" bIns="91425" anchor="t" anchorCtr="0">
              <a:noAutofit/>
            </a:bodyPr>
            <a:lstStyle/>
            <a:p>
              <a:pPr lvl="0" algn="l" rtl="0">
                <a:spcBef>
                  <a:spcPts val="0"/>
                </a:spcBef>
                <a:buNone/>
              </a:pPr>
              <a:r>
                <a:rPr lang="en-US" sz="1000">
                  <a:solidFill>
                    <a:srgbClr val="CC0000"/>
                  </a:solidFill>
                </a:rPr>
                <a:t>t(3)</a:t>
              </a:r>
            </a:p>
          </p:txBody>
        </p:sp>
      </p:grpSp>
    </p:spTree>
    <p:extLst>
      <p:ext uri="{BB962C8B-B14F-4D97-AF65-F5344CB8AC3E}">
        <p14:creationId xmlns:p14="http://schemas.microsoft.com/office/powerpoint/2010/main" val="1557087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HL-MRFs &amp; Probabilistic </a:t>
            </a:r>
            <a:r>
              <a:rPr lang="en-US" sz="3200" dirty="0"/>
              <a:t>Soft Logic (PSL</a:t>
            </a:r>
            <a:r>
              <a:rPr lang="en-US" sz="3200" dirty="0" smtClean="0"/>
              <a:t>)</a:t>
            </a:r>
            <a:endParaRPr lang="en-US" sz="3200" dirty="0"/>
          </a:p>
        </p:txBody>
      </p:sp>
      <p:sp>
        <p:nvSpPr>
          <p:cNvPr id="4" name="Slide Number Placeholder 3"/>
          <p:cNvSpPr>
            <a:spLocks noGrp="1"/>
          </p:cNvSpPr>
          <p:nvPr>
            <p:ph type="sldNum" sz="quarter" idx="14"/>
          </p:nvPr>
        </p:nvSpPr>
        <p:spPr>
          <a:xfrm>
            <a:off x="1008029" y="7727953"/>
            <a:ext cx="2133600" cy="366183"/>
          </a:xfrm>
        </p:spPr>
        <p:txBody>
          <a:bodyPr>
            <a:normAutofit/>
          </a:bodyPr>
          <a:lstStyle/>
          <a:p>
            <a:fld id="{74D5BECE-718A-9144-AE54-941D366823A0}" type="slidenum">
              <a:rPr lang="en-US" smtClean="0"/>
              <a:pPr/>
              <a:t>52</a:t>
            </a:fld>
            <a:endParaRPr lang="en-US" dirty="0"/>
          </a:p>
        </p:txBody>
      </p:sp>
      <p:sp>
        <p:nvSpPr>
          <p:cNvPr id="5" name="Rectangle 4"/>
          <p:cNvSpPr/>
          <p:nvPr/>
        </p:nvSpPr>
        <p:spPr>
          <a:xfrm>
            <a:off x="457200" y="1803644"/>
            <a:ext cx="7924800" cy="4154984"/>
          </a:xfrm>
          <a:prstGeom prst="rect">
            <a:avLst/>
          </a:prstGeom>
        </p:spPr>
        <p:txBody>
          <a:bodyPr wrap="square">
            <a:spAutoFit/>
          </a:bodyPr>
          <a:lstStyle/>
          <a:p>
            <a:pPr marL="285750" indent="-285750" defTabSz="457200">
              <a:buClr>
                <a:srgbClr val="0070C0"/>
              </a:buClr>
              <a:buFont typeface="Arial" pitchFamily="34" charset="0"/>
              <a:buChar char="•"/>
            </a:pPr>
            <a:r>
              <a:rPr lang="en-US" sz="2400" dirty="0"/>
              <a:t>Probabilistic Soft Logic (PSL</a:t>
            </a:r>
            <a:r>
              <a:rPr lang="en-US" sz="2400" dirty="0" smtClean="0"/>
              <a:t>), a declarative modeling language </a:t>
            </a:r>
            <a:r>
              <a:rPr lang="en-US" sz="2400" dirty="0"/>
              <a:t>based on first-order </a:t>
            </a:r>
            <a:r>
              <a:rPr lang="en-US" sz="2400" dirty="0" smtClean="0"/>
              <a:t>logic</a:t>
            </a:r>
            <a:endParaRPr lang="en-US" sz="2400" dirty="0"/>
          </a:p>
          <a:p>
            <a:pPr marL="285750" indent="-285750" defTabSz="457200">
              <a:buClr>
                <a:srgbClr val="0070C0"/>
              </a:buClr>
              <a:buFont typeface="Arial" pitchFamily="34" charset="0"/>
              <a:buChar char="•"/>
            </a:pPr>
            <a:endParaRPr lang="en-US" sz="2400" dirty="0" smtClean="0"/>
          </a:p>
          <a:p>
            <a:pPr marL="285750" indent="-285750" defTabSz="457200">
              <a:buClr>
                <a:srgbClr val="0070C0"/>
              </a:buClr>
              <a:buFont typeface="Arial" pitchFamily="34" charset="0"/>
              <a:buChar char="•"/>
            </a:pPr>
            <a:endParaRPr lang="en-US" sz="2400" dirty="0"/>
          </a:p>
          <a:p>
            <a:pPr marL="285750" indent="-285750" defTabSz="457200">
              <a:buClr>
                <a:srgbClr val="0070C0"/>
              </a:buClr>
              <a:buFont typeface="Arial" pitchFamily="34" charset="0"/>
              <a:buChar char="•"/>
            </a:pPr>
            <a:r>
              <a:rPr lang="en-US" sz="2400" dirty="0" smtClean="0"/>
              <a:t>Weighted logical rules define a probabilistic graphical model:</a:t>
            </a:r>
            <a:endParaRPr lang="en-US" sz="2400" dirty="0"/>
          </a:p>
          <a:p>
            <a:pPr marL="285750" indent="-285750" defTabSz="457200">
              <a:buClr>
                <a:srgbClr val="0070C0"/>
              </a:buClr>
              <a:buFont typeface="Arial" pitchFamily="34" charset="0"/>
              <a:buChar char="•"/>
            </a:pPr>
            <a:endParaRPr lang="en-US" sz="2400" dirty="0"/>
          </a:p>
          <a:p>
            <a:pPr marL="285750" indent="-285750" defTabSz="457200">
              <a:buClr>
                <a:srgbClr val="0070C0"/>
              </a:buClr>
              <a:buFont typeface="Arial" pitchFamily="34" charset="0"/>
              <a:buChar char="•"/>
            </a:pPr>
            <a:endParaRPr lang="en-US" sz="2400" dirty="0"/>
          </a:p>
          <a:p>
            <a:pPr marL="285750" indent="-285750" defTabSz="457200">
              <a:buClr>
                <a:srgbClr val="0070C0"/>
              </a:buClr>
              <a:buFont typeface="Arial" pitchFamily="34" charset="0"/>
              <a:buChar char="•"/>
            </a:pPr>
            <a:r>
              <a:rPr lang="en-US" sz="2400" dirty="0" smtClean="0"/>
              <a:t>Instantiated rules reduce the probability of any state that does not satisfy the rule, as measured by its </a:t>
            </a:r>
          </a:p>
          <a:p>
            <a:pPr defTabSz="457200">
              <a:buClr>
                <a:srgbClr val="0070C0"/>
              </a:buClr>
            </a:pPr>
            <a:r>
              <a:rPr lang="en-US" sz="2400" dirty="0"/>
              <a:t> </a:t>
            </a:r>
            <a:r>
              <a:rPr lang="en-US" sz="2400" dirty="0" smtClean="0"/>
              <a:t>   </a:t>
            </a:r>
            <a:r>
              <a:rPr lang="en-US" sz="2400" i="1" dirty="0" smtClean="0"/>
              <a:t>distance to satisfaction</a:t>
            </a:r>
            <a:endParaRPr lang="en-US" sz="2400" dirty="0"/>
          </a:p>
        </p:txBody>
      </p:sp>
      <p:pic>
        <p:nvPicPr>
          <p:cNvPr id="6" name="Picture 5"/>
          <p:cNvPicPr>
            <a:picLocks noChangeAspect="1"/>
          </p:cNvPicPr>
          <p:nvPr/>
        </p:nvPicPr>
        <p:blipFill>
          <a:blip r:embed="rId3"/>
          <a:stretch>
            <a:fillRect/>
          </a:stretch>
        </p:blipFill>
        <p:spPr>
          <a:xfrm>
            <a:off x="2133599" y="4285685"/>
            <a:ext cx="4820669" cy="336537"/>
          </a:xfrm>
          <a:prstGeom prst="rect">
            <a:avLst/>
          </a:prstGeom>
          <a:noFill/>
          <a:ln>
            <a:noFill/>
          </a:ln>
        </p:spPr>
      </p:pic>
      <p:sp>
        <p:nvSpPr>
          <p:cNvPr id="7" name="Slide Number Placeholder 3"/>
          <p:cNvSpPr txBox="1">
            <a:spLocks/>
          </p:cNvSpPr>
          <p:nvPr/>
        </p:nvSpPr>
        <p:spPr>
          <a:xfrm>
            <a:off x="228600" y="6356353"/>
            <a:ext cx="2133600" cy="366183"/>
          </a:xfrm>
          <a:prstGeom prst="rect">
            <a:avLst/>
          </a:prstGeom>
        </p:spPr>
        <p:txBody>
          <a:bodyPr vert="horz" lIns="91440" tIns="45720" rIns="91440" bIns="45720" rtlCol="0" anchor="ctr"/>
          <a:lstStyle>
            <a:lvl1pPr marL="0" algn="l" rtl="0" latinLnBrk="0">
              <a:defRPr sz="1800" kern="1200">
                <a:solidFill>
                  <a:schemeClr val="accent4"/>
                </a:solidFill>
                <a:latin typeface="Calibri"/>
                <a:ea typeface="+mn-ea"/>
                <a:cs typeface="Calibri"/>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4D5BECE-718A-9144-AE54-941D366823A0}" type="slidenum">
              <a:rPr lang="en-US" smtClean="0"/>
              <a:pPr/>
              <a:t>52</a:t>
            </a:fld>
            <a:endParaRPr lang="en-US" dirty="0"/>
          </a:p>
        </p:txBody>
      </p:sp>
    </p:spTree>
    <p:extLst>
      <p:ext uri="{BB962C8B-B14F-4D97-AF65-F5344CB8AC3E}">
        <p14:creationId xmlns:p14="http://schemas.microsoft.com/office/powerpoint/2010/main" val="1232467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Collective Classification with Reports</a:t>
            </a:r>
          </a:p>
        </p:txBody>
      </p:sp>
      <p:sp>
        <p:nvSpPr>
          <p:cNvPr id="3" name="Content Placeholder 2"/>
          <p:cNvSpPr>
            <a:spLocks noGrp="1"/>
          </p:cNvSpPr>
          <p:nvPr>
            <p:ph sz="quarter" idx="13"/>
          </p:nvPr>
        </p:nvSpPr>
        <p:spPr/>
        <p:txBody>
          <a:bodyPr/>
          <a:lstStyle/>
          <a:p>
            <a:r>
              <a:rPr lang="en-US" sz="2800" dirty="0">
                <a:solidFill>
                  <a:srgbClr val="000000"/>
                </a:solidFill>
              </a:rPr>
              <a:t>Model using </a:t>
            </a:r>
            <a:r>
              <a:rPr lang="en-US" sz="2800" dirty="0" smtClean="0">
                <a:solidFill>
                  <a:srgbClr val="000000"/>
                </a:solidFill>
              </a:rPr>
              <a:t>only reports:</a:t>
            </a:r>
          </a:p>
          <a:p>
            <a:endParaRPr lang="en-US" sz="3200" dirty="0">
              <a:solidFill>
                <a:srgbClr val="000000"/>
              </a:solidFill>
            </a:endParaRPr>
          </a:p>
          <a:p>
            <a:endParaRPr lang="en-US" sz="3200" dirty="0" smtClean="0">
              <a:solidFill>
                <a:srgbClr val="000000"/>
              </a:solidFill>
            </a:endParaRPr>
          </a:p>
          <a:p>
            <a:endParaRPr lang="en-US" sz="3200"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4"/>
          </p:nvPr>
        </p:nvSpPr>
        <p:spPr/>
        <p:txBody>
          <a:bodyPr/>
          <a:lstStyle/>
          <a:p>
            <a:fld id="{74D5BECE-718A-9144-AE54-941D366823A0}" type="slidenum">
              <a:rPr lang="en-US" smtClean="0"/>
              <a:pPr/>
              <a:t>53</a:t>
            </a:fld>
            <a:endParaRPr lang="en-US" dirty="0"/>
          </a:p>
        </p:txBody>
      </p:sp>
      <p:pic>
        <p:nvPicPr>
          <p:cNvPr id="7" name="Picture 6"/>
          <p:cNvPicPr>
            <a:picLocks noChangeAspect="1"/>
          </p:cNvPicPr>
          <p:nvPr/>
        </p:nvPicPr>
        <p:blipFill>
          <a:blip r:embed="rId3"/>
          <a:stretch>
            <a:fillRect/>
          </a:stretch>
        </p:blipFill>
        <p:spPr>
          <a:xfrm>
            <a:off x="1752600" y="3505200"/>
            <a:ext cx="6819462" cy="1102136"/>
          </a:xfrm>
          <a:prstGeom prst="rect">
            <a:avLst/>
          </a:prstGeom>
        </p:spPr>
      </p:pic>
    </p:spTree>
    <p:extLst>
      <p:ext uri="{BB962C8B-B14F-4D97-AF65-F5344CB8AC3E}">
        <p14:creationId xmlns:p14="http://schemas.microsoft.com/office/powerpoint/2010/main" val="163308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Collective Classification with Reports</a:t>
            </a:r>
          </a:p>
        </p:txBody>
      </p:sp>
      <p:sp>
        <p:nvSpPr>
          <p:cNvPr id="3" name="Content Placeholder 2"/>
          <p:cNvSpPr>
            <a:spLocks noGrp="1"/>
          </p:cNvSpPr>
          <p:nvPr>
            <p:ph sz="quarter" idx="13"/>
          </p:nvPr>
        </p:nvSpPr>
        <p:spPr/>
        <p:txBody>
          <a:bodyPr/>
          <a:lstStyle/>
          <a:p>
            <a:r>
              <a:rPr lang="en-US" sz="2800" dirty="0">
                <a:solidFill>
                  <a:srgbClr val="000000"/>
                </a:solidFill>
              </a:rPr>
              <a:t>Model using reports and credibility of </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the </a:t>
            </a:r>
            <a:r>
              <a:rPr lang="en-US" sz="2800" dirty="0">
                <a:solidFill>
                  <a:srgbClr val="000000"/>
                </a:solidFill>
              </a:rPr>
              <a:t>reporter</a:t>
            </a:r>
            <a:r>
              <a:rPr lang="en-US" sz="2800" dirty="0" smtClean="0">
                <a:solidFill>
                  <a:srgbClr val="000000"/>
                </a:solidFill>
              </a:rPr>
              <a:t>:</a:t>
            </a:r>
          </a:p>
          <a:p>
            <a:endParaRPr lang="en-US" sz="3200" dirty="0">
              <a:solidFill>
                <a:srgbClr val="000000"/>
              </a:solidFill>
            </a:endParaRPr>
          </a:p>
          <a:p>
            <a:endParaRPr lang="en-US" sz="3200" dirty="0" smtClean="0">
              <a:solidFill>
                <a:srgbClr val="000000"/>
              </a:solidFill>
            </a:endParaRPr>
          </a:p>
          <a:p>
            <a:endParaRPr lang="en-US" sz="3200"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4"/>
          </p:nvPr>
        </p:nvSpPr>
        <p:spPr/>
        <p:txBody>
          <a:bodyPr/>
          <a:lstStyle/>
          <a:p>
            <a:fld id="{74D5BECE-718A-9144-AE54-941D366823A0}" type="slidenum">
              <a:rPr lang="en-US" smtClean="0"/>
              <a:pPr/>
              <a:t>54</a:t>
            </a:fld>
            <a:endParaRPr lang="en-US" dirty="0"/>
          </a:p>
        </p:txBody>
      </p:sp>
      <p:pic>
        <p:nvPicPr>
          <p:cNvPr id="6" name="Picture 5"/>
          <p:cNvPicPr>
            <a:picLocks noChangeAspect="1"/>
          </p:cNvPicPr>
          <p:nvPr/>
        </p:nvPicPr>
        <p:blipFill>
          <a:blip r:embed="rId3"/>
          <a:stretch>
            <a:fillRect/>
          </a:stretch>
        </p:blipFill>
        <p:spPr>
          <a:xfrm>
            <a:off x="838200" y="3505200"/>
            <a:ext cx="7594600" cy="1981200"/>
          </a:xfrm>
          <a:prstGeom prst="rect">
            <a:avLst/>
          </a:prstGeom>
        </p:spPr>
      </p:pic>
    </p:spTree>
    <p:extLst>
      <p:ext uri="{BB962C8B-B14F-4D97-AF65-F5344CB8AC3E}">
        <p14:creationId xmlns:p14="http://schemas.microsoft.com/office/powerpoint/2010/main" val="238890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Collective Classification with Reports</a:t>
            </a:r>
          </a:p>
        </p:txBody>
      </p:sp>
      <p:sp>
        <p:nvSpPr>
          <p:cNvPr id="3" name="Content Placeholder 2"/>
          <p:cNvSpPr>
            <a:spLocks noGrp="1"/>
          </p:cNvSpPr>
          <p:nvPr>
            <p:ph sz="quarter" idx="13"/>
          </p:nvPr>
        </p:nvSpPr>
        <p:spPr/>
        <p:txBody>
          <a:bodyPr/>
          <a:lstStyle/>
          <a:p>
            <a:r>
              <a:rPr lang="en-US" sz="2800" dirty="0">
                <a:solidFill>
                  <a:srgbClr val="000000"/>
                </a:solidFill>
              </a:rPr>
              <a:t>Model using reports, credibility of the reporter, and collective reasoning:  </a:t>
            </a:r>
          </a:p>
          <a:p>
            <a:endParaRPr lang="en-US" sz="3200" dirty="0">
              <a:solidFill>
                <a:srgbClr val="000000"/>
              </a:solidFill>
            </a:endParaRPr>
          </a:p>
          <a:p>
            <a:endParaRPr lang="en-US" sz="3200" dirty="0" smtClean="0">
              <a:solidFill>
                <a:srgbClr val="000000"/>
              </a:solidFill>
            </a:endParaRPr>
          </a:p>
          <a:p>
            <a:endParaRPr lang="en-US" sz="3200"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4"/>
          </p:nvPr>
        </p:nvSpPr>
        <p:spPr/>
        <p:txBody>
          <a:bodyPr/>
          <a:lstStyle/>
          <a:p>
            <a:fld id="{74D5BECE-718A-9144-AE54-941D366823A0}" type="slidenum">
              <a:rPr lang="en-US" smtClean="0"/>
              <a:pPr/>
              <a:t>55</a:t>
            </a:fld>
            <a:endParaRPr lang="en-US" dirty="0"/>
          </a:p>
        </p:txBody>
      </p:sp>
      <p:pic>
        <p:nvPicPr>
          <p:cNvPr id="8" name="Picture 7"/>
          <p:cNvPicPr>
            <a:picLocks noChangeAspect="1"/>
          </p:cNvPicPr>
          <p:nvPr/>
        </p:nvPicPr>
        <p:blipFill>
          <a:blip r:embed="rId3"/>
          <a:stretch>
            <a:fillRect/>
          </a:stretch>
        </p:blipFill>
        <p:spPr>
          <a:xfrm>
            <a:off x="838200" y="3048000"/>
            <a:ext cx="7677176" cy="2858170"/>
          </a:xfrm>
          <a:prstGeom prst="rect">
            <a:avLst/>
          </a:prstGeom>
        </p:spPr>
      </p:pic>
    </p:spTree>
    <p:extLst>
      <p:ext uri="{BB962C8B-B14F-4D97-AF65-F5344CB8AC3E}">
        <p14:creationId xmlns:p14="http://schemas.microsoft.com/office/powerpoint/2010/main" val="187943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of Classification Using Reports</a:t>
            </a:r>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1365841512"/>
              </p:ext>
            </p:extLst>
          </p:nvPr>
        </p:nvGraphicFramePr>
        <p:xfrm>
          <a:off x="1143000" y="1981200"/>
          <a:ext cx="7086600" cy="3505200"/>
        </p:xfrm>
        <a:graphic>
          <a:graphicData uri="http://schemas.openxmlformats.org/drawingml/2006/table">
            <a:tbl>
              <a:tblPr firstRow="1" bandRow="1">
                <a:tableStyleId>{5C22544A-7EE6-4342-B048-85BDC9FD1C3A}</a:tableStyleId>
              </a:tblPr>
              <a:tblGrid>
                <a:gridCol w="2743200"/>
                <a:gridCol w="2209800"/>
                <a:gridCol w="2133600"/>
              </a:tblGrid>
              <a:tr h="843756">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887148">
                <a:tc>
                  <a:txBody>
                    <a:bodyPr/>
                    <a:lstStyle/>
                    <a:p>
                      <a:pPr algn="ctr" fontAlgn="auto"/>
                      <a:r>
                        <a:rPr lang="en-US" sz="2000" i="0" dirty="0" smtClean="0">
                          <a:effectLst/>
                          <a:latin typeface="Calibri"/>
                          <a:cs typeface="Calibri"/>
                        </a:rPr>
                        <a:t>Reports Only</a:t>
                      </a:r>
                      <a:endParaRPr lang="en-US" sz="2400" i="0" dirty="0" smtClean="0">
                        <a:effectLst/>
                        <a:latin typeface="Calibri"/>
                        <a:cs typeface="Calibri"/>
                      </a:endParaRPr>
                    </a:p>
                  </a:txBody>
                  <a:tcPr anchor="ctr"/>
                </a:tc>
                <a:tc>
                  <a:txBody>
                    <a:bodyPr/>
                    <a:lstStyle/>
                    <a:p>
                      <a:pPr algn="ctr"/>
                      <a:r>
                        <a:rPr lang="en-US" sz="2000" dirty="0" smtClean="0">
                          <a:latin typeface="Calibri"/>
                          <a:cs typeface="Calibri"/>
                        </a:rPr>
                        <a:t>0.674 </a:t>
                      </a:r>
                      <a:r>
                        <a:rPr lang="en-US" sz="1600" dirty="0" smtClean="0">
                          <a:latin typeface="Calibri"/>
                          <a:cs typeface="Calibri"/>
                        </a:rPr>
                        <a:t>± 0.008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0.611  </a:t>
                      </a:r>
                      <a:r>
                        <a:rPr lang="en-US" sz="1600" dirty="0" smtClean="0">
                          <a:latin typeface="Calibri"/>
                          <a:cs typeface="Calibri"/>
                        </a:rPr>
                        <a:t>± 0.007 </a:t>
                      </a:r>
                      <a:endParaRPr lang="en-US" sz="2000" dirty="0" smtClean="0">
                        <a:latin typeface="Calibri"/>
                        <a:cs typeface="Calibri"/>
                      </a:endParaRPr>
                    </a:p>
                  </a:txBody>
                  <a:tcPr anchor="ctr"/>
                </a:tc>
              </a:tr>
              <a:tr h="887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Reports &amp; Credibility</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0.869 </a:t>
                      </a:r>
                      <a:r>
                        <a:rPr lang="en-US" sz="1600" dirty="0" smtClean="0">
                          <a:latin typeface="Calibri"/>
                          <a:cs typeface="Calibri"/>
                        </a:rPr>
                        <a:t>± 0.006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0.862 </a:t>
                      </a:r>
                      <a:r>
                        <a:rPr lang="en-US" sz="1600" dirty="0" smtClean="0">
                          <a:latin typeface="Calibri"/>
                          <a:cs typeface="Calibri"/>
                        </a:rPr>
                        <a:t>± 0.004 </a:t>
                      </a:r>
                      <a:endParaRPr lang="en-US" sz="2000" dirty="0" smtClean="0">
                        <a:latin typeface="Calibri"/>
                        <a:cs typeface="Calibri"/>
                      </a:endParaRPr>
                    </a:p>
                  </a:txBody>
                  <a:tcPr anchor="ctr"/>
                </a:tc>
              </a:tr>
              <a:tr h="887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Reports &amp; Credibility </a:t>
                      </a:r>
                      <a:br>
                        <a:rPr lang="en-US" sz="2000" i="0" dirty="0" smtClean="0">
                          <a:effectLst/>
                          <a:latin typeface="Calibri"/>
                          <a:cs typeface="Calibri"/>
                        </a:rPr>
                      </a:br>
                      <a:r>
                        <a:rPr lang="en-US" sz="2000" i="0" dirty="0" smtClean="0">
                          <a:effectLst/>
                          <a:latin typeface="Calibri"/>
                          <a:cs typeface="Calibri"/>
                        </a:rPr>
                        <a:t>&amp; Collective Reasoning</a:t>
                      </a:r>
                      <a:endParaRPr lang="en-US" sz="2400" i="0" dirty="0" smtClean="0">
                        <a:effectLst/>
                        <a:latin typeface="Calibri"/>
                        <a:cs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Calibri"/>
                        </a:rPr>
                        <a:t>0.884 </a:t>
                      </a:r>
                      <a:r>
                        <a:rPr kumimoji="0" lang="en-US" sz="1600" b="0" i="0" u="none" strike="noStrike" kern="1200" cap="none" spc="0" normalizeH="0" baseline="0" noProof="0" dirty="0" smtClean="0">
                          <a:ln>
                            <a:noFill/>
                          </a:ln>
                          <a:solidFill>
                            <a:prstClr val="black"/>
                          </a:solidFill>
                          <a:effectLst/>
                          <a:uLnTx/>
                          <a:uFillTx/>
                          <a:latin typeface="Calibri"/>
                          <a:ea typeface="+mn-ea"/>
                          <a:cs typeface="Calibri"/>
                        </a:rPr>
                        <a:t>± 0.005 </a:t>
                      </a:r>
                      <a:endParaRPr kumimoji="0" lang="en-US" sz="2000" b="0" i="0" u="none" strike="noStrike" kern="1200" cap="none" spc="0" normalizeH="0" baseline="0" noProof="0" dirty="0" smtClean="0">
                        <a:ln>
                          <a:noFill/>
                        </a:ln>
                        <a:solidFill>
                          <a:prstClr val="black"/>
                        </a:solidFill>
                        <a:effectLst/>
                        <a:uLnTx/>
                        <a:uFillTx/>
                        <a:latin typeface="Calibri"/>
                        <a:ea typeface="+mn-ea"/>
                        <a:cs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Calibri"/>
                        </a:rPr>
                        <a:t>0.873 </a:t>
                      </a:r>
                      <a:r>
                        <a:rPr kumimoji="0" lang="en-US" sz="1600" b="0" i="0" u="none" strike="noStrike" kern="1200" cap="none" spc="0" normalizeH="0" baseline="0" noProof="0" dirty="0" smtClean="0">
                          <a:ln>
                            <a:noFill/>
                          </a:ln>
                          <a:solidFill>
                            <a:prstClr val="black"/>
                          </a:solidFill>
                          <a:effectLst/>
                          <a:uLnTx/>
                          <a:uFillTx/>
                          <a:latin typeface="Calibri"/>
                          <a:ea typeface="+mn-ea"/>
                          <a:cs typeface="Calibri"/>
                        </a:rPr>
                        <a:t>± 0.004 </a:t>
                      </a:r>
                      <a:endParaRPr kumimoji="0" lang="en-US" sz="2000" b="0" i="0" u="none" strike="noStrike" kern="1200" cap="none" spc="0" normalizeH="0" baseline="0" noProof="0" dirty="0" smtClean="0">
                        <a:ln>
                          <a:noFill/>
                        </a:ln>
                        <a:solidFill>
                          <a:prstClr val="black"/>
                        </a:solidFill>
                        <a:effectLst/>
                        <a:uLnTx/>
                        <a:uFillTx/>
                        <a:latin typeface="Calibri"/>
                        <a:ea typeface="+mn-ea"/>
                        <a:cs typeface="Calibri"/>
                      </a:endParaRPr>
                    </a:p>
                  </a:txBody>
                  <a:tcPr anchor="ctr"/>
                </a:tc>
              </a:tr>
            </a:tbl>
          </a:graphicData>
        </a:graphic>
      </p:graphicFrame>
      <p:sp>
        <p:nvSpPr>
          <p:cNvPr id="4" name="Slide Number Placeholder 3"/>
          <p:cNvSpPr>
            <a:spLocks noGrp="1"/>
          </p:cNvSpPr>
          <p:nvPr>
            <p:ph type="sldNum" sz="quarter" idx="14"/>
          </p:nvPr>
        </p:nvSpPr>
        <p:spPr/>
        <p:txBody>
          <a:bodyPr/>
          <a:lstStyle/>
          <a:p>
            <a:fld id="{74D5BECE-718A-9144-AE54-941D366823A0}" type="slidenum">
              <a:rPr lang="en-US" smtClean="0"/>
              <a:pPr/>
              <a:t>56</a:t>
            </a:fld>
            <a:endParaRPr lang="en-US" dirty="0"/>
          </a:p>
        </p:txBody>
      </p:sp>
    </p:spTree>
    <p:extLst>
      <p:ext uri="{BB962C8B-B14F-4D97-AF65-F5344CB8AC3E}">
        <p14:creationId xmlns:p14="http://schemas.microsoft.com/office/powerpoint/2010/main" val="32463504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of Classification Using Reports</a:t>
            </a:r>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649445519"/>
              </p:ext>
            </p:extLst>
          </p:nvPr>
        </p:nvGraphicFramePr>
        <p:xfrm>
          <a:off x="1143000" y="1981200"/>
          <a:ext cx="7086600" cy="3505200"/>
        </p:xfrm>
        <a:graphic>
          <a:graphicData uri="http://schemas.openxmlformats.org/drawingml/2006/table">
            <a:tbl>
              <a:tblPr firstRow="1" bandRow="1">
                <a:tableStyleId>{5C22544A-7EE6-4342-B048-85BDC9FD1C3A}</a:tableStyleId>
              </a:tblPr>
              <a:tblGrid>
                <a:gridCol w="2743200"/>
                <a:gridCol w="2209800"/>
                <a:gridCol w="2133600"/>
              </a:tblGrid>
              <a:tr h="843756">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887148">
                <a:tc>
                  <a:txBody>
                    <a:bodyPr/>
                    <a:lstStyle/>
                    <a:p>
                      <a:pPr algn="ctr" fontAlgn="auto"/>
                      <a:r>
                        <a:rPr lang="en-US" sz="2000" b="1" i="0" dirty="0" smtClean="0">
                          <a:effectLst/>
                          <a:latin typeface="Calibri"/>
                          <a:cs typeface="Calibri"/>
                        </a:rPr>
                        <a:t>Reports Only</a:t>
                      </a:r>
                      <a:endParaRPr lang="en-US" sz="2400" b="1" i="0" dirty="0" smtClean="0">
                        <a:effectLst/>
                        <a:latin typeface="Calibri"/>
                        <a:cs typeface="Calibri"/>
                      </a:endParaRPr>
                    </a:p>
                  </a:txBody>
                  <a:tcPr anchor="ctr"/>
                </a:tc>
                <a:tc>
                  <a:txBody>
                    <a:bodyPr/>
                    <a:lstStyle/>
                    <a:p>
                      <a:pPr algn="ctr"/>
                      <a:r>
                        <a:rPr lang="en-US" sz="2000" b="1" dirty="0" smtClean="0">
                          <a:latin typeface="Calibri"/>
                          <a:cs typeface="Calibri"/>
                        </a:rPr>
                        <a:t>0.674 </a:t>
                      </a:r>
                      <a:r>
                        <a:rPr lang="en-US" sz="1600" b="1" dirty="0" smtClean="0">
                          <a:latin typeface="Calibri"/>
                          <a:cs typeface="Calibri"/>
                        </a:rPr>
                        <a:t>± 0.008 </a:t>
                      </a:r>
                      <a:endParaRPr lang="en-US" sz="2000" b="1"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cs typeface="Calibri"/>
                        </a:rPr>
                        <a:t>0.611  </a:t>
                      </a:r>
                      <a:r>
                        <a:rPr lang="en-US" sz="1600" b="1" dirty="0" smtClean="0">
                          <a:latin typeface="Calibri"/>
                          <a:cs typeface="Calibri"/>
                        </a:rPr>
                        <a:t>± 0.007 </a:t>
                      </a:r>
                      <a:endParaRPr lang="en-US" sz="2000" b="1" dirty="0" smtClean="0">
                        <a:latin typeface="Calibri"/>
                        <a:cs typeface="Calibri"/>
                      </a:endParaRPr>
                    </a:p>
                  </a:txBody>
                  <a:tcPr anchor="ctr"/>
                </a:tc>
              </a:tr>
              <a:tr h="887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Reports &amp; Credibility</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0.869 </a:t>
                      </a:r>
                      <a:r>
                        <a:rPr lang="en-US" sz="1600" dirty="0" smtClean="0">
                          <a:latin typeface="Calibri"/>
                          <a:cs typeface="Calibri"/>
                        </a:rPr>
                        <a:t>± 0.006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0.862 </a:t>
                      </a:r>
                      <a:r>
                        <a:rPr lang="en-US" sz="1600" dirty="0" smtClean="0">
                          <a:latin typeface="Calibri"/>
                          <a:cs typeface="Calibri"/>
                        </a:rPr>
                        <a:t>± 0.004 </a:t>
                      </a:r>
                      <a:endParaRPr lang="en-US" sz="2000" dirty="0" smtClean="0">
                        <a:latin typeface="Calibri"/>
                        <a:cs typeface="Calibri"/>
                      </a:endParaRPr>
                    </a:p>
                  </a:txBody>
                  <a:tcPr anchor="ctr"/>
                </a:tc>
              </a:tr>
              <a:tr h="887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Reports &amp; Credibility </a:t>
                      </a:r>
                      <a:br>
                        <a:rPr lang="en-US" sz="2000" i="0" dirty="0" smtClean="0">
                          <a:effectLst/>
                          <a:latin typeface="Calibri"/>
                          <a:cs typeface="Calibri"/>
                        </a:rPr>
                      </a:br>
                      <a:r>
                        <a:rPr lang="en-US" sz="2000" i="0" dirty="0" smtClean="0">
                          <a:effectLst/>
                          <a:latin typeface="Calibri"/>
                          <a:cs typeface="Calibri"/>
                        </a:rPr>
                        <a:t>&amp; Collective Reasoning</a:t>
                      </a:r>
                      <a:endParaRPr lang="en-US" sz="2400" i="0" dirty="0" smtClean="0">
                        <a:effectLst/>
                        <a:latin typeface="Calibri"/>
                        <a:cs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Calibri"/>
                        </a:rPr>
                        <a:t>0.884 </a:t>
                      </a:r>
                      <a:r>
                        <a:rPr kumimoji="0" lang="en-US" sz="1600" b="0" i="0" u="none" strike="noStrike" kern="1200" cap="none" spc="0" normalizeH="0" baseline="0" noProof="0" dirty="0" smtClean="0">
                          <a:ln>
                            <a:noFill/>
                          </a:ln>
                          <a:solidFill>
                            <a:prstClr val="black"/>
                          </a:solidFill>
                          <a:effectLst/>
                          <a:uLnTx/>
                          <a:uFillTx/>
                          <a:latin typeface="Calibri"/>
                          <a:ea typeface="+mn-ea"/>
                          <a:cs typeface="Calibri"/>
                        </a:rPr>
                        <a:t>± 0.005 </a:t>
                      </a:r>
                      <a:endParaRPr kumimoji="0" lang="en-US" sz="2000" b="0" i="0" u="none" strike="noStrike" kern="1200" cap="none" spc="0" normalizeH="0" baseline="0" noProof="0" dirty="0" smtClean="0">
                        <a:ln>
                          <a:noFill/>
                        </a:ln>
                        <a:solidFill>
                          <a:prstClr val="black"/>
                        </a:solidFill>
                        <a:effectLst/>
                        <a:uLnTx/>
                        <a:uFillTx/>
                        <a:latin typeface="Calibri"/>
                        <a:ea typeface="+mn-ea"/>
                        <a:cs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Calibri"/>
                        </a:rPr>
                        <a:t>0.873 </a:t>
                      </a:r>
                      <a:r>
                        <a:rPr kumimoji="0" lang="en-US" sz="1600" b="0" i="0" u="none" strike="noStrike" kern="1200" cap="none" spc="0" normalizeH="0" baseline="0" noProof="0" dirty="0" smtClean="0">
                          <a:ln>
                            <a:noFill/>
                          </a:ln>
                          <a:solidFill>
                            <a:prstClr val="black"/>
                          </a:solidFill>
                          <a:effectLst/>
                          <a:uLnTx/>
                          <a:uFillTx/>
                          <a:latin typeface="Calibri"/>
                          <a:ea typeface="+mn-ea"/>
                          <a:cs typeface="Calibri"/>
                        </a:rPr>
                        <a:t>± 0.004 </a:t>
                      </a:r>
                      <a:endParaRPr kumimoji="0" lang="en-US" sz="2000" b="0" i="0" u="none" strike="noStrike" kern="1200" cap="none" spc="0" normalizeH="0" baseline="0" noProof="0" dirty="0" smtClean="0">
                        <a:ln>
                          <a:noFill/>
                        </a:ln>
                        <a:solidFill>
                          <a:prstClr val="black"/>
                        </a:solidFill>
                        <a:effectLst/>
                        <a:uLnTx/>
                        <a:uFillTx/>
                        <a:latin typeface="Calibri"/>
                        <a:ea typeface="+mn-ea"/>
                        <a:cs typeface="Calibri"/>
                      </a:endParaRPr>
                    </a:p>
                  </a:txBody>
                  <a:tcPr anchor="ctr"/>
                </a:tc>
              </a:tr>
            </a:tbl>
          </a:graphicData>
        </a:graphic>
      </p:graphicFrame>
      <p:sp>
        <p:nvSpPr>
          <p:cNvPr id="4" name="Slide Number Placeholder 3"/>
          <p:cNvSpPr>
            <a:spLocks noGrp="1"/>
          </p:cNvSpPr>
          <p:nvPr>
            <p:ph type="sldNum" sz="quarter" idx="14"/>
          </p:nvPr>
        </p:nvSpPr>
        <p:spPr/>
        <p:txBody>
          <a:bodyPr/>
          <a:lstStyle/>
          <a:p>
            <a:fld id="{74D5BECE-718A-9144-AE54-941D366823A0}" type="slidenum">
              <a:rPr lang="en-US" smtClean="0"/>
              <a:pPr/>
              <a:t>57</a:t>
            </a:fld>
            <a:endParaRPr lang="en-US" dirty="0"/>
          </a:p>
        </p:txBody>
      </p:sp>
    </p:spTree>
    <p:extLst>
      <p:ext uri="{BB962C8B-B14F-4D97-AF65-F5344CB8AC3E}">
        <p14:creationId xmlns:p14="http://schemas.microsoft.com/office/powerpoint/2010/main" val="36171038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of Classification Using Reports</a:t>
            </a:r>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1383414083"/>
              </p:ext>
            </p:extLst>
          </p:nvPr>
        </p:nvGraphicFramePr>
        <p:xfrm>
          <a:off x="1143000" y="1981200"/>
          <a:ext cx="7086600" cy="3505200"/>
        </p:xfrm>
        <a:graphic>
          <a:graphicData uri="http://schemas.openxmlformats.org/drawingml/2006/table">
            <a:tbl>
              <a:tblPr firstRow="1" bandRow="1">
                <a:tableStyleId>{5C22544A-7EE6-4342-B048-85BDC9FD1C3A}</a:tableStyleId>
              </a:tblPr>
              <a:tblGrid>
                <a:gridCol w="2743200"/>
                <a:gridCol w="2209800"/>
                <a:gridCol w="2133600"/>
              </a:tblGrid>
              <a:tr h="843756">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887148">
                <a:tc>
                  <a:txBody>
                    <a:bodyPr/>
                    <a:lstStyle/>
                    <a:p>
                      <a:pPr algn="ctr" fontAlgn="auto"/>
                      <a:r>
                        <a:rPr lang="en-US" sz="2000" i="0" dirty="0" smtClean="0">
                          <a:effectLst/>
                          <a:latin typeface="Calibri"/>
                          <a:cs typeface="Calibri"/>
                        </a:rPr>
                        <a:t>Reports Only</a:t>
                      </a:r>
                      <a:endParaRPr lang="en-US" sz="2400" i="0" dirty="0" smtClean="0">
                        <a:effectLst/>
                        <a:latin typeface="Calibri"/>
                        <a:cs typeface="Calibri"/>
                      </a:endParaRPr>
                    </a:p>
                  </a:txBody>
                  <a:tcPr anchor="ctr"/>
                </a:tc>
                <a:tc>
                  <a:txBody>
                    <a:bodyPr/>
                    <a:lstStyle/>
                    <a:p>
                      <a:pPr algn="ctr"/>
                      <a:r>
                        <a:rPr lang="en-US" sz="2000" dirty="0" smtClean="0">
                          <a:latin typeface="Calibri"/>
                          <a:cs typeface="Calibri"/>
                        </a:rPr>
                        <a:t>0.674 </a:t>
                      </a:r>
                      <a:r>
                        <a:rPr lang="en-US" sz="1600" dirty="0" smtClean="0">
                          <a:latin typeface="Calibri"/>
                          <a:cs typeface="Calibri"/>
                        </a:rPr>
                        <a:t>± 0.008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0.611  </a:t>
                      </a:r>
                      <a:r>
                        <a:rPr lang="en-US" sz="1600" dirty="0" smtClean="0">
                          <a:latin typeface="Calibri"/>
                          <a:cs typeface="Calibri"/>
                        </a:rPr>
                        <a:t>± 0.007 </a:t>
                      </a:r>
                      <a:endParaRPr lang="en-US" sz="2000" dirty="0" smtClean="0">
                        <a:latin typeface="Calibri"/>
                        <a:cs typeface="Calibri"/>
                      </a:endParaRPr>
                    </a:p>
                  </a:txBody>
                  <a:tcPr anchor="ctr"/>
                </a:tc>
              </a:tr>
              <a:tr h="887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effectLst/>
                          <a:latin typeface="Calibri"/>
                          <a:cs typeface="Calibri"/>
                        </a:rPr>
                        <a:t>Reports &amp; Credibility</a:t>
                      </a:r>
                      <a:endParaRPr lang="en-US" sz="2400" b="1"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cs typeface="Calibri"/>
                        </a:rPr>
                        <a:t>0.869 </a:t>
                      </a:r>
                      <a:r>
                        <a:rPr lang="en-US" sz="1600" b="1" dirty="0" smtClean="0">
                          <a:latin typeface="Calibri"/>
                          <a:cs typeface="Calibri"/>
                        </a:rPr>
                        <a:t>± 0.006 </a:t>
                      </a:r>
                      <a:endParaRPr lang="en-US" sz="2000" b="1"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cs typeface="Calibri"/>
                        </a:rPr>
                        <a:t>0.862 </a:t>
                      </a:r>
                      <a:r>
                        <a:rPr lang="en-US" sz="1600" b="1" dirty="0" smtClean="0">
                          <a:latin typeface="Calibri"/>
                          <a:cs typeface="Calibri"/>
                        </a:rPr>
                        <a:t>± 0.004 </a:t>
                      </a:r>
                      <a:endParaRPr lang="en-US" sz="2000" b="1" dirty="0" smtClean="0">
                        <a:latin typeface="Calibri"/>
                        <a:cs typeface="Calibri"/>
                      </a:endParaRPr>
                    </a:p>
                  </a:txBody>
                  <a:tcPr anchor="ctr"/>
                </a:tc>
              </a:tr>
              <a:tr h="887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Reports &amp; Credibility </a:t>
                      </a:r>
                      <a:br>
                        <a:rPr lang="en-US" sz="2000" i="0" dirty="0" smtClean="0">
                          <a:effectLst/>
                          <a:latin typeface="Calibri"/>
                          <a:cs typeface="Calibri"/>
                        </a:rPr>
                      </a:br>
                      <a:r>
                        <a:rPr lang="en-US" sz="2000" i="0" dirty="0" smtClean="0">
                          <a:effectLst/>
                          <a:latin typeface="Calibri"/>
                          <a:cs typeface="Calibri"/>
                        </a:rPr>
                        <a:t>&amp; Collective Reasoning</a:t>
                      </a:r>
                      <a:endParaRPr lang="en-US" sz="2400" i="0" dirty="0" smtClean="0">
                        <a:effectLst/>
                        <a:latin typeface="Calibri"/>
                        <a:cs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Calibri"/>
                        </a:rPr>
                        <a:t>0.884 </a:t>
                      </a:r>
                      <a:r>
                        <a:rPr kumimoji="0" lang="en-US" sz="1600" b="0" i="0" u="none" strike="noStrike" kern="1200" cap="none" spc="0" normalizeH="0" baseline="0" noProof="0" dirty="0" smtClean="0">
                          <a:ln>
                            <a:noFill/>
                          </a:ln>
                          <a:solidFill>
                            <a:prstClr val="black"/>
                          </a:solidFill>
                          <a:effectLst/>
                          <a:uLnTx/>
                          <a:uFillTx/>
                          <a:latin typeface="Calibri"/>
                          <a:ea typeface="+mn-ea"/>
                          <a:cs typeface="Calibri"/>
                        </a:rPr>
                        <a:t>± 0.005 </a:t>
                      </a:r>
                      <a:endParaRPr kumimoji="0" lang="en-US" sz="2000" b="0" i="0" u="none" strike="noStrike" kern="1200" cap="none" spc="0" normalizeH="0" baseline="0" noProof="0" dirty="0" smtClean="0">
                        <a:ln>
                          <a:noFill/>
                        </a:ln>
                        <a:solidFill>
                          <a:prstClr val="black"/>
                        </a:solidFill>
                        <a:effectLst/>
                        <a:uLnTx/>
                        <a:uFillTx/>
                        <a:latin typeface="Calibri"/>
                        <a:ea typeface="+mn-ea"/>
                        <a:cs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Calibri"/>
                        </a:rPr>
                        <a:t>0.873 </a:t>
                      </a:r>
                      <a:r>
                        <a:rPr kumimoji="0" lang="en-US" sz="1600" b="0" i="0" u="none" strike="noStrike" kern="1200" cap="none" spc="0" normalizeH="0" baseline="0" noProof="0" dirty="0" smtClean="0">
                          <a:ln>
                            <a:noFill/>
                          </a:ln>
                          <a:solidFill>
                            <a:prstClr val="black"/>
                          </a:solidFill>
                          <a:effectLst/>
                          <a:uLnTx/>
                          <a:uFillTx/>
                          <a:latin typeface="Calibri"/>
                          <a:ea typeface="+mn-ea"/>
                          <a:cs typeface="Calibri"/>
                        </a:rPr>
                        <a:t>± 0.004 </a:t>
                      </a:r>
                      <a:endParaRPr kumimoji="0" lang="en-US" sz="2000" b="0" i="0" u="none" strike="noStrike" kern="1200" cap="none" spc="0" normalizeH="0" baseline="0" noProof="0" dirty="0" smtClean="0">
                        <a:ln>
                          <a:noFill/>
                        </a:ln>
                        <a:solidFill>
                          <a:prstClr val="black"/>
                        </a:solidFill>
                        <a:effectLst/>
                        <a:uLnTx/>
                        <a:uFillTx/>
                        <a:latin typeface="Calibri"/>
                        <a:ea typeface="+mn-ea"/>
                        <a:cs typeface="Calibri"/>
                      </a:endParaRPr>
                    </a:p>
                  </a:txBody>
                  <a:tcPr anchor="ctr"/>
                </a:tc>
              </a:tr>
            </a:tbl>
          </a:graphicData>
        </a:graphic>
      </p:graphicFrame>
      <p:sp>
        <p:nvSpPr>
          <p:cNvPr id="4" name="Slide Number Placeholder 3"/>
          <p:cNvSpPr>
            <a:spLocks noGrp="1"/>
          </p:cNvSpPr>
          <p:nvPr>
            <p:ph type="sldNum" sz="quarter" idx="14"/>
          </p:nvPr>
        </p:nvSpPr>
        <p:spPr/>
        <p:txBody>
          <a:bodyPr/>
          <a:lstStyle/>
          <a:p>
            <a:fld id="{74D5BECE-718A-9144-AE54-941D366823A0}" type="slidenum">
              <a:rPr lang="en-US" smtClean="0"/>
              <a:pPr/>
              <a:t>58</a:t>
            </a:fld>
            <a:endParaRPr lang="en-US" dirty="0"/>
          </a:p>
        </p:txBody>
      </p:sp>
    </p:spTree>
    <p:extLst>
      <p:ext uri="{BB962C8B-B14F-4D97-AF65-F5344CB8AC3E}">
        <p14:creationId xmlns:p14="http://schemas.microsoft.com/office/powerpoint/2010/main" val="3021911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of Classification Using Reports</a:t>
            </a:r>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2851652556"/>
              </p:ext>
            </p:extLst>
          </p:nvPr>
        </p:nvGraphicFramePr>
        <p:xfrm>
          <a:off x="1143000" y="1981200"/>
          <a:ext cx="7086600" cy="3505200"/>
        </p:xfrm>
        <a:graphic>
          <a:graphicData uri="http://schemas.openxmlformats.org/drawingml/2006/table">
            <a:tbl>
              <a:tblPr firstRow="1" bandRow="1">
                <a:tableStyleId>{5C22544A-7EE6-4342-B048-85BDC9FD1C3A}</a:tableStyleId>
              </a:tblPr>
              <a:tblGrid>
                <a:gridCol w="2743200"/>
                <a:gridCol w="2209800"/>
                <a:gridCol w="2133600"/>
              </a:tblGrid>
              <a:tr h="843756">
                <a:tc>
                  <a:txBody>
                    <a:bodyPr/>
                    <a:lstStyle/>
                    <a:p>
                      <a:pPr algn="ctr"/>
                      <a:r>
                        <a:rPr lang="en-US" sz="2000" dirty="0" smtClean="0">
                          <a:latin typeface="Calibri"/>
                          <a:cs typeface="Calibri"/>
                        </a:rPr>
                        <a:t>Experiments</a:t>
                      </a:r>
                      <a:endParaRPr lang="en-US" sz="2000" dirty="0">
                        <a:latin typeface="Calibri"/>
                        <a:cs typeface="Calibri"/>
                      </a:endParaRPr>
                    </a:p>
                  </a:txBody>
                  <a:tcPr anchor="ctr"/>
                </a:tc>
                <a:tc>
                  <a:txBody>
                    <a:bodyPr/>
                    <a:lstStyle/>
                    <a:p>
                      <a:pPr algn="ctr"/>
                      <a:r>
                        <a:rPr lang="en-US" sz="2000" dirty="0" smtClean="0">
                          <a:latin typeface="Calibri"/>
                          <a:cs typeface="Calibri"/>
                        </a:rPr>
                        <a:t>AU-PR</a:t>
                      </a:r>
                      <a:endParaRPr lang="en-US" sz="2000" dirty="0">
                        <a:latin typeface="Calibri"/>
                        <a:cs typeface="Calibri"/>
                      </a:endParaRPr>
                    </a:p>
                  </a:txBody>
                  <a:tcPr anchor="ctr"/>
                </a:tc>
                <a:tc>
                  <a:txBody>
                    <a:bodyPr/>
                    <a:lstStyle/>
                    <a:p>
                      <a:pPr algn="ctr"/>
                      <a:r>
                        <a:rPr lang="en-US" sz="2000" dirty="0" smtClean="0">
                          <a:latin typeface="Calibri"/>
                          <a:cs typeface="Calibri"/>
                        </a:rPr>
                        <a:t>AU-ROC</a:t>
                      </a:r>
                      <a:endParaRPr lang="en-US" sz="2000" dirty="0">
                        <a:latin typeface="Calibri"/>
                        <a:cs typeface="Calibri"/>
                      </a:endParaRPr>
                    </a:p>
                  </a:txBody>
                  <a:tcPr anchor="ctr"/>
                </a:tc>
              </a:tr>
              <a:tr h="887148">
                <a:tc>
                  <a:txBody>
                    <a:bodyPr/>
                    <a:lstStyle/>
                    <a:p>
                      <a:pPr algn="ctr" fontAlgn="auto"/>
                      <a:r>
                        <a:rPr lang="en-US" sz="2000" i="0" dirty="0" smtClean="0">
                          <a:effectLst/>
                          <a:latin typeface="Calibri"/>
                          <a:cs typeface="Calibri"/>
                        </a:rPr>
                        <a:t>Reports Only</a:t>
                      </a:r>
                      <a:endParaRPr lang="en-US" sz="2400" i="0" dirty="0" smtClean="0">
                        <a:effectLst/>
                        <a:latin typeface="Calibri"/>
                        <a:cs typeface="Calibri"/>
                      </a:endParaRPr>
                    </a:p>
                  </a:txBody>
                  <a:tcPr anchor="ctr"/>
                </a:tc>
                <a:tc>
                  <a:txBody>
                    <a:bodyPr/>
                    <a:lstStyle/>
                    <a:p>
                      <a:pPr algn="ctr"/>
                      <a:r>
                        <a:rPr lang="en-US" sz="2000" dirty="0" smtClean="0">
                          <a:latin typeface="Calibri"/>
                          <a:cs typeface="Calibri"/>
                        </a:rPr>
                        <a:t>0.674 </a:t>
                      </a:r>
                      <a:r>
                        <a:rPr lang="en-US" sz="1600" dirty="0" smtClean="0">
                          <a:latin typeface="Calibri"/>
                          <a:cs typeface="Calibri"/>
                        </a:rPr>
                        <a:t>± 0.008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0.611  </a:t>
                      </a:r>
                      <a:r>
                        <a:rPr lang="en-US" sz="1600" dirty="0" smtClean="0">
                          <a:latin typeface="Calibri"/>
                          <a:cs typeface="Calibri"/>
                        </a:rPr>
                        <a:t>± 0.007 </a:t>
                      </a:r>
                      <a:endParaRPr lang="en-US" sz="2000" dirty="0" smtClean="0">
                        <a:latin typeface="Calibri"/>
                        <a:cs typeface="Calibri"/>
                      </a:endParaRPr>
                    </a:p>
                  </a:txBody>
                  <a:tcPr anchor="ctr"/>
                </a:tc>
              </a:tr>
              <a:tr h="887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effectLst/>
                          <a:latin typeface="Calibri"/>
                          <a:cs typeface="Calibri"/>
                        </a:rPr>
                        <a:t>Reports &amp; Credibility</a:t>
                      </a:r>
                      <a:endParaRPr lang="en-US" sz="2400" i="0" dirty="0" smtClean="0">
                        <a:effectLst/>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0.869 </a:t>
                      </a:r>
                      <a:r>
                        <a:rPr lang="en-US" sz="1600" dirty="0" smtClean="0">
                          <a:latin typeface="Calibri"/>
                          <a:cs typeface="Calibri"/>
                        </a:rPr>
                        <a:t>± 0.006 </a:t>
                      </a:r>
                      <a:endParaRPr lang="en-US" sz="2000" dirty="0" smtClean="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0.862 </a:t>
                      </a:r>
                      <a:r>
                        <a:rPr lang="en-US" sz="1600" dirty="0" smtClean="0">
                          <a:latin typeface="Calibri"/>
                          <a:cs typeface="Calibri"/>
                        </a:rPr>
                        <a:t>± 0.004 </a:t>
                      </a:r>
                      <a:endParaRPr lang="en-US" sz="2000" dirty="0" smtClean="0">
                        <a:latin typeface="Calibri"/>
                        <a:cs typeface="Calibri"/>
                      </a:endParaRPr>
                    </a:p>
                  </a:txBody>
                  <a:tcPr anchor="ctr"/>
                </a:tc>
              </a:tr>
              <a:tr h="887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effectLst/>
                          <a:latin typeface="Calibri"/>
                          <a:cs typeface="Calibri"/>
                        </a:rPr>
                        <a:t>Reports &amp; Credibility </a:t>
                      </a:r>
                      <a:br>
                        <a:rPr lang="en-US" sz="2000" b="1" i="0" dirty="0" smtClean="0">
                          <a:effectLst/>
                          <a:latin typeface="Calibri"/>
                          <a:cs typeface="Calibri"/>
                        </a:rPr>
                      </a:br>
                      <a:r>
                        <a:rPr lang="en-US" sz="2000" b="1" i="0" dirty="0" smtClean="0">
                          <a:effectLst/>
                          <a:latin typeface="Calibri"/>
                          <a:cs typeface="Calibri"/>
                        </a:rPr>
                        <a:t>&amp; Collective Reasoning</a:t>
                      </a:r>
                      <a:endParaRPr lang="en-US" sz="2400" b="1" i="0" dirty="0" smtClean="0">
                        <a:effectLst/>
                        <a:latin typeface="Calibri"/>
                        <a:cs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Calibri"/>
                        </a:rPr>
                        <a:t>0.884 </a:t>
                      </a:r>
                      <a:r>
                        <a:rPr kumimoji="0" lang="en-US" sz="1600" b="1" i="0" u="none" strike="noStrike" kern="1200" cap="none" spc="0" normalizeH="0" baseline="0" noProof="0" dirty="0" smtClean="0">
                          <a:ln>
                            <a:noFill/>
                          </a:ln>
                          <a:solidFill>
                            <a:prstClr val="black"/>
                          </a:solidFill>
                          <a:effectLst/>
                          <a:uLnTx/>
                          <a:uFillTx/>
                          <a:latin typeface="Calibri"/>
                          <a:ea typeface="+mn-ea"/>
                          <a:cs typeface="Calibri"/>
                        </a:rPr>
                        <a:t>± 0.005 </a:t>
                      </a:r>
                      <a:endParaRPr kumimoji="0" lang="en-US" sz="2000" b="1" i="0" u="none" strike="noStrike" kern="1200" cap="none" spc="0" normalizeH="0" baseline="0" noProof="0" dirty="0" smtClean="0">
                        <a:ln>
                          <a:noFill/>
                        </a:ln>
                        <a:solidFill>
                          <a:prstClr val="black"/>
                        </a:solidFill>
                        <a:effectLst/>
                        <a:uLnTx/>
                        <a:uFillTx/>
                        <a:latin typeface="Calibri"/>
                        <a:ea typeface="+mn-ea"/>
                        <a:cs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Calibri"/>
                        </a:rPr>
                        <a:t>0.873 </a:t>
                      </a:r>
                      <a:r>
                        <a:rPr kumimoji="0" lang="en-US" sz="1600" b="1" i="0" u="none" strike="noStrike" kern="1200" cap="none" spc="0" normalizeH="0" baseline="0" noProof="0" dirty="0" smtClean="0">
                          <a:ln>
                            <a:noFill/>
                          </a:ln>
                          <a:solidFill>
                            <a:prstClr val="black"/>
                          </a:solidFill>
                          <a:effectLst/>
                          <a:uLnTx/>
                          <a:uFillTx/>
                          <a:latin typeface="Calibri"/>
                          <a:ea typeface="+mn-ea"/>
                          <a:cs typeface="Calibri"/>
                        </a:rPr>
                        <a:t>± 0.004 </a:t>
                      </a:r>
                      <a:endParaRPr kumimoji="0" lang="en-US" sz="2000" b="1" i="0" u="none" strike="noStrike" kern="1200" cap="none" spc="0" normalizeH="0" baseline="0" noProof="0" dirty="0" smtClean="0">
                        <a:ln>
                          <a:noFill/>
                        </a:ln>
                        <a:solidFill>
                          <a:prstClr val="black"/>
                        </a:solidFill>
                        <a:effectLst/>
                        <a:uLnTx/>
                        <a:uFillTx/>
                        <a:latin typeface="Calibri"/>
                        <a:ea typeface="+mn-ea"/>
                        <a:cs typeface="Calibri"/>
                      </a:endParaRPr>
                    </a:p>
                  </a:txBody>
                  <a:tcPr anchor="ctr"/>
                </a:tc>
              </a:tr>
            </a:tbl>
          </a:graphicData>
        </a:graphic>
      </p:graphicFrame>
      <p:sp>
        <p:nvSpPr>
          <p:cNvPr id="4" name="Slide Number Placeholder 3"/>
          <p:cNvSpPr>
            <a:spLocks noGrp="1"/>
          </p:cNvSpPr>
          <p:nvPr>
            <p:ph type="sldNum" sz="quarter" idx="14"/>
          </p:nvPr>
        </p:nvSpPr>
        <p:spPr/>
        <p:txBody>
          <a:bodyPr/>
          <a:lstStyle/>
          <a:p>
            <a:fld id="{74D5BECE-718A-9144-AE54-941D366823A0}" type="slidenum">
              <a:rPr lang="en-US" smtClean="0"/>
              <a:pPr/>
              <a:t>59</a:t>
            </a:fld>
            <a:endParaRPr lang="en-US" dirty="0"/>
          </a:p>
        </p:txBody>
      </p:sp>
    </p:spTree>
    <p:extLst>
      <p:ext uri="{BB962C8B-B14F-4D97-AF65-F5344CB8AC3E}">
        <p14:creationId xmlns:p14="http://schemas.microsoft.com/office/powerpoint/2010/main" val="1900650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 in Social Networks</a:t>
            </a:r>
            <a:endParaRPr lang="en-US" dirty="0"/>
          </a:p>
        </p:txBody>
      </p:sp>
      <p:sp>
        <p:nvSpPr>
          <p:cNvPr id="3" name="Content Placeholder 2"/>
          <p:cNvSpPr>
            <a:spLocks noGrp="1"/>
          </p:cNvSpPr>
          <p:nvPr>
            <p:ph sz="quarter" idx="13"/>
          </p:nvPr>
        </p:nvSpPr>
        <p:spPr>
          <a:xfrm>
            <a:off x="609600" y="1803400"/>
            <a:ext cx="8001000" cy="4368800"/>
          </a:xfrm>
        </p:spPr>
        <p:txBody>
          <a:bodyPr>
            <a:normAutofit/>
          </a:bodyPr>
          <a:lstStyle/>
          <a:p>
            <a:r>
              <a:rPr lang="en-US" sz="2800" dirty="0" smtClean="0">
                <a:solidFill>
                  <a:schemeClr val="tx1"/>
                </a:solidFill>
              </a:rPr>
              <a:t>What’s </a:t>
            </a:r>
            <a:r>
              <a:rPr lang="en-US" sz="2800" dirty="0">
                <a:solidFill>
                  <a:schemeClr val="tx1"/>
                </a:solidFill>
              </a:rPr>
              <a:t>different about social networks</a:t>
            </a:r>
            <a:r>
              <a:rPr lang="en-US" sz="2800" dirty="0" smtClean="0">
                <a:solidFill>
                  <a:schemeClr val="tx1"/>
                </a:solidFill>
              </a:rPr>
              <a:t>?</a:t>
            </a:r>
          </a:p>
          <a:p>
            <a:endParaRPr lang="en-US" sz="2800" dirty="0">
              <a:solidFill>
                <a:schemeClr val="tx1"/>
              </a:solidFill>
            </a:endParaRPr>
          </a:p>
          <a:p>
            <a:pPr lvl="1"/>
            <a:r>
              <a:rPr lang="en-US" sz="2400" dirty="0">
                <a:solidFill>
                  <a:schemeClr val="tx1"/>
                </a:solidFill>
              </a:rPr>
              <a:t>Spammers have more ways to interact with users </a:t>
            </a:r>
            <a:endParaRPr lang="en-US" sz="2400" dirty="0" smtClean="0">
              <a:solidFill>
                <a:schemeClr val="tx1"/>
              </a:solidFill>
            </a:endParaRPr>
          </a:p>
          <a:p>
            <a:pPr lvl="2"/>
            <a:r>
              <a:rPr lang="en-US" sz="2400" i="1" dirty="0" smtClean="0">
                <a:solidFill>
                  <a:schemeClr val="tx1"/>
                </a:solidFill>
              </a:rPr>
              <a:t>Messages, comments </a:t>
            </a:r>
            <a:r>
              <a:rPr lang="en-US" sz="2400" i="1" dirty="0">
                <a:solidFill>
                  <a:schemeClr val="tx1"/>
                </a:solidFill>
              </a:rPr>
              <a:t>on photos</a:t>
            </a:r>
            <a:r>
              <a:rPr lang="en-US" sz="2400" i="1" dirty="0" smtClean="0">
                <a:solidFill>
                  <a:schemeClr val="tx1"/>
                </a:solidFill>
              </a:rPr>
              <a:t>, winks,…</a:t>
            </a:r>
          </a:p>
          <a:p>
            <a:pPr lvl="1"/>
            <a:endParaRPr lang="en-US" sz="2400" dirty="0">
              <a:solidFill>
                <a:schemeClr val="tx1"/>
              </a:solidFill>
            </a:endParaRPr>
          </a:p>
          <a:p>
            <a:pPr lvl="1"/>
            <a:endParaRPr lang="en-US" sz="2400" dirty="0">
              <a:solidFill>
                <a:schemeClr val="tx1"/>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6</a:t>
            </a:fld>
            <a:endParaRPr lang="en-US" dirty="0"/>
          </a:p>
        </p:txBody>
      </p:sp>
    </p:spTree>
    <p:extLst>
      <p:ext uri="{BB962C8B-B14F-4D97-AF65-F5344CB8AC3E}">
        <p14:creationId xmlns:p14="http://schemas.microsoft.com/office/powerpoint/2010/main" val="10831715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60</a:t>
            </a:fld>
            <a:endParaRPr lang="en-US" dirty="0"/>
          </a:p>
        </p:txBody>
      </p:sp>
      <p:grpSp>
        <p:nvGrpSpPr>
          <p:cNvPr id="6" name="Shape 132"/>
          <p:cNvGrpSpPr/>
          <p:nvPr/>
        </p:nvGrpSpPr>
        <p:grpSpPr>
          <a:xfrm>
            <a:off x="152400" y="2377850"/>
            <a:ext cx="2706800" cy="1444926"/>
            <a:chOff x="3219956" y="863925"/>
            <a:chExt cx="2706800" cy="1444926"/>
          </a:xfrm>
        </p:grpSpPr>
        <p:pic>
          <p:nvPicPr>
            <p:cNvPr id="7" name="Shape 133"/>
            <p:cNvPicPr preferRelativeResize="0"/>
            <p:nvPr/>
          </p:nvPicPr>
          <p:blipFill>
            <a:blip r:embed="rId3">
              <a:alphaModFix/>
            </a:blip>
            <a:stretch>
              <a:fillRect/>
            </a:stretch>
          </p:blipFill>
          <p:spPr>
            <a:xfrm>
              <a:off x="4356344" y="872223"/>
              <a:ext cx="375851" cy="375851"/>
            </a:xfrm>
            <a:prstGeom prst="rect">
              <a:avLst/>
            </a:prstGeom>
            <a:noFill/>
            <a:ln>
              <a:noFill/>
            </a:ln>
          </p:spPr>
        </p:pic>
        <p:pic>
          <p:nvPicPr>
            <p:cNvPr id="8" name="Shape 134"/>
            <p:cNvPicPr preferRelativeResize="0"/>
            <p:nvPr/>
          </p:nvPicPr>
          <p:blipFill>
            <a:blip r:embed="rId4">
              <a:alphaModFix/>
            </a:blip>
            <a:stretch>
              <a:fillRect/>
            </a:stretch>
          </p:blipFill>
          <p:spPr>
            <a:xfrm>
              <a:off x="4344853" y="1623337"/>
              <a:ext cx="398838" cy="346399"/>
            </a:xfrm>
            <a:prstGeom prst="rect">
              <a:avLst/>
            </a:prstGeom>
            <a:noFill/>
            <a:ln>
              <a:noFill/>
            </a:ln>
          </p:spPr>
        </p:pic>
        <p:pic>
          <p:nvPicPr>
            <p:cNvPr id="9" name="Shape 135"/>
            <p:cNvPicPr preferRelativeResize="0"/>
            <p:nvPr/>
          </p:nvPicPr>
          <p:blipFill>
            <a:blip r:embed="rId5">
              <a:alphaModFix/>
            </a:blip>
            <a:stretch>
              <a:fillRect/>
            </a:stretch>
          </p:blipFill>
          <p:spPr>
            <a:xfrm>
              <a:off x="3703018" y="1339175"/>
              <a:ext cx="375851" cy="375851"/>
            </a:xfrm>
            <a:prstGeom prst="rect">
              <a:avLst/>
            </a:prstGeom>
            <a:noFill/>
            <a:ln>
              <a:noFill/>
            </a:ln>
          </p:spPr>
        </p:pic>
        <p:pic>
          <p:nvPicPr>
            <p:cNvPr id="10" name="Shape 136"/>
            <p:cNvPicPr preferRelativeResize="0"/>
            <p:nvPr/>
          </p:nvPicPr>
          <p:blipFill>
            <a:blip r:embed="rId3">
              <a:alphaModFix/>
            </a:blip>
            <a:stretch>
              <a:fillRect/>
            </a:stretch>
          </p:blipFill>
          <p:spPr>
            <a:xfrm>
              <a:off x="3219956" y="1536401"/>
              <a:ext cx="375851" cy="375851"/>
            </a:xfrm>
            <a:prstGeom prst="rect">
              <a:avLst/>
            </a:prstGeom>
            <a:noFill/>
            <a:ln>
              <a:noFill/>
            </a:ln>
          </p:spPr>
        </p:pic>
        <p:pic>
          <p:nvPicPr>
            <p:cNvPr id="11" name="Shape 137"/>
            <p:cNvPicPr preferRelativeResize="0"/>
            <p:nvPr/>
          </p:nvPicPr>
          <p:blipFill>
            <a:blip r:embed="rId3">
              <a:alphaModFix/>
            </a:blip>
            <a:stretch>
              <a:fillRect/>
            </a:stretch>
          </p:blipFill>
          <p:spPr>
            <a:xfrm>
              <a:off x="3703023" y="1912252"/>
              <a:ext cx="375851" cy="375851"/>
            </a:xfrm>
            <a:prstGeom prst="rect">
              <a:avLst/>
            </a:prstGeom>
            <a:noFill/>
            <a:ln>
              <a:noFill/>
            </a:ln>
          </p:spPr>
        </p:pic>
        <p:pic>
          <p:nvPicPr>
            <p:cNvPr id="12" name="Shape 138"/>
            <p:cNvPicPr preferRelativeResize="0"/>
            <p:nvPr/>
          </p:nvPicPr>
          <p:blipFill>
            <a:blip r:embed="rId4">
              <a:alphaModFix/>
            </a:blip>
            <a:stretch>
              <a:fillRect/>
            </a:stretch>
          </p:blipFill>
          <p:spPr>
            <a:xfrm>
              <a:off x="3419776" y="886943"/>
              <a:ext cx="398838" cy="346399"/>
            </a:xfrm>
            <a:prstGeom prst="rect">
              <a:avLst/>
            </a:prstGeom>
            <a:noFill/>
            <a:ln>
              <a:noFill/>
            </a:ln>
          </p:spPr>
        </p:pic>
        <p:pic>
          <p:nvPicPr>
            <p:cNvPr id="13" name="Shape 139"/>
            <p:cNvPicPr preferRelativeResize="0"/>
            <p:nvPr/>
          </p:nvPicPr>
          <p:blipFill>
            <a:blip r:embed="rId5">
              <a:alphaModFix/>
            </a:blip>
            <a:stretch>
              <a:fillRect/>
            </a:stretch>
          </p:blipFill>
          <p:spPr>
            <a:xfrm>
              <a:off x="4850655" y="1932999"/>
              <a:ext cx="375851" cy="375851"/>
            </a:xfrm>
            <a:prstGeom prst="rect">
              <a:avLst/>
            </a:prstGeom>
            <a:noFill/>
            <a:ln>
              <a:noFill/>
            </a:ln>
          </p:spPr>
        </p:pic>
        <p:pic>
          <p:nvPicPr>
            <p:cNvPr id="14" name="Shape 140"/>
            <p:cNvPicPr preferRelativeResize="0"/>
            <p:nvPr/>
          </p:nvPicPr>
          <p:blipFill>
            <a:blip r:embed="rId4">
              <a:alphaModFix/>
            </a:blip>
            <a:stretch>
              <a:fillRect/>
            </a:stretch>
          </p:blipFill>
          <p:spPr>
            <a:xfrm>
              <a:off x="5180431" y="908893"/>
              <a:ext cx="398838" cy="346399"/>
            </a:xfrm>
            <a:prstGeom prst="rect">
              <a:avLst/>
            </a:prstGeom>
            <a:noFill/>
            <a:ln>
              <a:noFill/>
            </a:ln>
          </p:spPr>
        </p:pic>
        <p:pic>
          <p:nvPicPr>
            <p:cNvPr id="15" name="Shape 141"/>
            <p:cNvPicPr preferRelativeResize="0"/>
            <p:nvPr/>
          </p:nvPicPr>
          <p:blipFill>
            <a:blip r:embed="rId5">
              <a:alphaModFix/>
            </a:blip>
            <a:stretch>
              <a:fillRect/>
            </a:stretch>
          </p:blipFill>
          <p:spPr>
            <a:xfrm>
              <a:off x="4850649" y="1338005"/>
              <a:ext cx="375851" cy="375851"/>
            </a:xfrm>
            <a:prstGeom prst="rect">
              <a:avLst/>
            </a:prstGeom>
            <a:noFill/>
            <a:ln>
              <a:noFill/>
            </a:ln>
          </p:spPr>
        </p:pic>
        <p:pic>
          <p:nvPicPr>
            <p:cNvPr id="16" name="Shape 142"/>
            <p:cNvPicPr preferRelativeResize="0"/>
            <p:nvPr/>
          </p:nvPicPr>
          <p:blipFill>
            <a:blip r:embed="rId3">
              <a:alphaModFix/>
            </a:blip>
            <a:stretch>
              <a:fillRect/>
            </a:stretch>
          </p:blipFill>
          <p:spPr>
            <a:xfrm>
              <a:off x="5550905" y="1536406"/>
              <a:ext cx="375851" cy="375851"/>
            </a:xfrm>
            <a:prstGeom prst="rect">
              <a:avLst/>
            </a:prstGeom>
            <a:noFill/>
            <a:ln>
              <a:noFill/>
            </a:ln>
          </p:spPr>
        </p:pic>
        <p:cxnSp>
          <p:nvCxnSpPr>
            <p:cNvPr id="17" name="Shape 143"/>
            <p:cNvCxnSpPr>
              <a:stCxn id="12" idx="3"/>
              <a:endCxn id="7" idx="1"/>
            </p:cNvCxnSpPr>
            <p:nvPr/>
          </p:nvCxnSpPr>
          <p:spPr>
            <a:xfrm>
              <a:off x="3818615" y="1060143"/>
              <a:ext cx="537600" cy="0"/>
            </a:xfrm>
            <a:prstGeom prst="straightConnector1">
              <a:avLst/>
            </a:prstGeom>
            <a:noFill/>
            <a:ln w="9525" cap="flat" cmpd="sng">
              <a:solidFill>
                <a:srgbClr val="1155CC"/>
              </a:solidFill>
              <a:prstDash val="dash"/>
              <a:round/>
              <a:headEnd type="none" w="lg" len="lg"/>
              <a:tailEnd type="stealth" w="lg" len="lg"/>
            </a:ln>
          </p:spPr>
        </p:cxnSp>
        <p:sp>
          <p:nvSpPr>
            <p:cNvPr id="18" name="Shape 144"/>
            <p:cNvSpPr txBox="1"/>
            <p:nvPr/>
          </p:nvSpPr>
          <p:spPr>
            <a:xfrm rot="-3012">
              <a:off x="3940499" y="864075"/>
              <a:ext cx="342300" cy="2027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t(1)</a:t>
              </a:r>
            </a:p>
          </p:txBody>
        </p:sp>
        <p:cxnSp>
          <p:nvCxnSpPr>
            <p:cNvPr id="19" name="Shape 145"/>
            <p:cNvCxnSpPr>
              <a:stCxn id="16" idx="2"/>
              <a:endCxn id="13" idx="3"/>
            </p:cNvCxnSpPr>
            <p:nvPr/>
          </p:nvCxnSpPr>
          <p:spPr>
            <a:xfrm flipH="1">
              <a:off x="5226431" y="1912258"/>
              <a:ext cx="512400" cy="208800"/>
            </a:xfrm>
            <a:prstGeom prst="straightConnector1">
              <a:avLst/>
            </a:prstGeom>
            <a:noFill/>
            <a:ln w="9525" cap="flat" cmpd="sng">
              <a:solidFill>
                <a:srgbClr val="38761D"/>
              </a:solidFill>
              <a:prstDash val="dashDot"/>
              <a:round/>
              <a:headEnd type="none" w="lg" len="lg"/>
              <a:tailEnd type="stealth" w="lg" len="lg"/>
            </a:ln>
          </p:spPr>
        </p:cxnSp>
        <p:cxnSp>
          <p:nvCxnSpPr>
            <p:cNvPr id="20" name="Shape 146"/>
            <p:cNvCxnSpPr>
              <a:stCxn id="9" idx="3"/>
              <a:endCxn id="8" idx="1"/>
            </p:cNvCxnSpPr>
            <p:nvPr/>
          </p:nvCxnSpPr>
          <p:spPr>
            <a:xfrm>
              <a:off x="4078869" y="1527101"/>
              <a:ext cx="266100" cy="269399"/>
            </a:xfrm>
            <a:prstGeom prst="straightConnector1">
              <a:avLst/>
            </a:prstGeom>
            <a:noFill/>
            <a:ln w="9525" cap="flat" cmpd="sng">
              <a:solidFill>
                <a:srgbClr val="CC0000"/>
              </a:solidFill>
              <a:prstDash val="lgDash"/>
              <a:round/>
              <a:headEnd type="none" w="lg" len="lg"/>
              <a:tailEnd type="stealth" w="lg" len="lg"/>
            </a:ln>
          </p:spPr>
        </p:cxnSp>
        <p:sp>
          <p:nvSpPr>
            <p:cNvPr id="21" name="Shape 147"/>
            <p:cNvSpPr txBox="1"/>
            <p:nvPr/>
          </p:nvSpPr>
          <p:spPr>
            <a:xfrm rot="-2834421">
              <a:off x="3990439" y="1789254"/>
              <a:ext cx="309312" cy="203146"/>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t(3)</a:t>
              </a:r>
            </a:p>
          </p:txBody>
        </p:sp>
        <p:cxnSp>
          <p:nvCxnSpPr>
            <p:cNvPr id="22" name="Shape 148"/>
            <p:cNvCxnSpPr>
              <a:stCxn id="11" idx="3"/>
              <a:endCxn id="8" idx="1"/>
            </p:cNvCxnSpPr>
            <p:nvPr/>
          </p:nvCxnSpPr>
          <p:spPr>
            <a:xfrm rot="10800000" flipH="1">
              <a:off x="4078875" y="1796578"/>
              <a:ext cx="266100" cy="303600"/>
            </a:xfrm>
            <a:prstGeom prst="straightConnector1">
              <a:avLst/>
            </a:prstGeom>
            <a:noFill/>
            <a:ln w="9525" cap="flat" cmpd="sng">
              <a:solidFill>
                <a:srgbClr val="BF9000"/>
              </a:solidFill>
              <a:prstDash val="solid"/>
              <a:round/>
              <a:headEnd type="none" w="lg" len="lg"/>
              <a:tailEnd type="stealth" w="lg" len="lg"/>
            </a:ln>
          </p:spPr>
        </p:cxnSp>
        <p:sp>
          <p:nvSpPr>
            <p:cNvPr id="23" name="Shape 149"/>
            <p:cNvSpPr txBox="1"/>
            <p:nvPr/>
          </p:nvSpPr>
          <p:spPr>
            <a:xfrm rot="-1455034">
              <a:off x="5335952" y="1789387"/>
              <a:ext cx="308963" cy="202898"/>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t(2)</a:t>
              </a:r>
            </a:p>
          </p:txBody>
        </p:sp>
        <p:sp>
          <p:nvSpPr>
            <p:cNvPr id="24" name="Shape 150"/>
            <p:cNvSpPr txBox="1"/>
            <p:nvPr/>
          </p:nvSpPr>
          <p:spPr>
            <a:xfrm rot="2671706">
              <a:off x="4105700" y="1482197"/>
              <a:ext cx="309298" cy="202805"/>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t(4)</a:t>
              </a:r>
            </a:p>
          </p:txBody>
        </p:sp>
        <p:cxnSp>
          <p:nvCxnSpPr>
            <p:cNvPr id="25" name="Shape 151"/>
            <p:cNvCxnSpPr>
              <a:stCxn id="7" idx="2"/>
              <a:endCxn id="9" idx="3"/>
            </p:cNvCxnSpPr>
            <p:nvPr/>
          </p:nvCxnSpPr>
          <p:spPr>
            <a:xfrm flipH="1">
              <a:off x="4078969" y="1248075"/>
              <a:ext cx="465300" cy="279000"/>
            </a:xfrm>
            <a:prstGeom prst="straightConnector1">
              <a:avLst/>
            </a:prstGeom>
            <a:noFill/>
            <a:ln w="9525" cap="flat" cmpd="sng">
              <a:solidFill>
                <a:srgbClr val="1155CC"/>
              </a:solidFill>
              <a:prstDash val="dash"/>
              <a:round/>
              <a:headEnd type="none" w="lg" len="lg"/>
              <a:tailEnd type="stealth" w="lg" len="lg"/>
            </a:ln>
          </p:spPr>
        </p:cxnSp>
        <p:sp>
          <p:nvSpPr>
            <p:cNvPr id="26" name="Shape 152"/>
            <p:cNvSpPr txBox="1"/>
            <p:nvPr/>
          </p:nvSpPr>
          <p:spPr>
            <a:xfrm rot="-1852944">
              <a:off x="4098292" y="1192328"/>
              <a:ext cx="326139" cy="20260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t(5)</a:t>
              </a:r>
            </a:p>
          </p:txBody>
        </p:sp>
        <p:cxnSp>
          <p:nvCxnSpPr>
            <p:cNvPr id="27" name="Shape 153"/>
            <p:cNvCxnSpPr>
              <a:stCxn id="10" idx="0"/>
              <a:endCxn id="12" idx="2"/>
            </p:cNvCxnSpPr>
            <p:nvPr/>
          </p:nvCxnSpPr>
          <p:spPr>
            <a:xfrm rot="10800000" flipH="1">
              <a:off x="3407882" y="1233401"/>
              <a:ext cx="211200" cy="303000"/>
            </a:xfrm>
            <a:prstGeom prst="straightConnector1">
              <a:avLst/>
            </a:prstGeom>
            <a:noFill/>
            <a:ln w="9525" cap="flat" cmpd="sng">
              <a:solidFill>
                <a:srgbClr val="38761D"/>
              </a:solidFill>
              <a:prstDash val="dashDot"/>
              <a:round/>
              <a:headEnd type="none" w="lg" len="lg"/>
              <a:tailEnd type="stealth" w="lg" len="lg"/>
            </a:ln>
          </p:spPr>
        </p:cxnSp>
        <p:sp>
          <p:nvSpPr>
            <p:cNvPr id="28" name="Shape 154"/>
            <p:cNvSpPr txBox="1"/>
            <p:nvPr/>
          </p:nvSpPr>
          <p:spPr>
            <a:xfrm rot="-3481415">
              <a:off x="3280121" y="1196089"/>
              <a:ext cx="314406" cy="202947"/>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t(6)</a:t>
              </a:r>
            </a:p>
          </p:txBody>
        </p:sp>
        <p:cxnSp>
          <p:nvCxnSpPr>
            <p:cNvPr id="29" name="Shape 155"/>
            <p:cNvCxnSpPr>
              <a:stCxn id="16" idx="1"/>
              <a:endCxn id="15" idx="3"/>
            </p:cNvCxnSpPr>
            <p:nvPr/>
          </p:nvCxnSpPr>
          <p:spPr>
            <a:xfrm rot="10800000">
              <a:off x="5226605" y="1526032"/>
              <a:ext cx="324300" cy="198300"/>
            </a:xfrm>
            <a:prstGeom prst="straightConnector1">
              <a:avLst/>
            </a:prstGeom>
            <a:noFill/>
            <a:ln w="9525" cap="flat" cmpd="sng">
              <a:solidFill>
                <a:srgbClr val="CC0000"/>
              </a:solidFill>
              <a:prstDash val="lgDash"/>
              <a:round/>
              <a:headEnd type="none" w="lg" len="lg"/>
              <a:tailEnd type="stealth" w="lg" len="lg"/>
            </a:ln>
          </p:spPr>
        </p:cxnSp>
        <p:sp>
          <p:nvSpPr>
            <p:cNvPr id="30" name="Shape 156"/>
            <p:cNvSpPr txBox="1"/>
            <p:nvPr/>
          </p:nvSpPr>
          <p:spPr>
            <a:xfrm rot="1723219">
              <a:off x="5328171" y="1482416"/>
              <a:ext cx="324638" cy="202866"/>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t(7)</a:t>
              </a:r>
            </a:p>
          </p:txBody>
        </p:sp>
        <p:cxnSp>
          <p:nvCxnSpPr>
            <p:cNvPr id="31" name="Shape 157"/>
            <p:cNvCxnSpPr>
              <a:stCxn id="8" idx="3"/>
              <a:endCxn id="13" idx="0"/>
            </p:cNvCxnSpPr>
            <p:nvPr/>
          </p:nvCxnSpPr>
          <p:spPr>
            <a:xfrm>
              <a:off x="4743692" y="1796537"/>
              <a:ext cx="294900" cy="136500"/>
            </a:xfrm>
            <a:prstGeom prst="straightConnector1">
              <a:avLst/>
            </a:prstGeom>
            <a:noFill/>
            <a:ln w="9525" cap="flat" cmpd="sng">
              <a:solidFill>
                <a:srgbClr val="38761D"/>
              </a:solidFill>
              <a:prstDash val="dashDot"/>
              <a:round/>
              <a:headEnd type="none" w="lg" len="lg"/>
              <a:tailEnd type="stealth" w="lg" len="lg"/>
            </a:ln>
          </p:spPr>
        </p:cxnSp>
        <p:sp>
          <p:nvSpPr>
            <p:cNvPr id="32" name="Shape 158"/>
            <p:cNvSpPr txBox="1"/>
            <p:nvPr/>
          </p:nvSpPr>
          <p:spPr>
            <a:xfrm rot="1390618">
              <a:off x="4791296" y="1676812"/>
              <a:ext cx="313284" cy="202671"/>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3" name="Shape 159"/>
            <p:cNvCxnSpPr>
              <a:stCxn id="11" idx="3"/>
              <a:endCxn id="13" idx="1"/>
            </p:cNvCxnSpPr>
            <p:nvPr/>
          </p:nvCxnSpPr>
          <p:spPr>
            <a:xfrm>
              <a:off x="4078875" y="2100178"/>
              <a:ext cx="771900" cy="20700"/>
            </a:xfrm>
            <a:prstGeom prst="straightConnector1">
              <a:avLst/>
            </a:prstGeom>
            <a:noFill/>
            <a:ln w="9525" cap="flat" cmpd="sng">
              <a:solidFill>
                <a:srgbClr val="1155CC"/>
              </a:solidFill>
              <a:prstDash val="dash"/>
              <a:round/>
              <a:headEnd type="none" w="lg" len="lg"/>
              <a:tailEnd type="stealth" w="lg" len="lg"/>
            </a:ln>
          </p:spPr>
        </p:cxnSp>
        <p:sp>
          <p:nvSpPr>
            <p:cNvPr id="34" name="Shape 160"/>
            <p:cNvSpPr txBox="1"/>
            <p:nvPr/>
          </p:nvSpPr>
          <p:spPr>
            <a:xfrm rot="3020">
              <a:off x="4373574" y="2022674"/>
              <a:ext cx="341400" cy="2030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t(9)</a:t>
              </a:r>
            </a:p>
          </p:txBody>
        </p:sp>
        <p:cxnSp>
          <p:nvCxnSpPr>
            <p:cNvPr id="35" name="Shape 161"/>
            <p:cNvCxnSpPr>
              <a:stCxn id="14" idx="3"/>
              <a:endCxn id="16" idx="0"/>
            </p:cNvCxnSpPr>
            <p:nvPr/>
          </p:nvCxnSpPr>
          <p:spPr>
            <a:xfrm>
              <a:off x="5579270" y="1082093"/>
              <a:ext cx="159600" cy="454200"/>
            </a:xfrm>
            <a:prstGeom prst="straightConnector1">
              <a:avLst/>
            </a:prstGeom>
            <a:noFill/>
            <a:ln w="9525" cap="flat" cmpd="sng">
              <a:solidFill>
                <a:srgbClr val="BF9000"/>
              </a:solidFill>
              <a:prstDash val="solid"/>
              <a:round/>
              <a:headEnd type="none" w="lg" len="lg"/>
              <a:tailEnd type="stealth" w="lg" len="lg"/>
            </a:ln>
          </p:spPr>
        </p:cxnSp>
        <p:sp>
          <p:nvSpPr>
            <p:cNvPr id="36" name="Shape 162"/>
            <p:cNvSpPr txBox="1"/>
            <p:nvPr/>
          </p:nvSpPr>
          <p:spPr>
            <a:xfrm rot="4463219">
              <a:off x="5557691" y="1170009"/>
              <a:ext cx="362267" cy="202708"/>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t(10)</a:t>
              </a:r>
            </a:p>
          </p:txBody>
        </p:sp>
        <p:cxnSp>
          <p:nvCxnSpPr>
            <p:cNvPr id="37" name="Shape 163"/>
            <p:cNvCxnSpPr>
              <a:stCxn id="10" idx="2"/>
              <a:endCxn id="11" idx="1"/>
            </p:cNvCxnSpPr>
            <p:nvPr/>
          </p:nvCxnSpPr>
          <p:spPr>
            <a:xfrm>
              <a:off x="3407882" y="1912253"/>
              <a:ext cx="295200" cy="187800"/>
            </a:xfrm>
            <a:prstGeom prst="straightConnector1">
              <a:avLst/>
            </a:prstGeom>
            <a:noFill/>
            <a:ln w="9525" cap="flat" cmpd="sng">
              <a:solidFill>
                <a:srgbClr val="38761D"/>
              </a:solidFill>
              <a:prstDash val="dashDot"/>
              <a:round/>
              <a:headEnd type="none" w="lg" len="lg"/>
              <a:tailEnd type="stealth" w="lg" len="lg"/>
            </a:ln>
          </p:spPr>
        </p:cxnSp>
        <p:sp>
          <p:nvSpPr>
            <p:cNvPr id="38" name="Shape 164"/>
            <p:cNvSpPr txBox="1"/>
            <p:nvPr/>
          </p:nvSpPr>
          <p:spPr>
            <a:xfrm rot="1882319">
              <a:off x="3465763" y="1852956"/>
              <a:ext cx="353827" cy="203024"/>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9" name="Shape 165"/>
            <p:cNvCxnSpPr>
              <a:stCxn id="14" idx="1"/>
              <a:endCxn id="8" idx="0"/>
            </p:cNvCxnSpPr>
            <p:nvPr/>
          </p:nvCxnSpPr>
          <p:spPr>
            <a:xfrm flipH="1">
              <a:off x="4544131" y="1082093"/>
              <a:ext cx="636300" cy="541200"/>
            </a:xfrm>
            <a:prstGeom prst="straightConnector1">
              <a:avLst/>
            </a:prstGeom>
            <a:noFill/>
            <a:ln w="9525" cap="flat" cmpd="sng">
              <a:solidFill>
                <a:srgbClr val="CC0000"/>
              </a:solidFill>
              <a:prstDash val="lgDash"/>
              <a:round/>
              <a:headEnd type="none" w="lg" len="lg"/>
              <a:tailEnd type="stealth" w="lg" len="lg"/>
            </a:ln>
          </p:spPr>
        </p:cxnSp>
        <p:sp>
          <p:nvSpPr>
            <p:cNvPr id="40" name="Shape 166"/>
            <p:cNvSpPr txBox="1"/>
            <p:nvPr/>
          </p:nvSpPr>
          <p:spPr>
            <a:xfrm rot="-2368041">
              <a:off x="4733583" y="1108759"/>
              <a:ext cx="305834" cy="2026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t(3)</a:t>
              </a:r>
            </a:p>
          </p:txBody>
        </p:sp>
      </p:grpSp>
      <p:grpSp>
        <p:nvGrpSpPr>
          <p:cNvPr id="41" name="Shape 167"/>
          <p:cNvGrpSpPr/>
          <p:nvPr/>
        </p:nvGrpSpPr>
        <p:grpSpPr>
          <a:xfrm>
            <a:off x="2985006" y="1365500"/>
            <a:ext cx="3364500" cy="1941900"/>
            <a:chOff x="3239775" y="682900"/>
            <a:chExt cx="3364500" cy="1941900"/>
          </a:xfrm>
        </p:grpSpPr>
        <p:sp>
          <p:nvSpPr>
            <p:cNvPr id="42" name="Shape 168"/>
            <p:cNvSpPr/>
            <p:nvPr/>
          </p:nvSpPr>
          <p:spPr>
            <a:xfrm>
              <a:off x="3239775" y="682900"/>
              <a:ext cx="3364500" cy="19419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43" name="Shape 169"/>
            <p:cNvGrpSpPr/>
            <p:nvPr/>
          </p:nvGrpSpPr>
          <p:grpSpPr>
            <a:xfrm>
              <a:off x="3672129" y="772305"/>
              <a:ext cx="1242080" cy="659230"/>
              <a:chOff x="3733569" y="864420"/>
              <a:chExt cx="1583478" cy="840426"/>
            </a:xfrm>
          </p:grpSpPr>
          <p:pic>
            <p:nvPicPr>
              <p:cNvPr id="145" name="Shape 170"/>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146" name="Shape 171"/>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147" name="Shape 172"/>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148" name="Shape 173"/>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149" name="Shape 174"/>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150" name="Shape 175"/>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151" name="Shape 176"/>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152" name="Shape 177"/>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153" name="Shape 178"/>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154" name="Shape 179"/>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155" name="Shape 180"/>
              <p:cNvCxnSpPr>
                <a:stCxn id="147" idx="3"/>
                <a:endCxn id="146"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156" name="Shape 181"/>
              <p:cNvCxnSpPr>
                <a:stCxn id="154" idx="1"/>
                <a:endCxn id="153"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157" name="Shape 182"/>
              <p:cNvCxnSpPr>
                <a:stCxn id="152" idx="1"/>
                <a:endCxn id="146"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sp>
          <p:nvSpPr>
            <p:cNvPr id="44" name="Shape 183"/>
            <p:cNvSpPr txBox="1"/>
            <p:nvPr/>
          </p:nvSpPr>
          <p:spPr>
            <a:xfrm rot="-5399467">
              <a:off x="2385287" y="1540600"/>
              <a:ext cx="1937400" cy="227700"/>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Graph Structure</a:t>
              </a:r>
            </a:p>
          </p:txBody>
        </p:sp>
        <p:sp>
          <p:nvSpPr>
            <p:cNvPr id="45" name="Shape 184"/>
            <p:cNvSpPr txBox="1"/>
            <p:nvPr/>
          </p:nvSpPr>
          <p:spPr>
            <a:xfrm>
              <a:off x="4845275" y="1238925"/>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6" name="Shape 185"/>
            <p:cNvGrpSpPr/>
            <p:nvPr/>
          </p:nvGrpSpPr>
          <p:grpSpPr>
            <a:xfrm>
              <a:off x="3817650" y="1418949"/>
              <a:ext cx="1023687" cy="1144847"/>
              <a:chOff x="3785475" y="1415924"/>
              <a:chExt cx="1023687" cy="1144847"/>
            </a:xfrm>
          </p:grpSpPr>
          <p:grpSp>
            <p:nvGrpSpPr>
              <p:cNvPr id="104" name="Shape 186"/>
              <p:cNvGrpSpPr/>
              <p:nvPr/>
            </p:nvGrpSpPr>
            <p:grpSpPr>
              <a:xfrm>
                <a:off x="4214400" y="2140025"/>
                <a:ext cx="106199" cy="415024"/>
                <a:chOff x="3956975" y="1527950"/>
                <a:chExt cx="106199" cy="415024"/>
              </a:xfrm>
            </p:grpSpPr>
            <p:sp>
              <p:nvSpPr>
                <p:cNvPr id="141" name="Shape 187"/>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2" name="Shape 188"/>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3" name="Shape 189"/>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4" name="Shape 190"/>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05" name="Shape 191"/>
              <p:cNvGrpSpPr/>
              <p:nvPr/>
            </p:nvGrpSpPr>
            <p:grpSpPr>
              <a:xfrm>
                <a:off x="4350000" y="2140025"/>
                <a:ext cx="106199" cy="415024"/>
                <a:chOff x="3956975" y="1527950"/>
                <a:chExt cx="106199" cy="415024"/>
              </a:xfrm>
            </p:grpSpPr>
            <p:sp>
              <p:nvSpPr>
                <p:cNvPr id="137" name="Shape 192"/>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8" name="Shape 193"/>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9" name="Shape 194"/>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0" name="Shape 195"/>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06" name="Shape 196"/>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107" name="Shape 197"/>
              <p:cNvGrpSpPr/>
              <p:nvPr/>
            </p:nvGrpSpPr>
            <p:grpSpPr>
              <a:xfrm>
                <a:off x="3943200" y="2140025"/>
                <a:ext cx="106199" cy="415024"/>
                <a:chOff x="3956975" y="1527950"/>
                <a:chExt cx="106199" cy="415024"/>
              </a:xfrm>
            </p:grpSpPr>
            <p:sp>
              <p:nvSpPr>
                <p:cNvPr id="133" name="Shape 198"/>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4" name="Shape 199"/>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5" name="Shape 200"/>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6" name="Shape 201"/>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108" name="Shape 202"/>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109" name="Shape 203"/>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110" name="Shape 204"/>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111" name="Shape 205"/>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112" name="Shape 206"/>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113" name="Shape 207"/>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dirty="0">
                    <a:solidFill>
                      <a:srgbClr val="666666"/>
                    </a:solidFill>
                  </a:rPr>
                  <a:t>Graph Coloring</a:t>
                </a:r>
              </a:p>
            </p:txBody>
          </p:sp>
          <p:grpSp>
            <p:nvGrpSpPr>
              <p:cNvPr id="114" name="Shape 208"/>
              <p:cNvGrpSpPr/>
              <p:nvPr/>
            </p:nvGrpSpPr>
            <p:grpSpPr>
              <a:xfrm>
                <a:off x="4078800" y="2140025"/>
                <a:ext cx="106199" cy="415024"/>
                <a:chOff x="3956975" y="1527950"/>
                <a:chExt cx="106199" cy="415024"/>
              </a:xfrm>
            </p:grpSpPr>
            <p:sp>
              <p:nvSpPr>
                <p:cNvPr id="129" name="Shape 20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0" name="Shape 21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1" name="Shape 21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2" name="Shape 21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5" name="Shape 213"/>
              <p:cNvGrpSpPr/>
              <p:nvPr/>
            </p:nvGrpSpPr>
            <p:grpSpPr>
              <a:xfrm>
                <a:off x="4485600" y="2140025"/>
                <a:ext cx="106199" cy="415024"/>
                <a:chOff x="3956975" y="1527950"/>
                <a:chExt cx="106199" cy="415024"/>
              </a:xfrm>
            </p:grpSpPr>
            <p:sp>
              <p:nvSpPr>
                <p:cNvPr id="125" name="Shape 21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6" name="Shape 21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7" name="Shape 21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8" name="Shape 21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6" name="Shape 218"/>
              <p:cNvGrpSpPr/>
              <p:nvPr/>
            </p:nvGrpSpPr>
            <p:grpSpPr>
              <a:xfrm>
                <a:off x="4627637" y="2140025"/>
                <a:ext cx="106199" cy="415024"/>
                <a:chOff x="3956975" y="1527950"/>
                <a:chExt cx="106199" cy="415024"/>
              </a:xfrm>
            </p:grpSpPr>
            <p:sp>
              <p:nvSpPr>
                <p:cNvPr id="121" name="Shape 21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2" name="Shape 22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3" name="Shape 22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4" name="Shape 22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17" name="Shape 223"/>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118" name="Shape 224"/>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119" name="Shape 225"/>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120" name="Shape 226"/>
              <p:cNvSpPr/>
              <p:nvPr/>
            </p:nvSpPr>
            <p:spPr>
              <a:xfrm rot="-5400000">
                <a:off x="4247474" y="994125"/>
                <a:ext cx="67199" cy="991199"/>
              </a:xfrm>
              <a:prstGeom prst="rightBrace">
                <a:avLst>
                  <a:gd name="adj1" fmla="val 190587"/>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47" name="Shape 227"/>
            <p:cNvGrpSpPr/>
            <p:nvPr/>
          </p:nvGrpSpPr>
          <p:grpSpPr>
            <a:xfrm>
              <a:off x="5367300" y="1418949"/>
              <a:ext cx="1023687" cy="1144847"/>
              <a:chOff x="3785475" y="1415924"/>
              <a:chExt cx="1023687" cy="1144847"/>
            </a:xfrm>
          </p:grpSpPr>
          <p:grpSp>
            <p:nvGrpSpPr>
              <p:cNvPr id="63" name="Shape 228"/>
              <p:cNvGrpSpPr/>
              <p:nvPr/>
            </p:nvGrpSpPr>
            <p:grpSpPr>
              <a:xfrm>
                <a:off x="4214400" y="2140025"/>
                <a:ext cx="106199" cy="415024"/>
                <a:chOff x="3956975" y="1527950"/>
                <a:chExt cx="106199" cy="415024"/>
              </a:xfrm>
            </p:grpSpPr>
            <p:sp>
              <p:nvSpPr>
                <p:cNvPr id="100" name="Shape 22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1" name="Shape 23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2" name="Shape 23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3" name="Shape 23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64" name="Shape 233"/>
              <p:cNvGrpSpPr/>
              <p:nvPr/>
            </p:nvGrpSpPr>
            <p:grpSpPr>
              <a:xfrm>
                <a:off x="4350000" y="2140025"/>
                <a:ext cx="106199" cy="415024"/>
                <a:chOff x="3956975" y="1527950"/>
                <a:chExt cx="106199" cy="415024"/>
              </a:xfrm>
            </p:grpSpPr>
            <p:sp>
              <p:nvSpPr>
                <p:cNvPr id="96" name="Shape 23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7" name="Shape 23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8" name="Shape 23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9" name="Shape 23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65" name="Shape 238"/>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66" name="Shape 239"/>
              <p:cNvGrpSpPr/>
              <p:nvPr/>
            </p:nvGrpSpPr>
            <p:grpSpPr>
              <a:xfrm>
                <a:off x="3943200" y="2140025"/>
                <a:ext cx="106199" cy="415024"/>
                <a:chOff x="3956975" y="1527950"/>
                <a:chExt cx="106199" cy="415024"/>
              </a:xfrm>
            </p:grpSpPr>
            <p:sp>
              <p:nvSpPr>
                <p:cNvPr id="92" name="Shape 24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3" name="Shape 24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4" name="Shape 24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5" name="Shape 24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67" name="Shape 244"/>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68" name="Shape 245"/>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69" name="Shape 246"/>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70" name="Shape 247"/>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71" name="Shape 248"/>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72" name="Shape 249"/>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Graph Coloring</a:t>
                </a:r>
              </a:p>
            </p:txBody>
          </p:sp>
          <p:grpSp>
            <p:nvGrpSpPr>
              <p:cNvPr id="73" name="Shape 250"/>
              <p:cNvGrpSpPr/>
              <p:nvPr/>
            </p:nvGrpSpPr>
            <p:grpSpPr>
              <a:xfrm>
                <a:off x="4078800" y="2140025"/>
                <a:ext cx="106199" cy="415024"/>
                <a:chOff x="3956975" y="1527950"/>
                <a:chExt cx="106199" cy="415024"/>
              </a:xfrm>
            </p:grpSpPr>
            <p:sp>
              <p:nvSpPr>
                <p:cNvPr id="88" name="Shape 25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9" name="Shape 25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0" name="Shape 25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1" name="Shape 25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4" name="Shape 255"/>
              <p:cNvGrpSpPr/>
              <p:nvPr/>
            </p:nvGrpSpPr>
            <p:grpSpPr>
              <a:xfrm>
                <a:off x="4485600" y="2140025"/>
                <a:ext cx="106199" cy="415024"/>
                <a:chOff x="3956975" y="1527950"/>
                <a:chExt cx="106199" cy="415024"/>
              </a:xfrm>
            </p:grpSpPr>
            <p:sp>
              <p:nvSpPr>
                <p:cNvPr id="84" name="Shape 256"/>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5" name="Shape 257"/>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6" name="Shape 258"/>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7" name="Shape 259"/>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5" name="Shape 260"/>
              <p:cNvGrpSpPr/>
              <p:nvPr/>
            </p:nvGrpSpPr>
            <p:grpSpPr>
              <a:xfrm>
                <a:off x="4627637" y="2140025"/>
                <a:ext cx="106199" cy="415024"/>
                <a:chOff x="3956975" y="1527950"/>
                <a:chExt cx="106199" cy="415024"/>
              </a:xfrm>
            </p:grpSpPr>
            <p:sp>
              <p:nvSpPr>
                <p:cNvPr id="80" name="Shape 26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1" name="Shape 26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2" name="Shape 26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3" name="Shape 26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76" name="Shape 265"/>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77" name="Shape 266"/>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78" name="Shape 267"/>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79" name="Shape 268"/>
              <p:cNvSpPr/>
              <p:nvPr/>
            </p:nvSpPr>
            <p:spPr>
              <a:xfrm rot="-5400000">
                <a:off x="4247474" y="994125"/>
                <a:ext cx="67199" cy="991199"/>
              </a:xfrm>
              <a:prstGeom prst="rightBrace">
                <a:avLst>
                  <a:gd name="adj1" fmla="val 17016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48" name="Shape 269"/>
            <p:cNvSpPr txBox="1"/>
            <p:nvPr/>
          </p:nvSpPr>
          <p:spPr>
            <a:xfrm>
              <a:off x="4837150" y="2357450"/>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9" name="Shape 270"/>
            <p:cNvGrpSpPr/>
            <p:nvPr/>
          </p:nvGrpSpPr>
          <p:grpSpPr>
            <a:xfrm>
              <a:off x="5262054" y="772305"/>
              <a:ext cx="1242080" cy="659230"/>
              <a:chOff x="3733569" y="864420"/>
              <a:chExt cx="1583478" cy="840426"/>
            </a:xfrm>
          </p:grpSpPr>
          <p:pic>
            <p:nvPicPr>
              <p:cNvPr id="50" name="Shape 271"/>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51" name="Shape 272"/>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52" name="Shape 273"/>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53" name="Shape 274"/>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54" name="Shape 275"/>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55" name="Shape 276"/>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56" name="Shape 277"/>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57" name="Shape 278"/>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58" name="Shape 279"/>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59" name="Shape 280"/>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60" name="Shape 281"/>
              <p:cNvCxnSpPr>
                <a:stCxn id="55" idx="3"/>
                <a:endCxn id="50" idx="1"/>
              </p:cNvCxnSpPr>
              <p:nvPr/>
            </p:nvCxnSpPr>
            <p:spPr>
              <a:xfrm>
                <a:off x="4083785" y="974353"/>
                <a:ext cx="314400" cy="0"/>
              </a:xfrm>
              <a:prstGeom prst="straightConnector1">
                <a:avLst/>
              </a:prstGeom>
              <a:noFill/>
              <a:ln w="9525" cap="flat" cmpd="sng">
                <a:solidFill>
                  <a:srgbClr val="1155CC"/>
                </a:solidFill>
                <a:prstDash val="dash"/>
                <a:round/>
                <a:headEnd type="none" w="lg" len="lg"/>
                <a:tailEnd type="stealth" w="lg" len="lg"/>
              </a:ln>
            </p:spPr>
          </p:cxnSp>
          <p:cxnSp>
            <p:nvCxnSpPr>
              <p:cNvPr id="61" name="Shape 282"/>
              <p:cNvCxnSpPr>
                <a:stCxn id="50" idx="2"/>
                <a:endCxn id="52" idx="3"/>
              </p:cNvCxnSpPr>
              <p:nvPr/>
            </p:nvCxnSpPr>
            <p:spPr>
              <a:xfrm flipH="1">
                <a:off x="4235893" y="1084293"/>
                <a:ext cx="272400" cy="163200"/>
              </a:xfrm>
              <a:prstGeom prst="straightConnector1">
                <a:avLst/>
              </a:prstGeom>
              <a:noFill/>
              <a:ln w="9525" cap="flat" cmpd="sng">
                <a:solidFill>
                  <a:srgbClr val="1155CC"/>
                </a:solidFill>
                <a:prstDash val="dash"/>
                <a:round/>
                <a:headEnd type="none" w="lg" len="lg"/>
                <a:tailEnd type="stealth" w="lg" len="lg"/>
              </a:ln>
            </p:spPr>
          </p:cxnSp>
          <p:cxnSp>
            <p:nvCxnSpPr>
              <p:cNvPr id="62" name="Shape 283"/>
              <p:cNvCxnSpPr>
                <a:stCxn id="54" idx="3"/>
                <a:endCxn id="56" idx="1"/>
              </p:cNvCxnSpPr>
              <p:nvPr/>
            </p:nvCxnSpPr>
            <p:spPr>
              <a:xfrm>
                <a:off x="4236037" y="1582774"/>
                <a:ext cx="451200" cy="12300"/>
              </a:xfrm>
              <a:prstGeom prst="straightConnector1">
                <a:avLst/>
              </a:prstGeom>
              <a:noFill/>
              <a:ln w="9525" cap="flat" cmpd="sng">
                <a:solidFill>
                  <a:srgbClr val="1155CC"/>
                </a:solidFill>
                <a:prstDash val="dash"/>
                <a:round/>
                <a:headEnd type="none" w="lg" len="lg"/>
                <a:tailEnd type="stealth" w="lg" len="lg"/>
              </a:ln>
            </p:spPr>
          </p:cxnSp>
        </p:grpSp>
      </p:grpSp>
      <p:sp>
        <p:nvSpPr>
          <p:cNvPr id="299" name="Shape 426"/>
          <p:cNvSpPr/>
          <p:nvPr/>
        </p:nvSpPr>
        <p:spPr>
          <a:xfrm rot="19649347">
            <a:off x="2455461" y="2090580"/>
            <a:ext cx="464964" cy="25466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2" name="Shape 429"/>
          <p:cNvSpPr txBox="1"/>
          <p:nvPr/>
        </p:nvSpPr>
        <p:spPr>
          <a:xfrm>
            <a:off x="6419219" y="1365500"/>
            <a:ext cx="1149900" cy="7635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Multiple relations are more predictive than multiple features</a:t>
            </a:r>
          </a:p>
        </p:txBody>
      </p:sp>
      <p:sp>
        <p:nvSpPr>
          <p:cNvPr id="304" name="Shape 431"/>
          <p:cNvSpPr/>
          <p:nvPr/>
        </p:nvSpPr>
        <p:spPr>
          <a:xfrm rot="21595709">
            <a:off x="6229740" y="136565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8" name="Shape 435"/>
          <p:cNvSpPr txBox="1"/>
          <p:nvPr/>
        </p:nvSpPr>
        <p:spPr>
          <a:xfrm>
            <a:off x="6419219" y="2129000"/>
            <a:ext cx="1149900" cy="508499"/>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a:t>
            </a:r>
          </a:p>
          <a:p>
            <a:pPr lvl="0" rtl="0">
              <a:spcBef>
                <a:spcPts val="0"/>
              </a:spcBef>
              <a:buNone/>
            </a:pPr>
            <a:r>
              <a:rPr lang="en-US" sz="1000"/>
              <a:t>0.187  →  0.328 </a:t>
            </a:r>
          </a:p>
        </p:txBody>
      </p:sp>
      <p:sp>
        <p:nvSpPr>
          <p:cNvPr id="3" name="Rectangle 2"/>
          <p:cNvSpPr/>
          <p:nvPr/>
        </p:nvSpPr>
        <p:spPr>
          <a:xfrm>
            <a:off x="1524000" y="5867400"/>
            <a:ext cx="6400800" cy="646331"/>
          </a:xfrm>
          <a:prstGeom prst="rect">
            <a:avLst/>
          </a:prstGeom>
        </p:spPr>
        <p:txBody>
          <a:bodyPr wrap="square">
            <a:spAutoFit/>
          </a:bodyPr>
          <a:lstStyle/>
          <a:p>
            <a:pPr lvl="0" algn="ctr"/>
            <a:r>
              <a:rPr lang="en-US" dirty="0">
                <a:solidFill>
                  <a:srgbClr val="000000"/>
                </a:solidFill>
              </a:rPr>
              <a:t>Code and part of the data will be released soon:</a:t>
            </a:r>
            <a:br>
              <a:rPr lang="en-US" dirty="0">
                <a:solidFill>
                  <a:srgbClr val="000000"/>
                </a:solidFill>
              </a:rPr>
            </a:br>
            <a:r>
              <a:rPr lang="en-US" dirty="0">
                <a:solidFill>
                  <a:srgbClr val="000000"/>
                </a:solidFill>
                <a:hlinkClick r:id="rId6"/>
              </a:rPr>
              <a:t>https://github.com/shobeir/fakhraei_kdd2015</a:t>
            </a:r>
            <a:r>
              <a:rPr lang="en-US" dirty="0">
                <a:solidFill>
                  <a:srgbClr val="000000"/>
                </a:solidFill>
              </a:rPr>
              <a:t> </a:t>
            </a:r>
          </a:p>
        </p:txBody>
      </p:sp>
    </p:spTree>
    <p:extLst>
      <p:ext uri="{BB962C8B-B14F-4D97-AF65-F5344CB8AC3E}">
        <p14:creationId xmlns:p14="http://schemas.microsoft.com/office/powerpoint/2010/main" val="117538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61</a:t>
            </a:fld>
            <a:endParaRPr lang="en-US" dirty="0"/>
          </a:p>
        </p:txBody>
      </p:sp>
      <p:grpSp>
        <p:nvGrpSpPr>
          <p:cNvPr id="6" name="Shape 132"/>
          <p:cNvGrpSpPr/>
          <p:nvPr/>
        </p:nvGrpSpPr>
        <p:grpSpPr>
          <a:xfrm>
            <a:off x="152400" y="2377850"/>
            <a:ext cx="2706800" cy="1444926"/>
            <a:chOff x="3219956" y="863925"/>
            <a:chExt cx="2706800" cy="1444926"/>
          </a:xfrm>
        </p:grpSpPr>
        <p:pic>
          <p:nvPicPr>
            <p:cNvPr id="7" name="Shape 133"/>
            <p:cNvPicPr preferRelativeResize="0"/>
            <p:nvPr/>
          </p:nvPicPr>
          <p:blipFill>
            <a:blip r:embed="rId3">
              <a:alphaModFix/>
            </a:blip>
            <a:stretch>
              <a:fillRect/>
            </a:stretch>
          </p:blipFill>
          <p:spPr>
            <a:xfrm>
              <a:off x="4356344" y="872223"/>
              <a:ext cx="375851" cy="375851"/>
            </a:xfrm>
            <a:prstGeom prst="rect">
              <a:avLst/>
            </a:prstGeom>
            <a:noFill/>
            <a:ln>
              <a:noFill/>
            </a:ln>
          </p:spPr>
        </p:pic>
        <p:pic>
          <p:nvPicPr>
            <p:cNvPr id="8" name="Shape 134"/>
            <p:cNvPicPr preferRelativeResize="0"/>
            <p:nvPr/>
          </p:nvPicPr>
          <p:blipFill>
            <a:blip r:embed="rId4">
              <a:alphaModFix/>
            </a:blip>
            <a:stretch>
              <a:fillRect/>
            </a:stretch>
          </p:blipFill>
          <p:spPr>
            <a:xfrm>
              <a:off x="4344853" y="1623337"/>
              <a:ext cx="398838" cy="346399"/>
            </a:xfrm>
            <a:prstGeom prst="rect">
              <a:avLst/>
            </a:prstGeom>
            <a:noFill/>
            <a:ln>
              <a:noFill/>
            </a:ln>
          </p:spPr>
        </p:pic>
        <p:pic>
          <p:nvPicPr>
            <p:cNvPr id="9" name="Shape 135"/>
            <p:cNvPicPr preferRelativeResize="0"/>
            <p:nvPr/>
          </p:nvPicPr>
          <p:blipFill>
            <a:blip r:embed="rId5">
              <a:alphaModFix/>
            </a:blip>
            <a:stretch>
              <a:fillRect/>
            </a:stretch>
          </p:blipFill>
          <p:spPr>
            <a:xfrm>
              <a:off x="3703018" y="1339175"/>
              <a:ext cx="375851" cy="375851"/>
            </a:xfrm>
            <a:prstGeom prst="rect">
              <a:avLst/>
            </a:prstGeom>
            <a:noFill/>
            <a:ln>
              <a:noFill/>
            </a:ln>
          </p:spPr>
        </p:pic>
        <p:pic>
          <p:nvPicPr>
            <p:cNvPr id="10" name="Shape 136"/>
            <p:cNvPicPr preferRelativeResize="0"/>
            <p:nvPr/>
          </p:nvPicPr>
          <p:blipFill>
            <a:blip r:embed="rId3">
              <a:alphaModFix/>
            </a:blip>
            <a:stretch>
              <a:fillRect/>
            </a:stretch>
          </p:blipFill>
          <p:spPr>
            <a:xfrm>
              <a:off x="3219956" y="1536401"/>
              <a:ext cx="375851" cy="375851"/>
            </a:xfrm>
            <a:prstGeom prst="rect">
              <a:avLst/>
            </a:prstGeom>
            <a:noFill/>
            <a:ln>
              <a:noFill/>
            </a:ln>
          </p:spPr>
        </p:pic>
        <p:pic>
          <p:nvPicPr>
            <p:cNvPr id="11" name="Shape 137"/>
            <p:cNvPicPr preferRelativeResize="0"/>
            <p:nvPr/>
          </p:nvPicPr>
          <p:blipFill>
            <a:blip r:embed="rId3">
              <a:alphaModFix/>
            </a:blip>
            <a:stretch>
              <a:fillRect/>
            </a:stretch>
          </p:blipFill>
          <p:spPr>
            <a:xfrm>
              <a:off x="3703023" y="1912252"/>
              <a:ext cx="375851" cy="375851"/>
            </a:xfrm>
            <a:prstGeom prst="rect">
              <a:avLst/>
            </a:prstGeom>
            <a:noFill/>
            <a:ln>
              <a:noFill/>
            </a:ln>
          </p:spPr>
        </p:pic>
        <p:pic>
          <p:nvPicPr>
            <p:cNvPr id="12" name="Shape 138"/>
            <p:cNvPicPr preferRelativeResize="0"/>
            <p:nvPr/>
          </p:nvPicPr>
          <p:blipFill>
            <a:blip r:embed="rId4">
              <a:alphaModFix/>
            </a:blip>
            <a:stretch>
              <a:fillRect/>
            </a:stretch>
          </p:blipFill>
          <p:spPr>
            <a:xfrm>
              <a:off x="3419776" y="886943"/>
              <a:ext cx="398838" cy="346399"/>
            </a:xfrm>
            <a:prstGeom prst="rect">
              <a:avLst/>
            </a:prstGeom>
            <a:noFill/>
            <a:ln>
              <a:noFill/>
            </a:ln>
          </p:spPr>
        </p:pic>
        <p:pic>
          <p:nvPicPr>
            <p:cNvPr id="13" name="Shape 139"/>
            <p:cNvPicPr preferRelativeResize="0"/>
            <p:nvPr/>
          </p:nvPicPr>
          <p:blipFill>
            <a:blip r:embed="rId5">
              <a:alphaModFix/>
            </a:blip>
            <a:stretch>
              <a:fillRect/>
            </a:stretch>
          </p:blipFill>
          <p:spPr>
            <a:xfrm>
              <a:off x="4850655" y="1932999"/>
              <a:ext cx="375851" cy="375851"/>
            </a:xfrm>
            <a:prstGeom prst="rect">
              <a:avLst/>
            </a:prstGeom>
            <a:noFill/>
            <a:ln>
              <a:noFill/>
            </a:ln>
          </p:spPr>
        </p:pic>
        <p:pic>
          <p:nvPicPr>
            <p:cNvPr id="14" name="Shape 140"/>
            <p:cNvPicPr preferRelativeResize="0"/>
            <p:nvPr/>
          </p:nvPicPr>
          <p:blipFill>
            <a:blip r:embed="rId4">
              <a:alphaModFix/>
            </a:blip>
            <a:stretch>
              <a:fillRect/>
            </a:stretch>
          </p:blipFill>
          <p:spPr>
            <a:xfrm>
              <a:off x="5180431" y="908893"/>
              <a:ext cx="398838" cy="346399"/>
            </a:xfrm>
            <a:prstGeom prst="rect">
              <a:avLst/>
            </a:prstGeom>
            <a:noFill/>
            <a:ln>
              <a:noFill/>
            </a:ln>
          </p:spPr>
        </p:pic>
        <p:pic>
          <p:nvPicPr>
            <p:cNvPr id="15" name="Shape 141"/>
            <p:cNvPicPr preferRelativeResize="0"/>
            <p:nvPr/>
          </p:nvPicPr>
          <p:blipFill>
            <a:blip r:embed="rId5">
              <a:alphaModFix/>
            </a:blip>
            <a:stretch>
              <a:fillRect/>
            </a:stretch>
          </p:blipFill>
          <p:spPr>
            <a:xfrm>
              <a:off x="4850649" y="1338005"/>
              <a:ext cx="375851" cy="375851"/>
            </a:xfrm>
            <a:prstGeom prst="rect">
              <a:avLst/>
            </a:prstGeom>
            <a:noFill/>
            <a:ln>
              <a:noFill/>
            </a:ln>
          </p:spPr>
        </p:pic>
        <p:pic>
          <p:nvPicPr>
            <p:cNvPr id="16" name="Shape 142"/>
            <p:cNvPicPr preferRelativeResize="0"/>
            <p:nvPr/>
          </p:nvPicPr>
          <p:blipFill>
            <a:blip r:embed="rId3">
              <a:alphaModFix/>
            </a:blip>
            <a:stretch>
              <a:fillRect/>
            </a:stretch>
          </p:blipFill>
          <p:spPr>
            <a:xfrm>
              <a:off x="5550905" y="1536406"/>
              <a:ext cx="375851" cy="375851"/>
            </a:xfrm>
            <a:prstGeom prst="rect">
              <a:avLst/>
            </a:prstGeom>
            <a:noFill/>
            <a:ln>
              <a:noFill/>
            </a:ln>
          </p:spPr>
        </p:pic>
        <p:cxnSp>
          <p:nvCxnSpPr>
            <p:cNvPr id="17" name="Shape 143"/>
            <p:cNvCxnSpPr>
              <a:stCxn id="12" idx="3"/>
              <a:endCxn id="7" idx="1"/>
            </p:cNvCxnSpPr>
            <p:nvPr/>
          </p:nvCxnSpPr>
          <p:spPr>
            <a:xfrm>
              <a:off x="3818615" y="1060143"/>
              <a:ext cx="537600" cy="0"/>
            </a:xfrm>
            <a:prstGeom prst="straightConnector1">
              <a:avLst/>
            </a:prstGeom>
            <a:noFill/>
            <a:ln w="9525" cap="flat" cmpd="sng">
              <a:solidFill>
                <a:srgbClr val="1155CC"/>
              </a:solidFill>
              <a:prstDash val="dash"/>
              <a:round/>
              <a:headEnd type="none" w="lg" len="lg"/>
              <a:tailEnd type="stealth" w="lg" len="lg"/>
            </a:ln>
          </p:spPr>
        </p:cxnSp>
        <p:sp>
          <p:nvSpPr>
            <p:cNvPr id="18" name="Shape 144"/>
            <p:cNvSpPr txBox="1"/>
            <p:nvPr/>
          </p:nvSpPr>
          <p:spPr>
            <a:xfrm rot="-3012">
              <a:off x="3940499" y="864075"/>
              <a:ext cx="342300" cy="2027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t(1)</a:t>
              </a:r>
            </a:p>
          </p:txBody>
        </p:sp>
        <p:cxnSp>
          <p:nvCxnSpPr>
            <p:cNvPr id="19" name="Shape 145"/>
            <p:cNvCxnSpPr>
              <a:stCxn id="16" idx="2"/>
              <a:endCxn id="13" idx="3"/>
            </p:cNvCxnSpPr>
            <p:nvPr/>
          </p:nvCxnSpPr>
          <p:spPr>
            <a:xfrm flipH="1">
              <a:off x="5226431" y="1912258"/>
              <a:ext cx="512400" cy="208800"/>
            </a:xfrm>
            <a:prstGeom prst="straightConnector1">
              <a:avLst/>
            </a:prstGeom>
            <a:noFill/>
            <a:ln w="9525" cap="flat" cmpd="sng">
              <a:solidFill>
                <a:srgbClr val="38761D"/>
              </a:solidFill>
              <a:prstDash val="dashDot"/>
              <a:round/>
              <a:headEnd type="none" w="lg" len="lg"/>
              <a:tailEnd type="stealth" w="lg" len="lg"/>
            </a:ln>
          </p:spPr>
        </p:cxnSp>
        <p:cxnSp>
          <p:nvCxnSpPr>
            <p:cNvPr id="20" name="Shape 146"/>
            <p:cNvCxnSpPr>
              <a:stCxn id="9" idx="3"/>
              <a:endCxn id="8" idx="1"/>
            </p:cNvCxnSpPr>
            <p:nvPr/>
          </p:nvCxnSpPr>
          <p:spPr>
            <a:xfrm>
              <a:off x="4078869" y="1527101"/>
              <a:ext cx="266100" cy="269399"/>
            </a:xfrm>
            <a:prstGeom prst="straightConnector1">
              <a:avLst/>
            </a:prstGeom>
            <a:noFill/>
            <a:ln w="9525" cap="flat" cmpd="sng">
              <a:solidFill>
                <a:srgbClr val="CC0000"/>
              </a:solidFill>
              <a:prstDash val="lgDash"/>
              <a:round/>
              <a:headEnd type="none" w="lg" len="lg"/>
              <a:tailEnd type="stealth" w="lg" len="lg"/>
            </a:ln>
          </p:spPr>
        </p:cxnSp>
        <p:sp>
          <p:nvSpPr>
            <p:cNvPr id="21" name="Shape 147"/>
            <p:cNvSpPr txBox="1"/>
            <p:nvPr/>
          </p:nvSpPr>
          <p:spPr>
            <a:xfrm rot="-2834421">
              <a:off x="3990439" y="1789254"/>
              <a:ext cx="309312" cy="203146"/>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t(3)</a:t>
              </a:r>
            </a:p>
          </p:txBody>
        </p:sp>
        <p:cxnSp>
          <p:nvCxnSpPr>
            <p:cNvPr id="22" name="Shape 148"/>
            <p:cNvCxnSpPr>
              <a:stCxn id="11" idx="3"/>
              <a:endCxn id="8" idx="1"/>
            </p:cNvCxnSpPr>
            <p:nvPr/>
          </p:nvCxnSpPr>
          <p:spPr>
            <a:xfrm rot="10800000" flipH="1">
              <a:off x="4078875" y="1796578"/>
              <a:ext cx="266100" cy="303600"/>
            </a:xfrm>
            <a:prstGeom prst="straightConnector1">
              <a:avLst/>
            </a:prstGeom>
            <a:noFill/>
            <a:ln w="9525" cap="flat" cmpd="sng">
              <a:solidFill>
                <a:srgbClr val="BF9000"/>
              </a:solidFill>
              <a:prstDash val="solid"/>
              <a:round/>
              <a:headEnd type="none" w="lg" len="lg"/>
              <a:tailEnd type="stealth" w="lg" len="lg"/>
            </a:ln>
          </p:spPr>
        </p:cxnSp>
        <p:sp>
          <p:nvSpPr>
            <p:cNvPr id="23" name="Shape 149"/>
            <p:cNvSpPr txBox="1"/>
            <p:nvPr/>
          </p:nvSpPr>
          <p:spPr>
            <a:xfrm rot="-1455034">
              <a:off x="5335952" y="1789387"/>
              <a:ext cx="308963" cy="202898"/>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t(2)</a:t>
              </a:r>
            </a:p>
          </p:txBody>
        </p:sp>
        <p:sp>
          <p:nvSpPr>
            <p:cNvPr id="24" name="Shape 150"/>
            <p:cNvSpPr txBox="1"/>
            <p:nvPr/>
          </p:nvSpPr>
          <p:spPr>
            <a:xfrm rot="2671706">
              <a:off x="4105700" y="1482197"/>
              <a:ext cx="309298" cy="202805"/>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t(4)</a:t>
              </a:r>
            </a:p>
          </p:txBody>
        </p:sp>
        <p:cxnSp>
          <p:nvCxnSpPr>
            <p:cNvPr id="25" name="Shape 151"/>
            <p:cNvCxnSpPr>
              <a:stCxn id="7" idx="2"/>
              <a:endCxn id="9" idx="3"/>
            </p:cNvCxnSpPr>
            <p:nvPr/>
          </p:nvCxnSpPr>
          <p:spPr>
            <a:xfrm flipH="1">
              <a:off x="4078969" y="1248075"/>
              <a:ext cx="465300" cy="279000"/>
            </a:xfrm>
            <a:prstGeom prst="straightConnector1">
              <a:avLst/>
            </a:prstGeom>
            <a:noFill/>
            <a:ln w="9525" cap="flat" cmpd="sng">
              <a:solidFill>
                <a:srgbClr val="1155CC"/>
              </a:solidFill>
              <a:prstDash val="dash"/>
              <a:round/>
              <a:headEnd type="none" w="lg" len="lg"/>
              <a:tailEnd type="stealth" w="lg" len="lg"/>
            </a:ln>
          </p:spPr>
        </p:cxnSp>
        <p:sp>
          <p:nvSpPr>
            <p:cNvPr id="26" name="Shape 152"/>
            <p:cNvSpPr txBox="1"/>
            <p:nvPr/>
          </p:nvSpPr>
          <p:spPr>
            <a:xfrm rot="-1852944">
              <a:off x="4098292" y="1192328"/>
              <a:ext cx="326139" cy="20260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t(5)</a:t>
              </a:r>
            </a:p>
          </p:txBody>
        </p:sp>
        <p:cxnSp>
          <p:nvCxnSpPr>
            <p:cNvPr id="27" name="Shape 153"/>
            <p:cNvCxnSpPr>
              <a:stCxn id="10" idx="0"/>
              <a:endCxn id="12" idx="2"/>
            </p:cNvCxnSpPr>
            <p:nvPr/>
          </p:nvCxnSpPr>
          <p:spPr>
            <a:xfrm rot="10800000" flipH="1">
              <a:off x="3407882" y="1233401"/>
              <a:ext cx="211200" cy="303000"/>
            </a:xfrm>
            <a:prstGeom prst="straightConnector1">
              <a:avLst/>
            </a:prstGeom>
            <a:noFill/>
            <a:ln w="9525" cap="flat" cmpd="sng">
              <a:solidFill>
                <a:srgbClr val="38761D"/>
              </a:solidFill>
              <a:prstDash val="dashDot"/>
              <a:round/>
              <a:headEnd type="none" w="lg" len="lg"/>
              <a:tailEnd type="stealth" w="lg" len="lg"/>
            </a:ln>
          </p:spPr>
        </p:cxnSp>
        <p:sp>
          <p:nvSpPr>
            <p:cNvPr id="28" name="Shape 154"/>
            <p:cNvSpPr txBox="1"/>
            <p:nvPr/>
          </p:nvSpPr>
          <p:spPr>
            <a:xfrm rot="-3481415">
              <a:off x="3280121" y="1196089"/>
              <a:ext cx="314406" cy="202947"/>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t(6)</a:t>
              </a:r>
            </a:p>
          </p:txBody>
        </p:sp>
        <p:cxnSp>
          <p:nvCxnSpPr>
            <p:cNvPr id="29" name="Shape 155"/>
            <p:cNvCxnSpPr>
              <a:stCxn id="16" idx="1"/>
              <a:endCxn id="15" idx="3"/>
            </p:cNvCxnSpPr>
            <p:nvPr/>
          </p:nvCxnSpPr>
          <p:spPr>
            <a:xfrm rot="10800000">
              <a:off x="5226605" y="1526032"/>
              <a:ext cx="324300" cy="198300"/>
            </a:xfrm>
            <a:prstGeom prst="straightConnector1">
              <a:avLst/>
            </a:prstGeom>
            <a:noFill/>
            <a:ln w="9525" cap="flat" cmpd="sng">
              <a:solidFill>
                <a:srgbClr val="CC0000"/>
              </a:solidFill>
              <a:prstDash val="lgDash"/>
              <a:round/>
              <a:headEnd type="none" w="lg" len="lg"/>
              <a:tailEnd type="stealth" w="lg" len="lg"/>
            </a:ln>
          </p:spPr>
        </p:cxnSp>
        <p:sp>
          <p:nvSpPr>
            <p:cNvPr id="30" name="Shape 156"/>
            <p:cNvSpPr txBox="1"/>
            <p:nvPr/>
          </p:nvSpPr>
          <p:spPr>
            <a:xfrm rot="1723219">
              <a:off x="5328171" y="1482416"/>
              <a:ext cx="324638" cy="202866"/>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t(7)</a:t>
              </a:r>
            </a:p>
          </p:txBody>
        </p:sp>
        <p:cxnSp>
          <p:nvCxnSpPr>
            <p:cNvPr id="31" name="Shape 157"/>
            <p:cNvCxnSpPr>
              <a:stCxn id="8" idx="3"/>
              <a:endCxn id="13" idx="0"/>
            </p:cNvCxnSpPr>
            <p:nvPr/>
          </p:nvCxnSpPr>
          <p:spPr>
            <a:xfrm>
              <a:off x="4743692" y="1796537"/>
              <a:ext cx="294900" cy="136500"/>
            </a:xfrm>
            <a:prstGeom prst="straightConnector1">
              <a:avLst/>
            </a:prstGeom>
            <a:noFill/>
            <a:ln w="9525" cap="flat" cmpd="sng">
              <a:solidFill>
                <a:srgbClr val="38761D"/>
              </a:solidFill>
              <a:prstDash val="dashDot"/>
              <a:round/>
              <a:headEnd type="none" w="lg" len="lg"/>
              <a:tailEnd type="stealth" w="lg" len="lg"/>
            </a:ln>
          </p:spPr>
        </p:cxnSp>
        <p:sp>
          <p:nvSpPr>
            <p:cNvPr id="32" name="Shape 158"/>
            <p:cNvSpPr txBox="1"/>
            <p:nvPr/>
          </p:nvSpPr>
          <p:spPr>
            <a:xfrm rot="1390618">
              <a:off x="4791296" y="1676812"/>
              <a:ext cx="313284" cy="202671"/>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3" name="Shape 159"/>
            <p:cNvCxnSpPr>
              <a:stCxn id="11" idx="3"/>
              <a:endCxn id="13" idx="1"/>
            </p:cNvCxnSpPr>
            <p:nvPr/>
          </p:nvCxnSpPr>
          <p:spPr>
            <a:xfrm>
              <a:off x="4078875" y="2100178"/>
              <a:ext cx="771900" cy="20700"/>
            </a:xfrm>
            <a:prstGeom prst="straightConnector1">
              <a:avLst/>
            </a:prstGeom>
            <a:noFill/>
            <a:ln w="9525" cap="flat" cmpd="sng">
              <a:solidFill>
                <a:srgbClr val="1155CC"/>
              </a:solidFill>
              <a:prstDash val="dash"/>
              <a:round/>
              <a:headEnd type="none" w="lg" len="lg"/>
              <a:tailEnd type="stealth" w="lg" len="lg"/>
            </a:ln>
          </p:spPr>
        </p:cxnSp>
        <p:sp>
          <p:nvSpPr>
            <p:cNvPr id="34" name="Shape 160"/>
            <p:cNvSpPr txBox="1"/>
            <p:nvPr/>
          </p:nvSpPr>
          <p:spPr>
            <a:xfrm rot="3020">
              <a:off x="4373574" y="2022674"/>
              <a:ext cx="341400" cy="2030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t(9)</a:t>
              </a:r>
            </a:p>
          </p:txBody>
        </p:sp>
        <p:cxnSp>
          <p:nvCxnSpPr>
            <p:cNvPr id="35" name="Shape 161"/>
            <p:cNvCxnSpPr>
              <a:stCxn id="14" idx="3"/>
              <a:endCxn id="16" idx="0"/>
            </p:cNvCxnSpPr>
            <p:nvPr/>
          </p:nvCxnSpPr>
          <p:spPr>
            <a:xfrm>
              <a:off x="5579270" y="1082093"/>
              <a:ext cx="159600" cy="454200"/>
            </a:xfrm>
            <a:prstGeom prst="straightConnector1">
              <a:avLst/>
            </a:prstGeom>
            <a:noFill/>
            <a:ln w="9525" cap="flat" cmpd="sng">
              <a:solidFill>
                <a:srgbClr val="BF9000"/>
              </a:solidFill>
              <a:prstDash val="solid"/>
              <a:round/>
              <a:headEnd type="none" w="lg" len="lg"/>
              <a:tailEnd type="stealth" w="lg" len="lg"/>
            </a:ln>
          </p:spPr>
        </p:cxnSp>
        <p:sp>
          <p:nvSpPr>
            <p:cNvPr id="36" name="Shape 162"/>
            <p:cNvSpPr txBox="1"/>
            <p:nvPr/>
          </p:nvSpPr>
          <p:spPr>
            <a:xfrm rot="4463219">
              <a:off x="5557691" y="1170009"/>
              <a:ext cx="362267" cy="202708"/>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t(10)</a:t>
              </a:r>
            </a:p>
          </p:txBody>
        </p:sp>
        <p:cxnSp>
          <p:nvCxnSpPr>
            <p:cNvPr id="37" name="Shape 163"/>
            <p:cNvCxnSpPr>
              <a:stCxn id="10" idx="2"/>
              <a:endCxn id="11" idx="1"/>
            </p:cNvCxnSpPr>
            <p:nvPr/>
          </p:nvCxnSpPr>
          <p:spPr>
            <a:xfrm>
              <a:off x="3407882" y="1912253"/>
              <a:ext cx="295200" cy="187800"/>
            </a:xfrm>
            <a:prstGeom prst="straightConnector1">
              <a:avLst/>
            </a:prstGeom>
            <a:noFill/>
            <a:ln w="9525" cap="flat" cmpd="sng">
              <a:solidFill>
                <a:srgbClr val="38761D"/>
              </a:solidFill>
              <a:prstDash val="dashDot"/>
              <a:round/>
              <a:headEnd type="none" w="lg" len="lg"/>
              <a:tailEnd type="stealth" w="lg" len="lg"/>
            </a:ln>
          </p:spPr>
        </p:cxnSp>
        <p:sp>
          <p:nvSpPr>
            <p:cNvPr id="38" name="Shape 164"/>
            <p:cNvSpPr txBox="1"/>
            <p:nvPr/>
          </p:nvSpPr>
          <p:spPr>
            <a:xfrm rot="1882319">
              <a:off x="3465763" y="1852956"/>
              <a:ext cx="353827" cy="203024"/>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9" name="Shape 165"/>
            <p:cNvCxnSpPr>
              <a:stCxn id="14" idx="1"/>
              <a:endCxn id="8" idx="0"/>
            </p:cNvCxnSpPr>
            <p:nvPr/>
          </p:nvCxnSpPr>
          <p:spPr>
            <a:xfrm flipH="1">
              <a:off x="4544131" y="1082093"/>
              <a:ext cx="636300" cy="541200"/>
            </a:xfrm>
            <a:prstGeom prst="straightConnector1">
              <a:avLst/>
            </a:prstGeom>
            <a:noFill/>
            <a:ln w="9525" cap="flat" cmpd="sng">
              <a:solidFill>
                <a:srgbClr val="CC0000"/>
              </a:solidFill>
              <a:prstDash val="lgDash"/>
              <a:round/>
              <a:headEnd type="none" w="lg" len="lg"/>
              <a:tailEnd type="stealth" w="lg" len="lg"/>
            </a:ln>
          </p:spPr>
        </p:cxnSp>
        <p:sp>
          <p:nvSpPr>
            <p:cNvPr id="40" name="Shape 166"/>
            <p:cNvSpPr txBox="1"/>
            <p:nvPr/>
          </p:nvSpPr>
          <p:spPr>
            <a:xfrm rot="-2368041">
              <a:off x="4733583" y="1108759"/>
              <a:ext cx="305834" cy="2026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t(3)</a:t>
              </a:r>
            </a:p>
          </p:txBody>
        </p:sp>
      </p:grpSp>
      <p:grpSp>
        <p:nvGrpSpPr>
          <p:cNvPr id="41" name="Shape 167"/>
          <p:cNvGrpSpPr/>
          <p:nvPr/>
        </p:nvGrpSpPr>
        <p:grpSpPr>
          <a:xfrm>
            <a:off x="2985006" y="1365500"/>
            <a:ext cx="3364500" cy="1941900"/>
            <a:chOff x="3239775" y="682900"/>
            <a:chExt cx="3364500" cy="1941900"/>
          </a:xfrm>
        </p:grpSpPr>
        <p:sp>
          <p:nvSpPr>
            <p:cNvPr id="42" name="Shape 168"/>
            <p:cNvSpPr/>
            <p:nvPr/>
          </p:nvSpPr>
          <p:spPr>
            <a:xfrm>
              <a:off x="3239775" y="682900"/>
              <a:ext cx="3364500" cy="19419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43" name="Shape 169"/>
            <p:cNvGrpSpPr/>
            <p:nvPr/>
          </p:nvGrpSpPr>
          <p:grpSpPr>
            <a:xfrm>
              <a:off x="3672129" y="772305"/>
              <a:ext cx="1242080" cy="659230"/>
              <a:chOff x="3733569" y="864420"/>
              <a:chExt cx="1583478" cy="840426"/>
            </a:xfrm>
          </p:grpSpPr>
          <p:pic>
            <p:nvPicPr>
              <p:cNvPr id="145" name="Shape 170"/>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146" name="Shape 171"/>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147" name="Shape 172"/>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148" name="Shape 173"/>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149" name="Shape 174"/>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150" name="Shape 175"/>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151" name="Shape 176"/>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152" name="Shape 177"/>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153" name="Shape 178"/>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154" name="Shape 179"/>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155" name="Shape 180"/>
              <p:cNvCxnSpPr>
                <a:stCxn id="147" idx="3"/>
                <a:endCxn id="146"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156" name="Shape 181"/>
              <p:cNvCxnSpPr>
                <a:stCxn id="154" idx="1"/>
                <a:endCxn id="153"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157" name="Shape 182"/>
              <p:cNvCxnSpPr>
                <a:stCxn id="152" idx="1"/>
                <a:endCxn id="146"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sp>
          <p:nvSpPr>
            <p:cNvPr id="44" name="Shape 183"/>
            <p:cNvSpPr txBox="1"/>
            <p:nvPr/>
          </p:nvSpPr>
          <p:spPr>
            <a:xfrm rot="-5399467">
              <a:off x="2385287" y="1540600"/>
              <a:ext cx="1937400" cy="227700"/>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Graph Structure</a:t>
              </a:r>
            </a:p>
          </p:txBody>
        </p:sp>
        <p:sp>
          <p:nvSpPr>
            <p:cNvPr id="45" name="Shape 184"/>
            <p:cNvSpPr txBox="1"/>
            <p:nvPr/>
          </p:nvSpPr>
          <p:spPr>
            <a:xfrm>
              <a:off x="4845275" y="1238925"/>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6" name="Shape 185"/>
            <p:cNvGrpSpPr/>
            <p:nvPr/>
          </p:nvGrpSpPr>
          <p:grpSpPr>
            <a:xfrm>
              <a:off x="3817650" y="1418949"/>
              <a:ext cx="1023687" cy="1144847"/>
              <a:chOff x="3785475" y="1415924"/>
              <a:chExt cx="1023687" cy="1144847"/>
            </a:xfrm>
          </p:grpSpPr>
          <p:grpSp>
            <p:nvGrpSpPr>
              <p:cNvPr id="104" name="Shape 186"/>
              <p:cNvGrpSpPr/>
              <p:nvPr/>
            </p:nvGrpSpPr>
            <p:grpSpPr>
              <a:xfrm>
                <a:off x="4214400" y="2140025"/>
                <a:ext cx="106199" cy="415024"/>
                <a:chOff x="3956975" y="1527950"/>
                <a:chExt cx="106199" cy="415024"/>
              </a:xfrm>
            </p:grpSpPr>
            <p:sp>
              <p:nvSpPr>
                <p:cNvPr id="141" name="Shape 187"/>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2" name="Shape 188"/>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3" name="Shape 189"/>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4" name="Shape 190"/>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05" name="Shape 191"/>
              <p:cNvGrpSpPr/>
              <p:nvPr/>
            </p:nvGrpSpPr>
            <p:grpSpPr>
              <a:xfrm>
                <a:off x="4350000" y="2140025"/>
                <a:ext cx="106199" cy="415024"/>
                <a:chOff x="3956975" y="1527950"/>
                <a:chExt cx="106199" cy="415024"/>
              </a:xfrm>
            </p:grpSpPr>
            <p:sp>
              <p:nvSpPr>
                <p:cNvPr id="137" name="Shape 192"/>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8" name="Shape 193"/>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9" name="Shape 194"/>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0" name="Shape 195"/>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06" name="Shape 196"/>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107" name="Shape 197"/>
              <p:cNvGrpSpPr/>
              <p:nvPr/>
            </p:nvGrpSpPr>
            <p:grpSpPr>
              <a:xfrm>
                <a:off x="3943200" y="2140025"/>
                <a:ext cx="106199" cy="415024"/>
                <a:chOff x="3956975" y="1527950"/>
                <a:chExt cx="106199" cy="415024"/>
              </a:xfrm>
            </p:grpSpPr>
            <p:sp>
              <p:nvSpPr>
                <p:cNvPr id="133" name="Shape 198"/>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4" name="Shape 199"/>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5" name="Shape 200"/>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6" name="Shape 201"/>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108" name="Shape 202"/>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109" name="Shape 203"/>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110" name="Shape 204"/>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111" name="Shape 205"/>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112" name="Shape 206"/>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113" name="Shape 207"/>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dirty="0">
                    <a:solidFill>
                      <a:srgbClr val="666666"/>
                    </a:solidFill>
                  </a:rPr>
                  <a:t>Graph Coloring</a:t>
                </a:r>
              </a:p>
            </p:txBody>
          </p:sp>
          <p:grpSp>
            <p:nvGrpSpPr>
              <p:cNvPr id="114" name="Shape 208"/>
              <p:cNvGrpSpPr/>
              <p:nvPr/>
            </p:nvGrpSpPr>
            <p:grpSpPr>
              <a:xfrm>
                <a:off x="4078800" y="2140025"/>
                <a:ext cx="106199" cy="415024"/>
                <a:chOff x="3956975" y="1527950"/>
                <a:chExt cx="106199" cy="415024"/>
              </a:xfrm>
            </p:grpSpPr>
            <p:sp>
              <p:nvSpPr>
                <p:cNvPr id="129" name="Shape 20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0" name="Shape 21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1" name="Shape 21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2" name="Shape 21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5" name="Shape 213"/>
              <p:cNvGrpSpPr/>
              <p:nvPr/>
            </p:nvGrpSpPr>
            <p:grpSpPr>
              <a:xfrm>
                <a:off x="4485600" y="2140025"/>
                <a:ext cx="106199" cy="415024"/>
                <a:chOff x="3956975" y="1527950"/>
                <a:chExt cx="106199" cy="415024"/>
              </a:xfrm>
            </p:grpSpPr>
            <p:sp>
              <p:nvSpPr>
                <p:cNvPr id="125" name="Shape 21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6" name="Shape 21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7" name="Shape 21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8" name="Shape 21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6" name="Shape 218"/>
              <p:cNvGrpSpPr/>
              <p:nvPr/>
            </p:nvGrpSpPr>
            <p:grpSpPr>
              <a:xfrm>
                <a:off x="4627637" y="2140025"/>
                <a:ext cx="106199" cy="415024"/>
                <a:chOff x="3956975" y="1527950"/>
                <a:chExt cx="106199" cy="415024"/>
              </a:xfrm>
            </p:grpSpPr>
            <p:sp>
              <p:nvSpPr>
                <p:cNvPr id="121" name="Shape 21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2" name="Shape 22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3" name="Shape 22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4" name="Shape 22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17" name="Shape 223"/>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118" name="Shape 224"/>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119" name="Shape 225"/>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120" name="Shape 226"/>
              <p:cNvSpPr/>
              <p:nvPr/>
            </p:nvSpPr>
            <p:spPr>
              <a:xfrm rot="-5400000">
                <a:off x="4247474" y="994125"/>
                <a:ext cx="67199" cy="991199"/>
              </a:xfrm>
              <a:prstGeom prst="rightBrace">
                <a:avLst>
                  <a:gd name="adj1" fmla="val 190587"/>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47" name="Shape 227"/>
            <p:cNvGrpSpPr/>
            <p:nvPr/>
          </p:nvGrpSpPr>
          <p:grpSpPr>
            <a:xfrm>
              <a:off x="5367300" y="1418949"/>
              <a:ext cx="1023687" cy="1144847"/>
              <a:chOff x="3785475" y="1415924"/>
              <a:chExt cx="1023687" cy="1144847"/>
            </a:xfrm>
          </p:grpSpPr>
          <p:grpSp>
            <p:nvGrpSpPr>
              <p:cNvPr id="63" name="Shape 228"/>
              <p:cNvGrpSpPr/>
              <p:nvPr/>
            </p:nvGrpSpPr>
            <p:grpSpPr>
              <a:xfrm>
                <a:off x="4214400" y="2140025"/>
                <a:ext cx="106199" cy="415024"/>
                <a:chOff x="3956975" y="1527950"/>
                <a:chExt cx="106199" cy="415024"/>
              </a:xfrm>
            </p:grpSpPr>
            <p:sp>
              <p:nvSpPr>
                <p:cNvPr id="100" name="Shape 22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1" name="Shape 23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2" name="Shape 23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3" name="Shape 23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64" name="Shape 233"/>
              <p:cNvGrpSpPr/>
              <p:nvPr/>
            </p:nvGrpSpPr>
            <p:grpSpPr>
              <a:xfrm>
                <a:off x="4350000" y="2140025"/>
                <a:ext cx="106199" cy="415024"/>
                <a:chOff x="3956975" y="1527950"/>
                <a:chExt cx="106199" cy="415024"/>
              </a:xfrm>
            </p:grpSpPr>
            <p:sp>
              <p:nvSpPr>
                <p:cNvPr id="96" name="Shape 23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7" name="Shape 23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8" name="Shape 23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9" name="Shape 23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65" name="Shape 238"/>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66" name="Shape 239"/>
              <p:cNvGrpSpPr/>
              <p:nvPr/>
            </p:nvGrpSpPr>
            <p:grpSpPr>
              <a:xfrm>
                <a:off x="3943200" y="2140025"/>
                <a:ext cx="106199" cy="415024"/>
                <a:chOff x="3956975" y="1527950"/>
                <a:chExt cx="106199" cy="415024"/>
              </a:xfrm>
            </p:grpSpPr>
            <p:sp>
              <p:nvSpPr>
                <p:cNvPr id="92" name="Shape 24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3" name="Shape 24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4" name="Shape 24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5" name="Shape 24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67" name="Shape 244"/>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68" name="Shape 245"/>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69" name="Shape 246"/>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70" name="Shape 247"/>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71" name="Shape 248"/>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72" name="Shape 249"/>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Graph Coloring</a:t>
                </a:r>
              </a:p>
            </p:txBody>
          </p:sp>
          <p:grpSp>
            <p:nvGrpSpPr>
              <p:cNvPr id="73" name="Shape 250"/>
              <p:cNvGrpSpPr/>
              <p:nvPr/>
            </p:nvGrpSpPr>
            <p:grpSpPr>
              <a:xfrm>
                <a:off x="4078800" y="2140025"/>
                <a:ext cx="106199" cy="415024"/>
                <a:chOff x="3956975" y="1527950"/>
                <a:chExt cx="106199" cy="415024"/>
              </a:xfrm>
            </p:grpSpPr>
            <p:sp>
              <p:nvSpPr>
                <p:cNvPr id="88" name="Shape 25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9" name="Shape 25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0" name="Shape 25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1" name="Shape 25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4" name="Shape 255"/>
              <p:cNvGrpSpPr/>
              <p:nvPr/>
            </p:nvGrpSpPr>
            <p:grpSpPr>
              <a:xfrm>
                <a:off x="4485600" y="2140025"/>
                <a:ext cx="106199" cy="415024"/>
                <a:chOff x="3956975" y="1527950"/>
                <a:chExt cx="106199" cy="415024"/>
              </a:xfrm>
            </p:grpSpPr>
            <p:sp>
              <p:nvSpPr>
                <p:cNvPr id="84" name="Shape 256"/>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5" name="Shape 257"/>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6" name="Shape 258"/>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7" name="Shape 259"/>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5" name="Shape 260"/>
              <p:cNvGrpSpPr/>
              <p:nvPr/>
            </p:nvGrpSpPr>
            <p:grpSpPr>
              <a:xfrm>
                <a:off x="4627637" y="2140025"/>
                <a:ext cx="106199" cy="415024"/>
                <a:chOff x="3956975" y="1527950"/>
                <a:chExt cx="106199" cy="415024"/>
              </a:xfrm>
            </p:grpSpPr>
            <p:sp>
              <p:nvSpPr>
                <p:cNvPr id="80" name="Shape 26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1" name="Shape 26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2" name="Shape 26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3" name="Shape 26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76" name="Shape 265"/>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77" name="Shape 266"/>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78" name="Shape 267"/>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79" name="Shape 268"/>
              <p:cNvSpPr/>
              <p:nvPr/>
            </p:nvSpPr>
            <p:spPr>
              <a:xfrm rot="-5400000">
                <a:off x="4247474" y="994125"/>
                <a:ext cx="67199" cy="991199"/>
              </a:xfrm>
              <a:prstGeom prst="rightBrace">
                <a:avLst>
                  <a:gd name="adj1" fmla="val 17016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48" name="Shape 269"/>
            <p:cNvSpPr txBox="1"/>
            <p:nvPr/>
          </p:nvSpPr>
          <p:spPr>
            <a:xfrm>
              <a:off x="4837150" y="2357450"/>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9" name="Shape 270"/>
            <p:cNvGrpSpPr/>
            <p:nvPr/>
          </p:nvGrpSpPr>
          <p:grpSpPr>
            <a:xfrm>
              <a:off x="5262054" y="772305"/>
              <a:ext cx="1242080" cy="659230"/>
              <a:chOff x="3733569" y="864420"/>
              <a:chExt cx="1583478" cy="840426"/>
            </a:xfrm>
          </p:grpSpPr>
          <p:pic>
            <p:nvPicPr>
              <p:cNvPr id="50" name="Shape 271"/>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51" name="Shape 272"/>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52" name="Shape 273"/>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53" name="Shape 274"/>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54" name="Shape 275"/>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55" name="Shape 276"/>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56" name="Shape 277"/>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57" name="Shape 278"/>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58" name="Shape 279"/>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59" name="Shape 280"/>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60" name="Shape 281"/>
              <p:cNvCxnSpPr>
                <a:stCxn id="55" idx="3"/>
                <a:endCxn id="50" idx="1"/>
              </p:cNvCxnSpPr>
              <p:nvPr/>
            </p:nvCxnSpPr>
            <p:spPr>
              <a:xfrm>
                <a:off x="4083785" y="974353"/>
                <a:ext cx="314400" cy="0"/>
              </a:xfrm>
              <a:prstGeom prst="straightConnector1">
                <a:avLst/>
              </a:prstGeom>
              <a:noFill/>
              <a:ln w="9525" cap="flat" cmpd="sng">
                <a:solidFill>
                  <a:srgbClr val="1155CC"/>
                </a:solidFill>
                <a:prstDash val="dash"/>
                <a:round/>
                <a:headEnd type="none" w="lg" len="lg"/>
                <a:tailEnd type="stealth" w="lg" len="lg"/>
              </a:ln>
            </p:spPr>
          </p:cxnSp>
          <p:cxnSp>
            <p:nvCxnSpPr>
              <p:cNvPr id="61" name="Shape 282"/>
              <p:cNvCxnSpPr>
                <a:stCxn id="50" idx="2"/>
                <a:endCxn id="52" idx="3"/>
              </p:cNvCxnSpPr>
              <p:nvPr/>
            </p:nvCxnSpPr>
            <p:spPr>
              <a:xfrm flipH="1">
                <a:off x="4235893" y="1084293"/>
                <a:ext cx="272400" cy="163200"/>
              </a:xfrm>
              <a:prstGeom prst="straightConnector1">
                <a:avLst/>
              </a:prstGeom>
              <a:noFill/>
              <a:ln w="9525" cap="flat" cmpd="sng">
                <a:solidFill>
                  <a:srgbClr val="1155CC"/>
                </a:solidFill>
                <a:prstDash val="dash"/>
                <a:round/>
                <a:headEnd type="none" w="lg" len="lg"/>
                <a:tailEnd type="stealth" w="lg" len="lg"/>
              </a:ln>
            </p:spPr>
          </p:cxnSp>
          <p:cxnSp>
            <p:nvCxnSpPr>
              <p:cNvPr id="62" name="Shape 283"/>
              <p:cNvCxnSpPr>
                <a:stCxn id="54" idx="3"/>
                <a:endCxn id="56" idx="1"/>
              </p:cNvCxnSpPr>
              <p:nvPr/>
            </p:nvCxnSpPr>
            <p:spPr>
              <a:xfrm>
                <a:off x="4236037" y="1582774"/>
                <a:ext cx="451200" cy="12300"/>
              </a:xfrm>
              <a:prstGeom prst="straightConnector1">
                <a:avLst/>
              </a:prstGeom>
              <a:noFill/>
              <a:ln w="9525" cap="flat" cmpd="sng">
                <a:solidFill>
                  <a:srgbClr val="1155CC"/>
                </a:solidFill>
                <a:prstDash val="dash"/>
                <a:round/>
                <a:headEnd type="none" w="lg" len="lg"/>
                <a:tailEnd type="stealth" w="lg" len="lg"/>
              </a:ln>
            </p:spPr>
          </p:cxnSp>
        </p:grpSp>
      </p:grpSp>
      <p:grpSp>
        <p:nvGrpSpPr>
          <p:cNvPr id="158" name="Shape 284"/>
          <p:cNvGrpSpPr/>
          <p:nvPr/>
        </p:nvGrpSpPr>
        <p:grpSpPr>
          <a:xfrm>
            <a:off x="2985294" y="3456300"/>
            <a:ext cx="3364500" cy="1039500"/>
            <a:chOff x="3250987" y="3036499"/>
            <a:chExt cx="3364500" cy="1039500"/>
          </a:xfrm>
        </p:grpSpPr>
        <p:sp>
          <p:nvSpPr>
            <p:cNvPr id="159" name="Shape 285"/>
            <p:cNvSpPr/>
            <p:nvPr/>
          </p:nvSpPr>
          <p:spPr>
            <a:xfrm>
              <a:off x="3250987" y="3036500"/>
              <a:ext cx="3364500" cy="10395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0" name="Shape 286"/>
            <p:cNvSpPr txBox="1"/>
            <p:nvPr/>
          </p:nvSpPr>
          <p:spPr>
            <a:xfrm rot="-5399007">
              <a:off x="2845712" y="3442249"/>
              <a:ext cx="1039500" cy="227999"/>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Action Sequence</a:t>
              </a:r>
            </a:p>
          </p:txBody>
        </p:sp>
        <p:grpSp>
          <p:nvGrpSpPr>
            <p:cNvPr id="161" name="Shape 287"/>
            <p:cNvGrpSpPr/>
            <p:nvPr/>
          </p:nvGrpSpPr>
          <p:grpSpPr>
            <a:xfrm>
              <a:off x="3713146" y="3147187"/>
              <a:ext cx="1576553" cy="760697"/>
              <a:chOff x="3559196" y="3307312"/>
              <a:chExt cx="1576553" cy="760697"/>
            </a:xfrm>
          </p:grpSpPr>
          <p:grpSp>
            <p:nvGrpSpPr>
              <p:cNvPr id="166" name="Shape 288"/>
              <p:cNvGrpSpPr/>
              <p:nvPr/>
            </p:nvGrpSpPr>
            <p:grpSpPr>
              <a:xfrm>
                <a:off x="4140512" y="3647262"/>
                <a:ext cx="106199" cy="415024"/>
                <a:chOff x="3956975" y="1527950"/>
                <a:chExt cx="106199" cy="415024"/>
              </a:xfrm>
            </p:grpSpPr>
            <p:sp>
              <p:nvSpPr>
                <p:cNvPr id="211" name="Shape 28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2" name="Shape 29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3" name="Shape 29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4" name="Shape 29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67" name="Shape 293"/>
              <p:cNvGrpSpPr/>
              <p:nvPr/>
            </p:nvGrpSpPr>
            <p:grpSpPr>
              <a:xfrm>
                <a:off x="4352312" y="3647262"/>
                <a:ext cx="106199" cy="415024"/>
                <a:chOff x="3956975" y="1527950"/>
                <a:chExt cx="106199" cy="415024"/>
              </a:xfrm>
            </p:grpSpPr>
            <p:sp>
              <p:nvSpPr>
                <p:cNvPr id="207" name="Shape 29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8" name="Shape 29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9" name="Shape 29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0" name="Shape 29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68" name="Shape 298"/>
              <p:cNvPicPr preferRelativeResize="0"/>
              <p:nvPr/>
            </p:nvPicPr>
            <p:blipFill>
              <a:blip r:embed="rId3">
                <a:alphaModFix/>
              </a:blip>
              <a:stretch>
                <a:fillRect/>
              </a:stretch>
            </p:blipFill>
            <p:spPr>
              <a:xfrm>
                <a:off x="3559196" y="3647264"/>
                <a:ext cx="106200" cy="106220"/>
              </a:xfrm>
              <a:prstGeom prst="rect">
                <a:avLst/>
              </a:prstGeom>
              <a:noFill/>
              <a:ln>
                <a:noFill/>
              </a:ln>
            </p:spPr>
          </p:pic>
          <p:grpSp>
            <p:nvGrpSpPr>
              <p:cNvPr id="169" name="Shape 299"/>
              <p:cNvGrpSpPr/>
              <p:nvPr/>
            </p:nvGrpSpPr>
            <p:grpSpPr>
              <a:xfrm>
                <a:off x="3716912" y="3647262"/>
                <a:ext cx="106199" cy="415024"/>
                <a:chOff x="3956975" y="1527950"/>
                <a:chExt cx="106199" cy="415024"/>
              </a:xfrm>
            </p:grpSpPr>
            <p:sp>
              <p:nvSpPr>
                <p:cNvPr id="203" name="Shape 30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4" name="Shape 30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5" name="Shape 30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6" name="Shape 30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0" name="Shape 304"/>
              <p:cNvGrpSpPr/>
              <p:nvPr/>
            </p:nvGrpSpPr>
            <p:grpSpPr>
              <a:xfrm>
                <a:off x="3928712" y="3647262"/>
                <a:ext cx="106199" cy="415024"/>
                <a:chOff x="3956975" y="1527950"/>
                <a:chExt cx="106199" cy="415024"/>
              </a:xfrm>
            </p:grpSpPr>
            <p:sp>
              <p:nvSpPr>
                <p:cNvPr id="199" name="Shape 30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0" name="Shape 30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1" name="Shape 30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2" name="Shape 30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1" name="Shape 309"/>
              <p:cNvGrpSpPr/>
              <p:nvPr/>
            </p:nvGrpSpPr>
            <p:grpSpPr>
              <a:xfrm>
                <a:off x="4792712" y="3647262"/>
                <a:ext cx="106199" cy="415024"/>
                <a:chOff x="3956975" y="1527950"/>
                <a:chExt cx="106199" cy="415024"/>
              </a:xfrm>
            </p:grpSpPr>
            <p:sp>
              <p:nvSpPr>
                <p:cNvPr id="195" name="Shape 31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6" name="Shape 31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7" name="Shape 31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8" name="Shape 31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2" name="Shape 314"/>
              <p:cNvGrpSpPr/>
              <p:nvPr/>
            </p:nvGrpSpPr>
            <p:grpSpPr>
              <a:xfrm>
                <a:off x="5010950" y="3647262"/>
                <a:ext cx="106199" cy="415024"/>
                <a:chOff x="3956975" y="1527950"/>
                <a:chExt cx="106199" cy="415024"/>
              </a:xfrm>
            </p:grpSpPr>
            <p:sp>
              <p:nvSpPr>
                <p:cNvPr id="191" name="Shape 31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2" name="Shape 31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3" name="Shape 31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4" name="Shape 31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73" name="Shape 319"/>
              <p:cNvPicPr preferRelativeResize="0"/>
              <p:nvPr/>
            </p:nvPicPr>
            <p:blipFill>
              <a:blip r:embed="rId4">
                <a:alphaModFix/>
              </a:blip>
              <a:stretch>
                <a:fillRect/>
              </a:stretch>
            </p:blipFill>
            <p:spPr>
              <a:xfrm>
                <a:off x="3559196" y="3763367"/>
                <a:ext cx="106200" cy="92257"/>
              </a:xfrm>
              <a:prstGeom prst="rect">
                <a:avLst/>
              </a:prstGeom>
              <a:noFill/>
              <a:ln>
                <a:noFill/>
              </a:ln>
            </p:spPr>
          </p:pic>
          <p:pic>
            <p:nvPicPr>
              <p:cNvPr id="174" name="Shape 320"/>
              <p:cNvPicPr preferRelativeResize="0"/>
              <p:nvPr/>
            </p:nvPicPr>
            <p:blipFill>
              <a:blip r:embed="rId5">
                <a:alphaModFix/>
              </a:blip>
              <a:stretch>
                <a:fillRect/>
              </a:stretch>
            </p:blipFill>
            <p:spPr>
              <a:xfrm>
                <a:off x="3559196" y="3855609"/>
                <a:ext cx="106200" cy="106178"/>
              </a:xfrm>
              <a:prstGeom prst="rect">
                <a:avLst/>
              </a:prstGeom>
              <a:noFill/>
              <a:ln>
                <a:noFill/>
              </a:ln>
            </p:spPr>
          </p:pic>
          <p:pic>
            <p:nvPicPr>
              <p:cNvPr id="175" name="Shape 321"/>
              <p:cNvPicPr preferRelativeResize="0"/>
              <p:nvPr/>
            </p:nvPicPr>
            <p:blipFill>
              <a:blip r:embed="rId3">
                <a:alphaModFix/>
              </a:blip>
              <a:stretch>
                <a:fillRect/>
              </a:stretch>
            </p:blipFill>
            <p:spPr>
              <a:xfrm>
                <a:off x="3559196" y="3961789"/>
                <a:ext cx="106200" cy="106220"/>
              </a:xfrm>
              <a:prstGeom prst="rect">
                <a:avLst/>
              </a:prstGeom>
              <a:noFill/>
              <a:ln>
                <a:noFill/>
              </a:ln>
            </p:spPr>
          </p:pic>
          <p:cxnSp>
            <p:nvCxnSpPr>
              <p:cNvPr id="176" name="Shape 322"/>
              <p:cNvCxnSpPr/>
              <p:nvPr/>
            </p:nvCxnSpPr>
            <p:spPr>
              <a:xfrm>
                <a:off x="3928725"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77" name="Shape 323"/>
              <p:cNvCxnSpPr/>
              <p:nvPr/>
            </p:nvCxnSpPr>
            <p:spPr>
              <a:xfrm>
                <a:off x="3986925" y="3596437"/>
                <a:ext cx="61200" cy="3299"/>
              </a:xfrm>
              <a:prstGeom prst="straightConnector1">
                <a:avLst/>
              </a:prstGeom>
              <a:noFill/>
              <a:ln w="9525" cap="flat" cmpd="sng">
                <a:solidFill>
                  <a:srgbClr val="1155CC"/>
                </a:solidFill>
                <a:prstDash val="dash"/>
                <a:round/>
                <a:headEnd type="none" w="lg" len="lg"/>
                <a:tailEnd type="stealth" w="lg" len="lg"/>
              </a:ln>
            </p:spPr>
          </p:cxnSp>
          <p:cxnSp>
            <p:nvCxnSpPr>
              <p:cNvPr id="178" name="Shape 324"/>
              <p:cNvCxnSpPr/>
              <p:nvPr/>
            </p:nvCxnSpPr>
            <p:spPr>
              <a:xfrm rot="10800000" flipH="1">
                <a:off x="4188612" y="3595687"/>
                <a:ext cx="61200" cy="1800"/>
              </a:xfrm>
              <a:prstGeom prst="straightConnector1">
                <a:avLst/>
              </a:prstGeom>
              <a:noFill/>
              <a:ln w="9525" cap="flat" cmpd="sng">
                <a:solidFill>
                  <a:srgbClr val="38761D"/>
                </a:solidFill>
                <a:prstDash val="dashDot"/>
                <a:round/>
                <a:headEnd type="none" w="lg" len="lg"/>
                <a:tailEnd type="stealth" w="lg" len="lg"/>
              </a:ln>
            </p:spPr>
          </p:cxnSp>
          <p:cxnSp>
            <p:nvCxnSpPr>
              <p:cNvPr id="179" name="Shape 325"/>
              <p:cNvCxnSpPr/>
              <p:nvPr/>
            </p:nvCxnSpPr>
            <p:spPr>
              <a:xfrm>
                <a:off x="4137437" y="359718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0" name="Shape 326"/>
              <p:cNvCxnSpPr/>
              <p:nvPr/>
            </p:nvCxnSpPr>
            <p:spPr>
              <a:xfrm>
                <a:off x="37118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1" name="Shape 327"/>
              <p:cNvCxnSpPr/>
              <p:nvPr/>
            </p:nvCxnSpPr>
            <p:spPr>
              <a:xfrm>
                <a:off x="37700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2" name="Shape 328"/>
              <p:cNvCxnSpPr/>
              <p:nvPr/>
            </p:nvCxnSpPr>
            <p:spPr>
              <a:xfrm>
                <a:off x="43523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3" name="Shape 329"/>
              <p:cNvCxnSpPr/>
              <p:nvPr/>
            </p:nvCxnSpPr>
            <p:spPr>
              <a:xfrm rot="10800000" flipH="1">
                <a:off x="4413525" y="3596137"/>
                <a:ext cx="62400" cy="2399"/>
              </a:xfrm>
              <a:prstGeom prst="straightConnector1">
                <a:avLst/>
              </a:prstGeom>
              <a:noFill/>
              <a:ln w="9525" cap="flat" cmpd="sng">
                <a:solidFill>
                  <a:srgbClr val="BF9000"/>
                </a:solidFill>
                <a:prstDash val="solid"/>
                <a:round/>
                <a:headEnd type="none" w="lg" len="lg"/>
                <a:tailEnd type="stealth" w="lg" len="lg"/>
              </a:ln>
            </p:spPr>
          </p:cxnSp>
          <p:sp>
            <p:nvSpPr>
              <p:cNvPr id="184" name="Shape 330"/>
              <p:cNvSpPr txBox="1"/>
              <p:nvPr/>
            </p:nvSpPr>
            <p:spPr>
              <a:xfrm>
                <a:off x="4490675" y="3765212"/>
                <a:ext cx="213899" cy="179100"/>
              </a:xfrm>
              <a:prstGeom prst="rect">
                <a:avLst/>
              </a:prstGeom>
              <a:noFill/>
              <a:ln>
                <a:noFill/>
              </a:ln>
            </p:spPr>
            <p:txBody>
              <a:bodyPr lIns="91425" tIns="91425" rIns="91425" bIns="91425" anchor="ctr" anchorCtr="0">
                <a:noAutofit/>
              </a:bodyPr>
              <a:lstStyle/>
              <a:p>
                <a:pPr lvl="0" rtl="0">
                  <a:spcBef>
                    <a:spcPts val="0"/>
                  </a:spcBef>
                  <a:buNone/>
                </a:pPr>
                <a:r>
                  <a:rPr lang="en-US" sz="900">
                    <a:solidFill>
                      <a:srgbClr val="434343"/>
                    </a:solidFill>
                  </a:rPr>
                  <a:t>…</a:t>
                </a:r>
              </a:p>
            </p:txBody>
          </p:sp>
          <p:cxnSp>
            <p:nvCxnSpPr>
              <p:cNvPr id="185" name="Shape 331"/>
              <p:cNvCxnSpPr/>
              <p:nvPr/>
            </p:nvCxnSpPr>
            <p:spPr>
              <a:xfrm rot="10800000" flipH="1">
                <a:off x="4775925" y="35953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6" name="Shape 332"/>
              <p:cNvCxnSpPr/>
              <p:nvPr/>
            </p:nvCxnSpPr>
            <p:spPr>
              <a:xfrm rot="10800000" flipH="1">
                <a:off x="50733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7" name="Shape 333"/>
              <p:cNvCxnSpPr/>
              <p:nvPr/>
            </p:nvCxnSpPr>
            <p:spPr>
              <a:xfrm rot="10800000" flipH="1">
                <a:off x="50109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8" name="Shape 334"/>
              <p:cNvCxnSpPr/>
              <p:nvPr/>
            </p:nvCxnSpPr>
            <p:spPr>
              <a:xfrm rot="10800000" flipH="1">
                <a:off x="4838312" y="3595987"/>
                <a:ext cx="61200" cy="1800"/>
              </a:xfrm>
              <a:prstGeom prst="straightConnector1">
                <a:avLst/>
              </a:prstGeom>
              <a:noFill/>
              <a:ln w="9525" cap="flat" cmpd="sng">
                <a:solidFill>
                  <a:srgbClr val="38761D"/>
                </a:solidFill>
                <a:prstDash val="dashDot"/>
                <a:round/>
                <a:headEnd type="none" w="lg" len="lg"/>
                <a:tailEnd type="stealth" w="lg" len="lg"/>
              </a:ln>
            </p:spPr>
          </p:cxnSp>
          <p:sp>
            <p:nvSpPr>
              <p:cNvPr id="189" name="Shape 335"/>
              <p:cNvSpPr/>
              <p:nvPr/>
            </p:nvSpPr>
            <p:spPr>
              <a:xfrm rot="-5400000">
                <a:off x="4347825" y="2774162"/>
                <a:ext cx="67199" cy="1476300"/>
              </a:xfrm>
              <a:prstGeom prst="rightBrace">
                <a:avLst>
                  <a:gd name="adj1" fmla="val 18095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0" name="Shape 336"/>
              <p:cNvSpPr txBox="1"/>
              <p:nvPr/>
            </p:nvSpPr>
            <p:spPr>
              <a:xfrm>
                <a:off x="3919964" y="3307312"/>
                <a:ext cx="943799" cy="188100"/>
              </a:xfrm>
              <a:prstGeom prst="rect">
                <a:avLst/>
              </a:prstGeom>
              <a:noFill/>
              <a:ln>
                <a:noFill/>
              </a:ln>
            </p:spPr>
            <p:txBody>
              <a:bodyPr lIns="91425" tIns="91425" rIns="91425" bIns="91425" anchor="ctr" anchorCtr="0">
                <a:noAutofit/>
              </a:bodyPr>
              <a:lstStyle/>
              <a:p>
                <a:pPr lvl="0" algn="ctr" rtl="0">
                  <a:spcBef>
                    <a:spcPts val="0"/>
                  </a:spcBef>
                  <a:buNone/>
                </a:pPr>
                <a:r>
                  <a:rPr lang="en-US" sz="700" b="1" dirty="0">
                    <a:solidFill>
                      <a:srgbClr val="666666"/>
                    </a:solidFill>
                  </a:rPr>
                  <a:t>Bigram Features</a:t>
                </a:r>
              </a:p>
            </p:txBody>
          </p:sp>
        </p:grpSp>
        <p:pic>
          <p:nvPicPr>
            <p:cNvPr id="162" name="Shape 337"/>
            <p:cNvPicPr preferRelativeResize="0"/>
            <p:nvPr/>
          </p:nvPicPr>
          <p:blipFill>
            <a:blip r:embed="rId6">
              <a:alphaModFix/>
            </a:blip>
            <a:stretch>
              <a:fillRect/>
            </a:stretch>
          </p:blipFill>
          <p:spPr>
            <a:xfrm>
              <a:off x="5499225" y="3419700"/>
              <a:ext cx="1035775" cy="558674"/>
            </a:xfrm>
            <a:prstGeom prst="rect">
              <a:avLst/>
            </a:prstGeom>
            <a:noFill/>
            <a:ln>
              <a:noFill/>
            </a:ln>
          </p:spPr>
        </p:pic>
        <p:sp>
          <p:nvSpPr>
            <p:cNvPr id="163" name="Shape 338"/>
            <p:cNvSpPr txBox="1"/>
            <p:nvPr/>
          </p:nvSpPr>
          <p:spPr>
            <a:xfrm>
              <a:off x="5314300" y="3559812"/>
              <a:ext cx="280799" cy="179100"/>
            </a:xfrm>
            <a:prstGeom prst="rect">
              <a:avLst/>
            </a:prstGeom>
            <a:noFill/>
            <a:ln>
              <a:noFill/>
            </a:ln>
          </p:spPr>
          <p:txBody>
            <a:bodyPr lIns="91425" tIns="91425" rIns="91425" bIns="91425" anchor="ctr" anchorCtr="0">
              <a:noAutofit/>
            </a:bodyPr>
            <a:lstStyle/>
            <a:p>
              <a:pPr lvl="0" rtl="0">
                <a:spcBef>
                  <a:spcPts val="0"/>
                </a:spcBef>
                <a:buNone/>
              </a:pPr>
              <a:r>
                <a:rPr lang="en-US" sz="1100">
                  <a:solidFill>
                    <a:srgbClr val="434343"/>
                  </a:solidFill>
                </a:rPr>
                <a:t>+</a:t>
              </a:r>
            </a:p>
          </p:txBody>
        </p:sp>
        <p:sp>
          <p:nvSpPr>
            <p:cNvPr id="164" name="Shape 339"/>
            <p:cNvSpPr/>
            <p:nvPr/>
          </p:nvSpPr>
          <p:spPr>
            <a:xfrm rot="-5400000">
              <a:off x="5961846" y="2814650"/>
              <a:ext cx="67199" cy="1079099"/>
            </a:xfrm>
            <a:prstGeom prst="rightBrace">
              <a:avLst>
                <a:gd name="adj1" fmla="val 16838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340"/>
            <p:cNvSpPr txBox="1"/>
            <p:nvPr/>
          </p:nvSpPr>
          <p:spPr>
            <a:xfrm>
              <a:off x="5439375" y="3147200"/>
              <a:ext cx="1112100" cy="188100"/>
            </a:xfrm>
            <a:prstGeom prst="rect">
              <a:avLst/>
            </a:prstGeom>
            <a:noFill/>
            <a:ln>
              <a:noFill/>
            </a:ln>
          </p:spPr>
          <p:txBody>
            <a:bodyPr lIns="91425" tIns="91425" rIns="91425" bIns="91425" anchor="ctr" anchorCtr="0">
              <a:noAutofit/>
            </a:bodyPr>
            <a:lstStyle/>
            <a:p>
              <a:pPr lvl="0" algn="ctr" rtl="0">
                <a:spcBef>
                  <a:spcPts val="0"/>
                </a:spcBef>
                <a:buNone/>
              </a:pPr>
              <a:r>
                <a:rPr lang="en-US" sz="700" b="1">
                  <a:solidFill>
                    <a:srgbClr val="666666"/>
                  </a:solidFill>
                </a:rPr>
                <a:t>Chain Augmented NB</a:t>
              </a:r>
            </a:p>
          </p:txBody>
        </p:sp>
      </p:grpSp>
      <p:sp>
        <p:nvSpPr>
          <p:cNvPr id="299" name="Shape 426"/>
          <p:cNvSpPr/>
          <p:nvPr/>
        </p:nvSpPr>
        <p:spPr>
          <a:xfrm rot="19649347">
            <a:off x="2455461" y="2090580"/>
            <a:ext cx="464964" cy="25466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0" name="Shape 427"/>
          <p:cNvSpPr/>
          <p:nvPr/>
        </p:nvSpPr>
        <p:spPr>
          <a:xfrm rot="2116787">
            <a:off x="2427960" y="3630800"/>
            <a:ext cx="464879" cy="25479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2" name="Shape 429"/>
          <p:cNvSpPr txBox="1"/>
          <p:nvPr/>
        </p:nvSpPr>
        <p:spPr>
          <a:xfrm>
            <a:off x="6419219" y="1365500"/>
            <a:ext cx="1149900" cy="7635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Multiple relations are more predictive than multiple features</a:t>
            </a:r>
          </a:p>
        </p:txBody>
      </p:sp>
      <p:sp>
        <p:nvSpPr>
          <p:cNvPr id="303" name="Shape 430"/>
          <p:cNvSpPr txBox="1"/>
          <p:nvPr/>
        </p:nvSpPr>
        <p:spPr>
          <a:xfrm>
            <a:off x="6419219" y="3456301"/>
            <a:ext cx="1149900" cy="6531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Even simple bigrams are highly predictive </a:t>
            </a:r>
          </a:p>
        </p:txBody>
      </p:sp>
      <p:sp>
        <p:nvSpPr>
          <p:cNvPr id="304" name="Shape 431"/>
          <p:cNvSpPr/>
          <p:nvPr/>
        </p:nvSpPr>
        <p:spPr>
          <a:xfrm rot="21595709">
            <a:off x="6229740" y="136565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5" name="Shape 432"/>
          <p:cNvSpPr/>
          <p:nvPr/>
        </p:nvSpPr>
        <p:spPr>
          <a:xfrm rot="21595709">
            <a:off x="6229740" y="3456451"/>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8" name="Shape 435"/>
          <p:cNvSpPr txBox="1"/>
          <p:nvPr/>
        </p:nvSpPr>
        <p:spPr>
          <a:xfrm>
            <a:off x="6419219" y="2129000"/>
            <a:ext cx="1149900" cy="508499"/>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a:t>
            </a:r>
          </a:p>
          <a:p>
            <a:pPr lvl="0" rtl="0">
              <a:spcBef>
                <a:spcPts val="0"/>
              </a:spcBef>
              <a:buNone/>
            </a:pPr>
            <a:r>
              <a:rPr lang="en-US" sz="1000"/>
              <a:t>0.187  →  0.328 </a:t>
            </a:r>
          </a:p>
        </p:txBody>
      </p:sp>
      <p:sp>
        <p:nvSpPr>
          <p:cNvPr id="309" name="Shape 436"/>
          <p:cNvSpPr txBox="1"/>
          <p:nvPr/>
        </p:nvSpPr>
        <p:spPr>
          <a:xfrm>
            <a:off x="6419219" y="4109401"/>
            <a:ext cx="1149900" cy="3858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  0.471</a:t>
            </a:r>
          </a:p>
        </p:txBody>
      </p:sp>
      <p:sp>
        <p:nvSpPr>
          <p:cNvPr id="3" name="Rectangle 2"/>
          <p:cNvSpPr/>
          <p:nvPr/>
        </p:nvSpPr>
        <p:spPr>
          <a:xfrm>
            <a:off x="1524000" y="5867400"/>
            <a:ext cx="6400800" cy="646331"/>
          </a:xfrm>
          <a:prstGeom prst="rect">
            <a:avLst/>
          </a:prstGeom>
        </p:spPr>
        <p:txBody>
          <a:bodyPr wrap="square">
            <a:spAutoFit/>
          </a:bodyPr>
          <a:lstStyle/>
          <a:p>
            <a:pPr lvl="0" algn="ctr"/>
            <a:r>
              <a:rPr lang="en-US" dirty="0">
                <a:solidFill>
                  <a:srgbClr val="000000"/>
                </a:solidFill>
              </a:rPr>
              <a:t>Code and part of the data will be released soon:</a:t>
            </a:r>
            <a:br>
              <a:rPr lang="en-US" dirty="0">
                <a:solidFill>
                  <a:srgbClr val="000000"/>
                </a:solidFill>
              </a:rPr>
            </a:br>
            <a:r>
              <a:rPr lang="en-US" dirty="0">
                <a:solidFill>
                  <a:srgbClr val="000000"/>
                </a:solidFill>
                <a:hlinkClick r:id="rId7"/>
              </a:rPr>
              <a:t>https://github.com/shobeir/fakhraei_kdd2015</a:t>
            </a:r>
            <a:r>
              <a:rPr lang="en-US" dirty="0">
                <a:solidFill>
                  <a:srgbClr val="000000"/>
                </a:solidFill>
              </a:rPr>
              <a:t> </a:t>
            </a:r>
          </a:p>
        </p:txBody>
      </p:sp>
    </p:spTree>
    <p:extLst>
      <p:ext uri="{BB962C8B-B14F-4D97-AF65-F5344CB8AC3E}">
        <p14:creationId xmlns:p14="http://schemas.microsoft.com/office/powerpoint/2010/main" val="17074284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62</a:t>
            </a:fld>
            <a:endParaRPr lang="en-US" dirty="0"/>
          </a:p>
        </p:txBody>
      </p:sp>
      <p:grpSp>
        <p:nvGrpSpPr>
          <p:cNvPr id="6" name="Shape 132"/>
          <p:cNvGrpSpPr/>
          <p:nvPr/>
        </p:nvGrpSpPr>
        <p:grpSpPr>
          <a:xfrm>
            <a:off x="152400" y="2377850"/>
            <a:ext cx="2706800" cy="1444926"/>
            <a:chOff x="3219956" y="863925"/>
            <a:chExt cx="2706800" cy="1444926"/>
          </a:xfrm>
        </p:grpSpPr>
        <p:pic>
          <p:nvPicPr>
            <p:cNvPr id="7" name="Shape 133"/>
            <p:cNvPicPr preferRelativeResize="0"/>
            <p:nvPr/>
          </p:nvPicPr>
          <p:blipFill>
            <a:blip r:embed="rId3">
              <a:alphaModFix/>
            </a:blip>
            <a:stretch>
              <a:fillRect/>
            </a:stretch>
          </p:blipFill>
          <p:spPr>
            <a:xfrm>
              <a:off x="4356344" y="872223"/>
              <a:ext cx="375851" cy="375851"/>
            </a:xfrm>
            <a:prstGeom prst="rect">
              <a:avLst/>
            </a:prstGeom>
            <a:noFill/>
            <a:ln>
              <a:noFill/>
            </a:ln>
          </p:spPr>
        </p:pic>
        <p:pic>
          <p:nvPicPr>
            <p:cNvPr id="8" name="Shape 134"/>
            <p:cNvPicPr preferRelativeResize="0"/>
            <p:nvPr/>
          </p:nvPicPr>
          <p:blipFill>
            <a:blip r:embed="rId4">
              <a:alphaModFix/>
            </a:blip>
            <a:stretch>
              <a:fillRect/>
            </a:stretch>
          </p:blipFill>
          <p:spPr>
            <a:xfrm>
              <a:off x="4344853" y="1623337"/>
              <a:ext cx="398838" cy="346399"/>
            </a:xfrm>
            <a:prstGeom prst="rect">
              <a:avLst/>
            </a:prstGeom>
            <a:noFill/>
            <a:ln>
              <a:noFill/>
            </a:ln>
          </p:spPr>
        </p:pic>
        <p:pic>
          <p:nvPicPr>
            <p:cNvPr id="9" name="Shape 135"/>
            <p:cNvPicPr preferRelativeResize="0"/>
            <p:nvPr/>
          </p:nvPicPr>
          <p:blipFill>
            <a:blip r:embed="rId5">
              <a:alphaModFix/>
            </a:blip>
            <a:stretch>
              <a:fillRect/>
            </a:stretch>
          </p:blipFill>
          <p:spPr>
            <a:xfrm>
              <a:off x="3703018" y="1339175"/>
              <a:ext cx="375851" cy="375851"/>
            </a:xfrm>
            <a:prstGeom prst="rect">
              <a:avLst/>
            </a:prstGeom>
            <a:noFill/>
            <a:ln>
              <a:noFill/>
            </a:ln>
          </p:spPr>
        </p:pic>
        <p:pic>
          <p:nvPicPr>
            <p:cNvPr id="10" name="Shape 136"/>
            <p:cNvPicPr preferRelativeResize="0"/>
            <p:nvPr/>
          </p:nvPicPr>
          <p:blipFill>
            <a:blip r:embed="rId3">
              <a:alphaModFix/>
            </a:blip>
            <a:stretch>
              <a:fillRect/>
            </a:stretch>
          </p:blipFill>
          <p:spPr>
            <a:xfrm>
              <a:off x="3219956" y="1536401"/>
              <a:ext cx="375851" cy="375851"/>
            </a:xfrm>
            <a:prstGeom prst="rect">
              <a:avLst/>
            </a:prstGeom>
            <a:noFill/>
            <a:ln>
              <a:noFill/>
            </a:ln>
          </p:spPr>
        </p:pic>
        <p:pic>
          <p:nvPicPr>
            <p:cNvPr id="11" name="Shape 137"/>
            <p:cNvPicPr preferRelativeResize="0"/>
            <p:nvPr/>
          </p:nvPicPr>
          <p:blipFill>
            <a:blip r:embed="rId3">
              <a:alphaModFix/>
            </a:blip>
            <a:stretch>
              <a:fillRect/>
            </a:stretch>
          </p:blipFill>
          <p:spPr>
            <a:xfrm>
              <a:off x="3703023" y="1912252"/>
              <a:ext cx="375851" cy="375851"/>
            </a:xfrm>
            <a:prstGeom prst="rect">
              <a:avLst/>
            </a:prstGeom>
            <a:noFill/>
            <a:ln>
              <a:noFill/>
            </a:ln>
          </p:spPr>
        </p:pic>
        <p:pic>
          <p:nvPicPr>
            <p:cNvPr id="12" name="Shape 138"/>
            <p:cNvPicPr preferRelativeResize="0"/>
            <p:nvPr/>
          </p:nvPicPr>
          <p:blipFill>
            <a:blip r:embed="rId4">
              <a:alphaModFix/>
            </a:blip>
            <a:stretch>
              <a:fillRect/>
            </a:stretch>
          </p:blipFill>
          <p:spPr>
            <a:xfrm>
              <a:off x="3419776" y="886943"/>
              <a:ext cx="398838" cy="346399"/>
            </a:xfrm>
            <a:prstGeom prst="rect">
              <a:avLst/>
            </a:prstGeom>
            <a:noFill/>
            <a:ln>
              <a:noFill/>
            </a:ln>
          </p:spPr>
        </p:pic>
        <p:pic>
          <p:nvPicPr>
            <p:cNvPr id="13" name="Shape 139"/>
            <p:cNvPicPr preferRelativeResize="0"/>
            <p:nvPr/>
          </p:nvPicPr>
          <p:blipFill>
            <a:blip r:embed="rId5">
              <a:alphaModFix/>
            </a:blip>
            <a:stretch>
              <a:fillRect/>
            </a:stretch>
          </p:blipFill>
          <p:spPr>
            <a:xfrm>
              <a:off x="4850655" y="1932999"/>
              <a:ext cx="375851" cy="375851"/>
            </a:xfrm>
            <a:prstGeom prst="rect">
              <a:avLst/>
            </a:prstGeom>
            <a:noFill/>
            <a:ln>
              <a:noFill/>
            </a:ln>
          </p:spPr>
        </p:pic>
        <p:pic>
          <p:nvPicPr>
            <p:cNvPr id="14" name="Shape 140"/>
            <p:cNvPicPr preferRelativeResize="0"/>
            <p:nvPr/>
          </p:nvPicPr>
          <p:blipFill>
            <a:blip r:embed="rId4">
              <a:alphaModFix/>
            </a:blip>
            <a:stretch>
              <a:fillRect/>
            </a:stretch>
          </p:blipFill>
          <p:spPr>
            <a:xfrm>
              <a:off x="5180431" y="908893"/>
              <a:ext cx="398838" cy="346399"/>
            </a:xfrm>
            <a:prstGeom prst="rect">
              <a:avLst/>
            </a:prstGeom>
            <a:noFill/>
            <a:ln>
              <a:noFill/>
            </a:ln>
          </p:spPr>
        </p:pic>
        <p:pic>
          <p:nvPicPr>
            <p:cNvPr id="15" name="Shape 141"/>
            <p:cNvPicPr preferRelativeResize="0"/>
            <p:nvPr/>
          </p:nvPicPr>
          <p:blipFill>
            <a:blip r:embed="rId5">
              <a:alphaModFix/>
            </a:blip>
            <a:stretch>
              <a:fillRect/>
            </a:stretch>
          </p:blipFill>
          <p:spPr>
            <a:xfrm>
              <a:off x="4850649" y="1338005"/>
              <a:ext cx="375851" cy="375851"/>
            </a:xfrm>
            <a:prstGeom prst="rect">
              <a:avLst/>
            </a:prstGeom>
            <a:noFill/>
            <a:ln>
              <a:noFill/>
            </a:ln>
          </p:spPr>
        </p:pic>
        <p:pic>
          <p:nvPicPr>
            <p:cNvPr id="16" name="Shape 142"/>
            <p:cNvPicPr preferRelativeResize="0"/>
            <p:nvPr/>
          </p:nvPicPr>
          <p:blipFill>
            <a:blip r:embed="rId3">
              <a:alphaModFix/>
            </a:blip>
            <a:stretch>
              <a:fillRect/>
            </a:stretch>
          </p:blipFill>
          <p:spPr>
            <a:xfrm>
              <a:off x="5550905" y="1536406"/>
              <a:ext cx="375851" cy="375851"/>
            </a:xfrm>
            <a:prstGeom prst="rect">
              <a:avLst/>
            </a:prstGeom>
            <a:noFill/>
            <a:ln>
              <a:noFill/>
            </a:ln>
          </p:spPr>
        </p:pic>
        <p:cxnSp>
          <p:nvCxnSpPr>
            <p:cNvPr id="17" name="Shape 143"/>
            <p:cNvCxnSpPr>
              <a:stCxn id="12" idx="3"/>
              <a:endCxn id="7" idx="1"/>
            </p:cNvCxnSpPr>
            <p:nvPr/>
          </p:nvCxnSpPr>
          <p:spPr>
            <a:xfrm>
              <a:off x="3818615" y="1060143"/>
              <a:ext cx="537600" cy="0"/>
            </a:xfrm>
            <a:prstGeom prst="straightConnector1">
              <a:avLst/>
            </a:prstGeom>
            <a:noFill/>
            <a:ln w="9525" cap="flat" cmpd="sng">
              <a:solidFill>
                <a:srgbClr val="1155CC"/>
              </a:solidFill>
              <a:prstDash val="dash"/>
              <a:round/>
              <a:headEnd type="none" w="lg" len="lg"/>
              <a:tailEnd type="stealth" w="lg" len="lg"/>
            </a:ln>
          </p:spPr>
        </p:cxnSp>
        <p:sp>
          <p:nvSpPr>
            <p:cNvPr id="18" name="Shape 144"/>
            <p:cNvSpPr txBox="1"/>
            <p:nvPr/>
          </p:nvSpPr>
          <p:spPr>
            <a:xfrm rot="-3012">
              <a:off x="3940499" y="864075"/>
              <a:ext cx="342300" cy="2027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t(1)</a:t>
              </a:r>
            </a:p>
          </p:txBody>
        </p:sp>
        <p:cxnSp>
          <p:nvCxnSpPr>
            <p:cNvPr id="19" name="Shape 145"/>
            <p:cNvCxnSpPr>
              <a:stCxn id="16" idx="2"/>
              <a:endCxn id="13" idx="3"/>
            </p:cNvCxnSpPr>
            <p:nvPr/>
          </p:nvCxnSpPr>
          <p:spPr>
            <a:xfrm flipH="1">
              <a:off x="5226431" y="1912258"/>
              <a:ext cx="512400" cy="208800"/>
            </a:xfrm>
            <a:prstGeom prst="straightConnector1">
              <a:avLst/>
            </a:prstGeom>
            <a:noFill/>
            <a:ln w="9525" cap="flat" cmpd="sng">
              <a:solidFill>
                <a:srgbClr val="38761D"/>
              </a:solidFill>
              <a:prstDash val="dashDot"/>
              <a:round/>
              <a:headEnd type="none" w="lg" len="lg"/>
              <a:tailEnd type="stealth" w="lg" len="lg"/>
            </a:ln>
          </p:spPr>
        </p:cxnSp>
        <p:cxnSp>
          <p:nvCxnSpPr>
            <p:cNvPr id="20" name="Shape 146"/>
            <p:cNvCxnSpPr>
              <a:stCxn id="9" idx="3"/>
              <a:endCxn id="8" idx="1"/>
            </p:cNvCxnSpPr>
            <p:nvPr/>
          </p:nvCxnSpPr>
          <p:spPr>
            <a:xfrm>
              <a:off x="4078869" y="1527101"/>
              <a:ext cx="266100" cy="269399"/>
            </a:xfrm>
            <a:prstGeom prst="straightConnector1">
              <a:avLst/>
            </a:prstGeom>
            <a:noFill/>
            <a:ln w="9525" cap="flat" cmpd="sng">
              <a:solidFill>
                <a:srgbClr val="CC0000"/>
              </a:solidFill>
              <a:prstDash val="lgDash"/>
              <a:round/>
              <a:headEnd type="none" w="lg" len="lg"/>
              <a:tailEnd type="stealth" w="lg" len="lg"/>
            </a:ln>
          </p:spPr>
        </p:cxnSp>
        <p:sp>
          <p:nvSpPr>
            <p:cNvPr id="21" name="Shape 147"/>
            <p:cNvSpPr txBox="1"/>
            <p:nvPr/>
          </p:nvSpPr>
          <p:spPr>
            <a:xfrm rot="-2834421">
              <a:off x="3990439" y="1789254"/>
              <a:ext cx="309312" cy="203146"/>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t(3)</a:t>
              </a:r>
            </a:p>
          </p:txBody>
        </p:sp>
        <p:cxnSp>
          <p:nvCxnSpPr>
            <p:cNvPr id="22" name="Shape 148"/>
            <p:cNvCxnSpPr>
              <a:stCxn id="11" idx="3"/>
              <a:endCxn id="8" idx="1"/>
            </p:cNvCxnSpPr>
            <p:nvPr/>
          </p:nvCxnSpPr>
          <p:spPr>
            <a:xfrm rot="10800000" flipH="1">
              <a:off x="4078875" y="1796578"/>
              <a:ext cx="266100" cy="303600"/>
            </a:xfrm>
            <a:prstGeom prst="straightConnector1">
              <a:avLst/>
            </a:prstGeom>
            <a:noFill/>
            <a:ln w="9525" cap="flat" cmpd="sng">
              <a:solidFill>
                <a:srgbClr val="BF9000"/>
              </a:solidFill>
              <a:prstDash val="solid"/>
              <a:round/>
              <a:headEnd type="none" w="lg" len="lg"/>
              <a:tailEnd type="stealth" w="lg" len="lg"/>
            </a:ln>
          </p:spPr>
        </p:cxnSp>
        <p:sp>
          <p:nvSpPr>
            <p:cNvPr id="23" name="Shape 149"/>
            <p:cNvSpPr txBox="1"/>
            <p:nvPr/>
          </p:nvSpPr>
          <p:spPr>
            <a:xfrm rot="-1455034">
              <a:off x="5335952" y="1789387"/>
              <a:ext cx="308963" cy="202898"/>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t(2)</a:t>
              </a:r>
            </a:p>
          </p:txBody>
        </p:sp>
        <p:sp>
          <p:nvSpPr>
            <p:cNvPr id="24" name="Shape 150"/>
            <p:cNvSpPr txBox="1"/>
            <p:nvPr/>
          </p:nvSpPr>
          <p:spPr>
            <a:xfrm rot="2671706">
              <a:off x="4105700" y="1482197"/>
              <a:ext cx="309298" cy="202805"/>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t(4)</a:t>
              </a:r>
            </a:p>
          </p:txBody>
        </p:sp>
        <p:cxnSp>
          <p:nvCxnSpPr>
            <p:cNvPr id="25" name="Shape 151"/>
            <p:cNvCxnSpPr>
              <a:stCxn id="7" idx="2"/>
              <a:endCxn id="9" idx="3"/>
            </p:cNvCxnSpPr>
            <p:nvPr/>
          </p:nvCxnSpPr>
          <p:spPr>
            <a:xfrm flipH="1">
              <a:off x="4078969" y="1248075"/>
              <a:ext cx="465300" cy="279000"/>
            </a:xfrm>
            <a:prstGeom prst="straightConnector1">
              <a:avLst/>
            </a:prstGeom>
            <a:noFill/>
            <a:ln w="9525" cap="flat" cmpd="sng">
              <a:solidFill>
                <a:srgbClr val="1155CC"/>
              </a:solidFill>
              <a:prstDash val="dash"/>
              <a:round/>
              <a:headEnd type="none" w="lg" len="lg"/>
              <a:tailEnd type="stealth" w="lg" len="lg"/>
            </a:ln>
          </p:spPr>
        </p:cxnSp>
        <p:sp>
          <p:nvSpPr>
            <p:cNvPr id="26" name="Shape 152"/>
            <p:cNvSpPr txBox="1"/>
            <p:nvPr/>
          </p:nvSpPr>
          <p:spPr>
            <a:xfrm rot="-1852944">
              <a:off x="4098292" y="1192328"/>
              <a:ext cx="326139" cy="20260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t(5)</a:t>
              </a:r>
            </a:p>
          </p:txBody>
        </p:sp>
        <p:cxnSp>
          <p:nvCxnSpPr>
            <p:cNvPr id="27" name="Shape 153"/>
            <p:cNvCxnSpPr>
              <a:stCxn id="10" idx="0"/>
              <a:endCxn id="12" idx="2"/>
            </p:cNvCxnSpPr>
            <p:nvPr/>
          </p:nvCxnSpPr>
          <p:spPr>
            <a:xfrm rot="10800000" flipH="1">
              <a:off x="3407882" y="1233401"/>
              <a:ext cx="211200" cy="303000"/>
            </a:xfrm>
            <a:prstGeom prst="straightConnector1">
              <a:avLst/>
            </a:prstGeom>
            <a:noFill/>
            <a:ln w="9525" cap="flat" cmpd="sng">
              <a:solidFill>
                <a:srgbClr val="38761D"/>
              </a:solidFill>
              <a:prstDash val="dashDot"/>
              <a:round/>
              <a:headEnd type="none" w="lg" len="lg"/>
              <a:tailEnd type="stealth" w="lg" len="lg"/>
            </a:ln>
          </p:spPr>
        </p:cxnSp>
        <p:sp>
          <p:nvSpPr>
            <p:cNvPr id="28" name="Shape 154"/>
            <p:cNvSpPr txBox="1"/>
            <p:nvPr/>
          </p:nvSpPr>
          <p:spPr>
            <a:xfrm rot="-3481415">
              <a:off x="3280121" y="1196089"/>
              <a:ext cx="314406" cy="202947"/>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t(6)</a:t>
              </a:r>
            </a:p>
          </p:txBody>
        </p:sp>
        <p:cxnSp>
          <p:nvCxnSpPr>
            <p:cNvPr id="29" name="Shape 155"/>
            <p:cNvCxnSpPr>
              <a:stCxn id="16" idx="1"/>
              <a:endCxn id="15" idx="3"/>
            </p:cNvCxnSpPr>
            <p:nvPr/>
          </p:nvCxnSpPr>
          <p:spPr>
            <a:xfrm rot="10800000">
              <a:off x="5226605" y="1526032"/>
              <a:ext cx="324300" cy="198300"/>
            </a:xfrm>
            <a:prstGeom prst="straightConnector1">
              <a:avLst/>
            </a:prstGeom>
            <a:noFill/>
            <a:ln w="9525" cap="flat" cmpd="sng">
              <a:solidFill>
                <a:srgbClr val="CC0000"/>
              </a:solidFill>
              <a:prstDash val="lgDash"/>
              <a:round/>
              <a:headEnd type="none" w="lg" len="lg"/>
              <a:tailEnd type="stealth" w="lg" len="lg"/>
            </a:ln>
          </p:spPr>
        </p:cxnSp>
        <p:sp>
          <p:nvSpPr>
            <p:cNvPr id="30" name="Shape 156"/>
            <p:cNvSpPr txBox="1"/>
            <p:nvPr/>
          </p:nvSpPr>
          <p:spPr>
            <a:xfrm rot="1723219">
              <a:off x="5328171" y="1482416"/>
              <a:ext cx="324638" cy="202866"/>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t(7)</a:t>
              </a:r>
            </a:p>
          </p:txBody>
        </p:sp>
        <p:cxnSp>
          <p:nvCxnSpPr>
            <p:cNvPr id="31" name="Shape 157"/>
            <p:cNvCxnSpPr>
              <a:stCxn id="8" idx="3"/>
              <a:endCxn id="13" idx="0"/>
            </p:cNvCxnSpPr>
            <p:nvPr/>
          </p:nvCxnSpPr>
          <p:spPr>
            <a:xfrm>
              <a:off x="4743692" y="1796537"/>
              <a:ext cx="294900" cy="136500"/>
            </a:xfrm>
            <a:prstGeom prst="straightConnector1">
              <a:avLst/>
            </a:prstGeom>
            <a:noFill/>
            <a:ln w="9525" cap="flat" cmpd="sng">
              <a:solidFill>
                <a:srgbClr val="38761D"/>
              </a:solidFill>
              <a:prstDash val="dashDot"/>
              <a:round/>
              <a:headEnd type="none" w="lg" len="lg"/>
              <a:tailEnd type="stealth" w="lg" len="lg"/>
            </a:ln>
          </p:spPr>
        </p:cxnSp>
        <p:sp>
          <p:nvSpPr>
            <p:cNvPr id="32" name="Shape 158"/>
            <p:cNvSpPr txBox="1"/>
            <p:nvPr/>
          </p:nvSpPr>
          <p:spPr>
            <a:xfrm rot="1390618">
              <a:off x="4791296" y="1676812"/>
              <a:ext cx="313284" cy="202671"/>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3" name="Shape 159"/>
            <p:cNvCxnSpPr>
              <a:stCxn id="11" idx="3"/>
              <a:endCxn id="13" idx="1"/>
            </p:cNvCxnSpPr>
            <p:nvPr/>
          </p:nvCxnSpPr>
          <p:spPr>
            <a:xfrm>
              <a:off x="4078875" y="2100178"/>
              <a:ext cx="771900" cy="20700"/>
            </a:xfrm>
            <a:prstGeom prst="straightConnector1">
              <a:avLst/>
            </a:prstGeom>
            <a:noFill/>
            <a:ln w="9525" cap="flat" cmpd="sng">
              <a:solidFill>
                <a:srgbClr val="1155CC"/>
              </a:solidFill>
              <a:prstDash val="dash"/>
              <a:round/>
              <a:headEnd type="none" w="lg" len="lg"/>
              <a:tailEnd type="stealth" w="lg" len="lg"/>
            </a:ln>
          </p:spPr>
        </p:cxnSp>
        <p:sp>
          <p:nvSpPr>
            <p:cNvPr id="34" name="Shape 160"/>
            <p:cNvSpPr txBox="1"/>
            <p:nvPr/>
          </p:nvSpPr>
          <p:spPr>
            <a:xfrm rot="3020">
              <a:off x="4373574" y="2022674"/>
              <a:ext cx="341400" cy="2030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t(9)</a:t>
              </a:r>
            </a:p>
          </p:txBody>
        </p:sp>
        <p:cxnSp>
          <p:nvCxnSpPr>
            <p:cNvPr id="35" name="Shape 161"/>
            <p:cNvCxnSpPr>
              <a:stCxn id="14" idx="3"/>
              <a:endCxn id="16" idx="0"/>
            </p:cNvCxnSpPr>
            <p:nvPr/>
          </p:nvCxnSpPr>
          <p:spPr>
            <a:xfrm>
              <a:off x="5579270" y="1082093"/>
              <a:ext cx="159600" cy="454200"/>
            </a:xfrm>
            <a:prstGeom prst="straightConnector1">
              <a:avLst/>
            </a:prstGeom>
            <a:noFill/>
            <a:ln w="9525" cap="flat" cmpd="sng">
              <a:solidFill>
                <a:srgbClr val="BF9000"/>
              </a:solidFill>
              <a:prstDash val="solid"/>
              <a:round/>
              <a:headEnd type="none" w="lg" len="lg"/>
              <a:tailEnd type="stealth" w="lg" len="lg"/>
            </a:ln>
          </p:spPr>
        </p:cxnSp>
        <p:sp>
          <p:nvSpPr>
            <p:cNvPr id="36" name="Shape 162"/>
            <p:cNvSpPr txBox="1"/>
            <p:nvPr/>
          </p:nvSpPr>
          <p:spPr>
            <a:xfrm rot="4463219">
              <a:off x="5557691" y="1170009"/>
              <a:ext cx="362267" cy="202708"/>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t(10)</a:t>
              </a:r>
            </a:p>
          </p:txBody>
        </p:sp>
        <p:cxnSp>
          <p:nvCxnSpPr>
            <p:cNvPr id="37" name="Shape 163"/>
            <p:cNvCxnSpPr>
              <a:stCxn id="10" idx="2"/>
              <a:endCxn id="11" idx="1"/>
            </p:cNvCxnSpPr>
            <p:nvPr/>
          </p:nvCxnSpPr>
          <p:spPr>
            <a:xfrm>
              <a:off x="3407882" y="1912253"/>
              <a:ext cx="295200" cy="187800"/>
            </a:xfrm>
            <a:prstGeom prst="straightConnector1">
              <a:avLst/>
            </a:prstGeom>
            <a:noFill/>
            <a:ln w="9525" cap="flat" cmpd="sng">
              <a:solidFill>
                <a:srgbClr val="38761D"/>
              </a:solidFill>
              <a:prstDash val="dashDot"/>
              <a:round/>
              <a:headEnd type="none" w="lg" len="lg"/>
              <a:tailEnd type="stealth" w="lg" len="lg"/>
            </a:ln>
          </p:spPr>
        </p:cxnSp>
        <p:sp>
          <p:nvSpPr>
            <p:cNvPr id="38" name="Shape 164"/>
            <p:cNvSpPr txBox="1"/>
            <p:nvPr/>
          </p:nvSpPr>
          <p:spPr>
            <a:xfrm rot="1882319">
              <a:off x="3465763" y="1852956"/>
              <a:ext cx="353827" cy="203024"/>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9" name="Shape 165"/>
            <p:cNvCxnSpPr>
              <a:stCxn id="14" idx="1"/>
              <a:endCxn id="8" idx="0"/>
            </p:cNvCxnSpPr>
            <p:nvPr/>
          </p:nvCxnSpPr>
          <p:spPr>
            <a:xfrm flipH="1">
              <a:off x="4544131" y="1082093"/>
              <a:ext cx="636300" cy="541200"/>
            </a:xfrm>
            <a:prstGeom prst="straightConnector1">
              <a:avLst/>
            </a:prstGeom>
            <a:noFill/>
            <a:ln w="9525" cap="flat" cmpd="sng">
              <a:solidFill>
                <a:srgbClr val="CC0000"/>
              </a:solidFill>
              <a:prstDash val="lgDash"/>
              <a:round/>
              <a:headEnd type="none" w="lg" len="lg"/>
              <a:tailEnd type="stealth" w="lg" len="lg"/>
            </a:ln>
          </p:spPr>
        </p:cxnSp>
        <p:sp>
          <p:nvSpPr>
            <p:cNvPr id="40" name="Shape 166"/>
            <p:cNvSpPr txBox="1"/>
            <p:nvPr/>
          </p:nvSpPr>
          <p:spPr>
            <a:xfrm rot="-2368041">
              <a:off x="4733583" y="1108759"/>
              <a:ext cx="305834" cy="2026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t(3)</a:t>
              </a:r>
            </a:p>
          </p:txBody>
        </p:sp>
      </p:grpSp>
      <p:grpSp>
        <p:nvGrpSpPr>
          <p:cNvPr id="41" name="Shape 167"/>
          <p:cNvGrpSpPr/>
          <p:nvPr/>
        </p:nvGrpSpPr>
        <p:grpSpPr>
          <a:xfrm>
            <a:off x="2985006" y="1365500"/>
            <a:ext cx="3364500" cy="1941900"/>
            <a:chOff x="3239775" y="682900"/>
            <a:chExt cx="3364500" cy="1941900"/>
          </a:xfrm>
        </p:grpSpPr>
        <p:sp>
          <p:nvSpPr>
            <p:cNvPr id="42" name="Shape 168"/>
            <p:cNvSpPr/>
            <p:nvPr/>
          </p:nvSpPr>
          <p:spPr>
            <a:xfrm>
              <a:off x="3239775" y="682900"/>
              <a:ext cx="3364500" cy="19419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43" name="Shape 169"/>
            <p:cNvGrpSpPr/>
            <p:nvPr/>
          </p:nvGrpSpPr>
          <p:grpSpPr>
            <a:xfrm>
              <a:off x="3672129" y="772305"/>
              <a:ext cx="1242080" cy="659230"/>
              <a:chOff x="3733569" y="864420"/>
              <a:chExt cx="1583478" cy="840426"/>
            </a:xfrm>
          </p:grpSpPr>
          <p:pic>
            <p:nvPicPr>
              <p:cNvPr id="145" name="Shape 170"/>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146" name="Shape 171"/>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147" name="Shape 172"/>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148" name="Shape 173"/>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149" name="Shape 174"/>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150" name="Shape 175"/>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151" name="Shape 176"/>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152" name="Shape 177"/>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153" name="Shape 178"/>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154" name="Shape 179"/>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155" name="Shape 180"/>
              <p:cNvCxnSpPr>
                <a:stCxn id="147" idx="3"/>
                <a:endCxn id="146"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156" name="Shape 181"/>
              <p:cNvCxnSpPr>
                <a:stCxn id="154" idx="1"/>
                <a:endCxn id="153"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157" name="Shape 182"/>
              <p:cNvCxnSpPr>
                <a:stCxn id="152" idx="1"/>
                <a:endCxn id="146"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sp>
          <p:nvSpPr>
            <p:cNvPr id="44" name="Shape 183"/>
            <p:cNvSpPr txBox="1"/>
            <p:nvPr/>
          </p:nvSpPr>
          <p:spPr>
            <a:xfrm rot="-5399467">
              <a:off x="2385287" y="1540600"/>
              <a:ext cx="1937400" cy="227700"/>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Graph Structure</a:t>
              </a:r>
            </a:p>
          </p:txBody>
        </p:sp>
        <p:sp>
          <p:nvSpPr>
            <p:cNvPr id="45" name="Shape 184"/>
            <p:cNvSpPr txBox="1"/>
            <p:nvPr/>
          </p:nvSpPr>
          <p:spPr>
            <a:xfrm>
              <a:off x="4845275" y="1238925"/>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6" name="Shape 185"/>
            <p:cNvGrpSpPr/>
            <p:nvPr/>
          </p:nvGrpSpPr>
          <p:grpSpPr>
            <a:xfrm>
              <a:off x="3817650" y="1418949"/>
              <a:ext cx="1023687" cy="1144847"/>
              <a:chOff x="3785475" y="1415924"/>
              <a:chExt cx="1023687" cy="1144847"/>
            </a:xfrm>
          </p:grpSpPr>
          <p:grpSp>
            <p:nvGrpSpPr>
              <p:cNvPr id="104" name="Shape 186"/>
              <p:cNvGrpSpPr/>
              <p:nvPr/>
            </p:nvGrpSpPr>
            <p:grpSpPr>
              <a:xfrm>
                <a:off x="4214400" y="2140025"/>
                <a:ext cx="106199" cy="415024"/>
                <a:chOff x="3956975" y="1527950"/>
                <a:chExt cx="106199" cy="415024"/>
              </a:xfrm>
            </p:grpSpPr>
            <p:sp>
              <p:nvSpPr>
                <p:cNvPr id="141" name="Shape 187"/>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2" name="Shape 188"/>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3" name="Shape 189"/>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4" name="Shape 190"/>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05" name="Shape 191"/>
              <p:cNvGrpSpPr/>
              <p:nvPr/>
            </p:nvGrpSpPr>
            <p:grpSpPr>
              <a:xfrm>
                <a:off x="4350000" y="2140025"/>
                <a:ext cx="106199" cy="415024"/>
                <a:chOff x="3956975" y="1527950"/>
                <a:chExt cx="106199" cy="415024"/>
              </a:xfrm>
            </p:grpSpPr>
            <p:sp>
              <p:nvSpPr>
                <p:cNvPr id="137" name="Shape 192"/>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8" name="Shape 193"/>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9" name="Shape 194"/>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0" name="Shape 195"/>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06" name="Shape 196"/>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107" name="Shape 197"/>
              <p:cNvGrpSpPr/>
              <p:nvPr/>
            </p:nvGrpSpPr>
            <p:grpSpPr>
              <a:xfrm>
                <a:off x="3943200" y="2140025"/>
                <a:ext cx="106199" cy="415024"/>
                <a:chOff x="3956975" y="1527950"/>
                <a:chExt cx="106199" cy="415024"/>
              </a:xfrm>
            </p:grpSpPr>
            <p:sp>
              <p:nvSpPr>
                <p:cNvPr id="133" name="Shape 198"/>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4" name="Shape 199"/>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5" name="Shape 200"/>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6" name="Shape 201"/>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108" name="Shape 202"/>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109" name="Shape 203"/>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110" name="Shape 204"/>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111" name="Shape 205"/>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112" name="Shape 206"/>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113" name="Shape 207"/>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dirty="0">
                    <a:solidFill>
                      <a:srgbClr val="666666"/>
                    </a:solidFill>
                  </a:rPr>
                  <a:t>Graph Coloring</a:t>
                </a:r>
              </a:p>
            </p:txBody>
          </p:sp>
          <p:grpSp>
            <p:nvGrpSpPr>
              <p:cNvPr id="114" name="Shape 208"/>
              <p:cNvGrpSpPr/>
              <p:nvPr/>
            </p:nvGrpSpPr>
            <p:grpSpPr>
              <a:xfrm>
                <a:off x="4078800" y="2140025"/>
                <a:ext cx="106199" cy="415024"/>
                <a:chOff x="3956975" y="1527950"/>
                <a:chExt cx="106199" cy="415024"/>
              </a:xfrm>
            </p:grpSpPr>
            <p:sp>
              <p:nvSpPr>
                <p:cNvPr id="129" name="Shape 20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0" name="Shape 21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1" name="Shape 21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2" name="Shape 21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5" name="Shape 213"/>
              <p:cNvGrpSpPr/>
              <p:nvPr/>
            </p:nvGrpSpPr>
            <p:grpSpPr>
              <a:xfrm>
                <a:off x="4485600" y="2140025"/>
                <a:ext cx="106199" cy="415024"/>
                <a:chOff x="3956975" y="1527950"/>
                <a:chExt cx="106199" cy="415024"/>
              </a:xfrm>
            </p:grpSpPr>
            <p:sp>
              <p:nvSpPr>
                <p:cNvPr id="125" name="Shape 21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6" name="Shape 21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7" name="Shape 21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8" name="Shape 21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6" name="Shape 218"/>
              <p:cNvGrpSpPr/>
              <p:nvPr/>
            </p:nvGrpSpPr>
            <p:grpSpPr>
              <a:xfrm>
                <a:off x="4627637" y="2140025"/>
                <a:ext cx="106199" cy="415024"/>
                <a:chOff x="3956975" y="1527950"/>
                <a:chExt cx="106199" cy="415024"/>
              </a:xfrm>
            </p:grpSpPr>
            <p:sp>
              <p:nvSpPr>
                <p:cNvPr id="121" name="Shape 21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2" name="Shape 22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3" name="Shape 22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4" name="Shape 22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17" name="Shape 223"/>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118" name="Shape 224"/>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119" name="Shape 225"/>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120" name="Shape 226"/>
              <p:cNvSpPr/>
              <p:nvPr/>
            </p:nvSpPr>
            <p:spPr>
              <a:xfrm rot="-5400000">
                <a:off x="4247474" y="994125"/>
                <a:ext cx="67199" cy="991199"/>
              </a:xfrm>
              <a:prstGeom prst="rightBrace">
                <a:avLst>
                  <a:gd name="adj1" fmla="val 190587"/>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47" name="Shape 227"/>
            <p:cNvGrpSpPr/>
            <p:nvPr/>
          </p:nvGrpSpPr>
          <p:grpSpPr>
            <a:xfrm>
              <a:off x="5367300" y="1418949"/>
              <a:ext cx="1023687" cy="1144847"/>
              <a:chOff x="3785475" y="1415924"/>
              <a:chExt cx="1023687" cy="1144847"/>
            </a:xfrm>
          </p:grpSpPr>
          <p:grpSp>
            <p:nvGrpSpPr>
              <p:cNvPr id="63" name="Shape 228"/>
              <p:cNvGrpSpPr/>
              <p:nvPr/>
            </p:nvGrpSpPr>
            <p:grpSpPr>
              <a:xfrm>
                <a:off x="4214400" y="2140025"/>
                <a:ext cx="106199" cy="415024"/>
                <a:chOff x="3956975" y="1527950"/>
                <a:chExt cx="106199" cy="415024"/>
              </a:xfrm>
            </p:grpSpPr>
            <p:sp>
              <p:nvSpPr>
                <p:cNvPr id="100" name="Shape 22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1" name="Shape 23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2" name="Shape 23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3" name="Shape 23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64" name="Shape 233"/>
              <p:cNvGrpSpPr/>
              <p:nvPr/>
            </p:nvGrpSpPr>
            <p:grpSpPr>
              <a:xfrm>
                <a:off x="4350000" y="2140025"/>
                <a:ext cx="106199" cy="415024"/>
                <a:chOff x="3956975" y="1527950"/>
                <a:chExt cx="106199" cy="415024"/>
              </a:xfrm>
            </p:grpSpPr>
            <p:sp>
              <p:nvSpPr>
                <p:cNvPr id="96" name="Shape 23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7" name="Shape 23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8" name="Shape 23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9" name="Shape 23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65" name="Shape 238"/>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66" name="Shape 239"/>
              <p:cNvGrpSpPr/>
              <p:nvPr/>
            </p:nvGrpSpPr>
            <p:grpSpPr>
              <a:xfrm>
                <a:off x="3943200" y="2140025"/>
                <a:ext cx="106199" cy="415024"/>
                <a:chOff x="3956975" y="1527950"/>
                <a:chExt cx="106199" cy="415024"/>
              </a:xfrm>
            </p:grpSpPr>
            <p:sp>
              <p:nvSpPr>
                <p:cNvPr id="92" name="Shape 24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3" name="Shape 24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4" name="Shape 24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5" name="Shape 24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67" name="Shape 244"/>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68" name="Shape 245"/>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69" name="Shape 246"/>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70" name="Shape 247"/>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71" name="Shape 248"/>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72" name="Shape 249"/>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Graph Coloring</a:t>
                </a:r>
              </a:p>
            </p:txBody>
          </p:sp>
          <p:grpSp>
            <p:nvGrpSpPr>
              <p:cNvPr id="73" name="Shape 250"/>
              <p:cNvGrpSpPr/>
              <p:nvPr/>
            </p:nvGrpSpPr>
            <p:grpSpPr>
              <a:xfrm>
                <a:off x="4078800" y="2140025"/>
                <a:ext cx="106199" cy="415024"/>
                <a:chOff x="3956975" y="1527950"/>
                <a:chExt cx="106199" cy="415024"/>
              </a:xfrm>
            </p:grpSpPr>
            <p:sp>
              <p:nvSpPr>
                <p:cNvPr id="88" name="Shape 25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9" name="Shape 25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0" name="Shape 25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1" name="Shape 25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4" name="Shape 255"/>
              <p:cNvGrpSpPr/>
              <p:nvPr/>
            </p:nvGrpSpPr>
            <p:grpSpPr>
              <a:xfrm>
                <a:off x="4485600" y="2140025"/>
                <a:ext cx="106199" cy="415024"/>
                <a:chOff x="3956975" y="1527950"/>
                <a:chExt cx="106199" cy="415024"/>
              </a:xfrm>
            </p:grpSpPr>
            <p:sp>
              <p:nvSpPr>
                <p:cNvPr id="84" name="Shape 256"/>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5" name="Shape 257"/>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6" name="Shape 258"/>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7" name="Shape 259"/>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5" name="Shape 260"/>
              <p:cNvGrpSpPr/>
              <p:nvPr/>
            </p:nvGrpSpPr>
            <p:grpSpPr>
              <a:xfrm>
                <a:off x="4627637" y="2140025"/>
                <a:ext cx="106199" cy="415024"/>
                <a:chOff x="3956975" y="1527950"/>
                <a:chExt cx="106199" cy="415024"/>
              </a:xfrm>
            </p:grpSpPr>
            <p:sp>
              <p:nvSpPr>
                <p:cNvPr id="80" name="Shape 26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1" name="Shape 26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2" name="Shape 26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3" name="Shape 26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76" name="Shape 265"/>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77" name="Shape 266"/>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78" name="Shape 267"/>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79" name="Shape 268"/>
              <p:cNvSpPr/>
              <p:nvPr/>
            </p:nvSpPr>
            <p:spPr>
              <a:xfrm rot="-5400000">
                <a:off x="4247474" y="994125"/>
                <a:ext cx="67199" cy="991199"/>
              </a:xfrm>
              <a:prstGeom prst="rightBrace">
                <a:avLst>
                  <a:gd name="adj1" fmla="val 17016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48" name="Shape 269"/>
            <p:cNvSpPr txBox="1"/>
            <p:nvPr/>
          </p:nvSpPr>
          <p:spPr>
            <a:xfrm>
              <a:off x="4837150" y="2357450"/>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9" name="Shape 270"/>
            <p:cNvGrpSpPr/>
            <p:nvPr/>
          </p:nvGrpSpPr>
          <p:grpSpPr>
            <a:xfrm>
              <a:off x="5262054" y="772305"/>
              <a:ext cx="1242080" cy="659230"/>
              <a:chOff x="3733569" y="864420"/>
              <a:chExt cx="1583478" cy="840426"/>
            </a:xfrm>
          </p:grpSpPr>
          <p:pic>
            <p:nvPicPr>
              <p:cNvPr id="50" name="Shape 271"/>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51" name="Shape 272"/>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52" name="Shape 273"/>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53" name="Shape 274"/>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54" name="Shape 275"/>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55" name="Shape 276"/>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56" name="Shape 277"/>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57" name="Shape 278"/>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58" name="Shape 279"/>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59" name="Shape 280"/>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60" name="Shape 281"/>
              <p:cNvCxnSpPr>
                <a:stCxn id="55" idx="3"/>
                <a:endCxn id="50" idx="1"/>
              </p:cNvCxnSpPr>
              <p:nvPr/>
            </p:nvCxnSpPr>
            <p:spPr>
              <a:xfrm>
                <a:off x="4083785" y="974353"/>
                <a:ext cx="314400" cy="0"/>
              </a:xfrm>
              <a:prstGeom prst="straightConnector1">
                <a:avLst/>
              </a:prstGeom>
              <a:noFill/>
              <a:ln w="9525" cap="flat" cmpd="sng">
                <a:solidFill>
                  <a:srgbClr val="1155CC"/>
                </a:solidFill>
                <a:prstDash val="dash"/>
                <a:round/>
                <a:headEnd type="none" w="lg" len="lg"/>
                <a:tailEnd type="stealth" w="lg" len="lg"/>
              </a:ln>
            </p:spPr>
          </p:cxnSp>
          <p:cxnSp>
            <p:nvCxnSpPr>
              <p:cNvPr id="61" name="Shape 282"/>
              <p:cNvCxnSpPr>
                <a:stCxn id="50" idx="2"/>
                <a:endCxn id="52" idx="3"/>
              </p:cNvCxnSpPr>
              <p:nvPr/>
            </p:nvCxnSpPr>
            <p:spPr>
              <a:xfrm flipH="1">
                <a:off x="4235893" y="1084293"/>
                <a:ext cx="272400" cy="163200"/>
              </a:xfrm>
              <a:prstGeom prst="straightConnector1">
                <a:avLst/>
              </a:prstGeom>
              <a:noFill/>
              <a:ln w="9525" cap="flat" cmpd="sng">
                <a:solidFill>
                  <a:srgbClr val="1155CC"/>
                </a:solidFill>
                <a:prstDash val="dash"/>
                <a:round/>
                <a:headEnd type="none" w="lg" len="lg"/>
                <a:tailEnd type="stealth" w="lg" len="lg"/>
              </a:ln>
            </p:spPr>
          </p:cxnSp>
          <p:cxnSp>
            <p:nvCxnSpPr>
              <p:cNvPr id="62" name="Shape 283"/>
              <p:cNvCxnSpPr>
                <a:stCxn id="54" idx="3"/>
                <a:endCxn id="56" idx="1"/>
              </p:cNvCxnSpPr>
              <p:nvPr/>
            </p:nvCxnSpPr>
            <p:spPr>
              <a:xfrm>
                <a:off x="4236037" y="1582774"/>
                <a:ext cx="451200" cy="12300"/>
              </a:xfrm>
              <a:prstGeom prst="straightConnector1">
                <a:avLst/>
              </a:prstGeom>
              <a:noFill/>
              <a:ln w="9525" cap="flat" cmpd="sng">
                <a:solidFill>
                  <a:srgbClr val="1155CC"/>
                </a:solidFill>
                <a:prstDash val="dash"/>
                <a:round/>
                <a:headEnd type="none" w="lg" len="lg"/>
                <a:tailEnd type="stealth" w="lg" len="lg"/>
              </a:ln>
            </p:spPr>
          </p:cxnSp>
        </p:grpSp>
      </p:grpSp>
      <p:grpSp>
        <p:nvGrpSpPr>
          <p:cNvPr id="158" name="Shape 284"/>
          <p:cNvGrpSpPr/>
          <p:nvPr/>
        </p:nvGrpSpPr>
        <p:grpSpPr>
          <a:xfrm>
            <a:off x="2985294" y="3456300"/>
            <a:ext cx="3364500" cy="1039500"/>
            <a:chOff x="3250987" y="3036499"/>
            <a:chExt cx="3364500" cy="1039500"/>
          </a:xfrm>
        </p:grpSpPr>
        <p:sp>
          <p:nvSpPr>
            <p:cNvPr id="159" name="Shape 285"/>
            <p:cNvSpPr/>
            <p:nvPr/>
          </p:nvSpPr>
          <p:spPr>
            <a:xfrm>
              <a:off x="3250987" y="3036500"/>
              <a:ext cx="3364500" cy="10395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0" name="Shape 286"/>
            <p:cNvSpPr txBox="1"/>
            <p:nvPr/>
          </p:nvSpPr>
          <p:spPr>
            <a:xfrm rot="-5399007">
              <a:off x="2845712" y="3442249"/>
              <a:ext cx="1039500" cy="227999"/>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Action Sequence</a:t>
              </a:r>
            </a:p>
          </p:txBody>
        </p:sp>
        <p:grpSp>
          <p:nvGrpSpPr>
            <p:cNvPr id="161" name="Shape 287"/>
            <p:cNvGrpSpPr/>
            <p:nvPr/>
          </p:nvGrpSpPr>
          <p:grpSpPr>
            <a:xfrm>
              <a:off x="3713146" y="3147187"/>
              <a:ext cx="1576553" cy="760697"/>
              <a:chOff x="3559196" y="3307312"/>
              <a:chExt cx="1576553" cy="760697"/>
            </a:xfrm>
          </p:grpSpPr>
          <p:grpSp>
            <p:nvGrpSpPr>
              <p:cNvPr id="166" name="Shape 288"/>
              <p:cNvGrpSpPr/>
              <p:nvPr/>
            </p:nvGrpSpPr>
            <p:grpSpPr>
              <a:xfrm>
                <a:off x="4140512" y="3647262"/>
                <a:ext cx="106199" cy="415024"/>
                <a:chOff x="3956975" y="1527950"/>
                <a:chExt cx="106199" cy="415024"/>
              </a:xfrm>
            </p:grpSpPr>
            <p:sp>
              <p:nvSpPr>
                <p:cNvPr id="211" name="Shape 28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2" name="Shape 29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3" name="Shape 29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4" name="Shape 29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67" name="Shape 293"/>
              <p:cNvGrpSpPr/>
              <p:nvPr/>
            </p:nvGrpSpPr>
            <p:grpSpPr>
              <a:xfrm>
                <a:off x="4352312" y="3647262"/>
                <a:ext cx="106199" cy="415024"/>
                <a:chOff x="3956975" y="1527950"/>
                <a:chExt cx="106199" cy="415024"/>
              </a:xfrm>
            </p:grpSpPr>
            <p:sp>
              <p:nvSpPr>
                <p:cNvPr id="207" name="Shape 29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8" name="Shape 29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9" name="Shape 29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0" name="Shape 29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68" name="Shape 298"/>
              <p:cNvPicPr preferRelativeResize="0"/>
              <p:nvPr/>
            </p:nvPicPr>
            <p:blipFill>
              <a:blip r:embed="rId3">
                <a:alphaModFix/>
              </a:blip>
              <a:stretch>
                <a:fillRect/>
              </a:stretch>
            </p:blipFill>
            <p:spPr>
              <a:xfrm>
                <a:off x="3559196" y="3647264"/>
                <a:ext cx="106200" cy="106220"/>
              </a:xfrm>
              <a:prstGeom prst="rect">
                <a:avLst/>
              </a:prstGeom>
              <a:noFill/>
              <a:ln>
                <a:noFill/>
              </a:ln>
            </p:spPr>
          </p:pic>
          <p:grpSp>
            <p:nvGrpSpPr>
              <p:cNvPr id="169" name="Shape 299"/>
              <p:cNvGrpSpPr/>
              <p:nvPr/>
            </p:nvGrpSpPr>
            <p:grpSpPr>
              <a:xfrm>
                <a:off x="3716912" y="3647262"/>
                <a:ext cx="106199" cy="415024"/>
                <a:chOff x="3956975" y="1527950"/>
                <a:chExt cx="106199" cy="415024"/>
              </a:xfrm>
            </p:grpSpPr>
            <p:sp>
              <p:nvSpPr>
                <p:cNvPr id="203" name="Shape 30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4" name="Shape 30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5" name="Shape 30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6" name="Shape 30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0" name="Shape 304"/>
              <p:cNvGrpSpPr/>
              <p:nvPr/>
            </p:nvGrpSpPr>
            <p:grpSpPr>
              <a:xfrm>
                <a:off x="3928712" y="3647262"/>
                <a:ext cx="106199" cy="415024"/>
                <a:chOff x="3956975" y="1527950"/>
                <a:chExt cx="106199" cy="415024"/>
              </a:xfrm>
            </p:grpSpPr>
            <p:sp>
              <p:nvSpPr>
                <p:cNvPr id="199" name="Shape 30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0" name="Shape 30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1" name="Shape 30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2" name="Shape 30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1" name="Shape 309"/>
              <p:cNvGrpSpPr/>
              <p:nvPr/>
            </p:nvGrpSpPr>
            <p:grpSpPr>
              <a:xfrm>
                <a:off x="4792712" y="3647262"/>
                <a:ext cx="106199" cy="415024"/>
                <a:chOff x="3956975" y="1527950"/>
                <a:chExt cx="106199" cy="415024"/>
              </a:xfrm>
            </p:grpSpPr>
            <p:sp>
              <p:nvSpPr>
                <p:cNvPr id="195" name="Shape 31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6" name="Shape 31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7" name="Shape 31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8" name="Shape 31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2" name="Shape 314"/>
              <p:cNvGrpSpPr/>
              <p:nvPr/>
            </p:nvGrpSpPr>
            <p:grpSpPr>
              <a:xfrm>
                <a:off x="5010950" y="3647262"/>
                <a:ext cx="106199" cy="415024"/>
                <a:chOff x="3956975" y="1527950"/>
                <a:chExt cx="106199" cy="415024"/>
              </a:xfrm>
            </p:grpSpPr>
            <p:sp>
              <p:nvSpPr>
                <p:cNvPr id="191" name="Shape 31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2" name="Shape 31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3" name="Shape 31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4" name="Shape 31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73" name="Shape 319"/>
              <p:cNvPicPr preferRelativeResize="0"/>
              <p:nvPr/>
            </p:nvPicPr>
            <p:blipFill>
              <a:blip r:embed="rId4">
                <a:alphaModFix/>
              </a:blip>
              <a:stretch>
                <a:fillRect/>
              </a:stretch>
            </p:blipFill>
            <p:spPr>
              <a:xfrm>
                <a:off x="3559196" y="3763367"/>
                <a:ext cx="106200" cy="92257"/>
              </a:xfrm>
              <a:prstGeom prst="rect">
                <a:avLst/>
              </a:prstGeom>
              <a:noFill/>
              <a:ln>
                <a:noFill/>
              </a:ln>
            </p:spPr>
          </p:pic>
          <p:pic>
            <p:nvPicPr>
              <p:cNvPr id="174" name="Shape 320"/>
              <p:cNvPicPr preferRelativeResize="0"/>
              <p:nvPr/>
            </p:nvPicPr>
            <p:blipFill>
              <a:blip r:embed="rId5">
                <a:alphaModFix/>
              </a:blip>
              <a:stretch>
                <a:fillRect/>
              </a:stretch>
            </p:blipFill>
            <p:spPr>
              <a:xfrm>
                <a:off x="3559196" y="3855609"/>
                <a:ext cx="106200" cy="106178"/>
              </a:xfrm>
              <a:prstGeom prst="rect">
                <a:avLst/>
              </a:prstGeom>
              <a:noFill/>
              <a:ln>
                <a:noFill/>
              </a:ln>
            </p:spPr>
          </p:pic>
          <p:pic>
            <p:nvPicPr>
              <p:cNvPr id="175" name="Shape 321"/>
              <p:cNvPicPr preferRelativeResize="0"/>
              <p:nvPr/>
            </p:nvPicPr>
            <p:blipFill>
              <a:blip r:embed="rId3">
                <a:alphaModFix/>
              </a:blip>
              <a:stretch>
                <a:fillRect/>
              </a:stretch>
            </p:blipFill>
            <p:spPr>
              <a:xfrm>
                <a:off x="3559196" y="3961789"/>
                <a:ext cx="106200" cy="106220"/>
              </a:xfrm>
              <a:prstGeom prst="rect">
                <a:avLst/>
              </a:prstGeom>
              <a:noFill/>
              <a:ln>
                <a:noFill/>
              </a:ln>
            </p:spPr>
          </p:pic>
          <p:cxnSp>
            <p:nvCxnSpPr>
              <p:cNvPr id="176" name="Shape 322"/>
              <p:cNvCxnSpPr/>
              <p:nvPr/>
            </p:nvCxnSpPr>
            <p:spPr>
              <a:xfrm>
                <a:off x="3928725"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77" name="Shape 323"/>
              <p:cNvCxnSpPr/>
              <p:nvPr/>
            </p:nvCxnSpPr>
            <p:spPr>
              <a:xfrm>
                <a:off x="3986925" y="3596437"/>
                <a:ext cx="61200" cy="3299"/>
              </a:xfrm>
              <a:prstGeom prst="straightConnector1">
                <a:avLst/>
              </a:prstGeom>
              <a:noFill/>
              <a:ln w="9525" cap="flat" cmpd="sng">
                <a:solidFill>
                  <a:srgbClr val="1155CC"/>
                </a:solidFill>
                <a:prstDash val="dash"/>
                <a:round/>
                <a:headEnd type="none" w="lg" len="lg"/>
                <a:tailEnd type="stealth" w="lg" len="lg"/>
              </a:ln>
            </p:spPr>
          </p:cxnSp>
          <p:cxnSp>
            <p:nvCxnSpPr>
              <p:cNvPr id="178" name="Shape 324"/>
              <p:cNvCxnSpPr/>
              <p:nvPr/>
            </p:nvCxnSpPr>
            <p:spPr>
              <a:xfrm rot="10800000" flipH="1">
                <a:off x="4188612" y="3595687"/>
                <a:ext cx="61200" cy="1800"/>
              </a:xfrm>
              <a:prstGeom prst="straightConnector1">
                <a:avLst/>
              </a:prstGeom>
              <a:noFill/>
              <a:ln w="9525" cap="flat" cmpd="sng">
                <a:solidFill>
                  <a:srgbClr val="38761D"/>
                </a:solidFill>
                <a:prstDash val="dashDot"/>
                <a:round/>
                <a:headEnd type="none" w="lg" len="lg"/>
                <a:tailEnd type="stealth" w="lg" len="lg"/>
              </a:ln>
            </p:spPr>
          </p:cxnSp>
          <p:cxnSp>
            <p:nvCxnSpPr>
              <p:cNvPr id="179" name="Shape 325"/>
              <p:cNvCxnSpPr/>
              <p:nvPr/>
            </p:nvCxnSpPr>
            <p:spPr>
              <a:xfrm>
                <a:off x="4137437" y="359718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0" name="Shape 326"/>
              <p:cNvCxnSpPr/>
              <p:nvPr/>
            </p:nvCxnSpPr>
            <p:spPr>
              <a:xfrm>
                <a:off x="37118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1" name="Shape 327"/>
              <p:cNvCxnSpPr/>
              <p:nvPr/>
            </p:nvCxnSpPr>
            <p:spPr>
              <a:xfrm>
                <a:off x="37700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2" name="Shape 328"/>
              <p:cNvCxnSpPr/>
              <p:nvPr/>
            </p:nvCxnSpPr>
            <p:spPr>
              <a:xfrm>
                <a:off x="43523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3" name="Shape 329"/>
              <p:cNvCxnSpPr/>
              <p:nvPr/>
            </p:nvCxnSpPr>
            <p:spPr>
              <a:xfrm rot="10800000" flipH="1">
                <a:off x="4413525" y="3596137"/>
                <a:ext cx="62400" cy="2399"/>
              </a:xfrm>
              <a:prstGeom prst="straightConnector1">
                <a:avLst/>
              </a:prstGeom>
              <a:noFill/>
              <a:ln w="9525" cap="flat" cmpd="sng">
                <a:solidFill>
                  <a:srgbClr val="BF9000"/>
                </a:solidFill>
                <a:prstDash val="solid"/>
                <a:round/>
                <a:headEnd type="none" w="lg" len="lg"/>
                <a:tailEnd type="stealth" w="lg" len="lg"/>
              </a:ln>
            </p:spPr>
          </p:cxnSp>
          <p:sp>
            <p:nvSpPr>
              <p:cNvPr id="184" name="Shape 330"/>
              <p:cNvSpPr txBox="1"/>
              <p:nvPr/>
            </p:nvSpPr>
            <p:spPr>
              <a:xfrm>
                <a:off x="4490675" y="3765212"/>
                <a:ext cx="213899" cy="179100"/>
              </a:xfrm>
              <a:prstGeom prst="rect">
                <a:avLst/>
              </a:prstGeom>
              <a:noFill/>
              <a:ln>
                <a:noFill/>
              </a:ln>
            </p:spPr>
            <p:txBody>
              <a:bodyPr lIns="91425" tIns="91425" rIns="91425" bIns="91425" anchor="ctr" anchorCtr="0">
                <a:noAutofit/>
              </a:bodyPr>
              <a:lstStyle/>
              <a:p>
                <a:pPr lvl="0" rtl="0">
                  <a:spcBef>
                    <a:spcPts val="0"/>
                  </a:spcBef>
                  <a:buNone/>
                </a:pPr>
                <a:r>
                  <a:rPr lang="en-US" sz="900">
                    <a:solidFill>
                      <a:srgbClr val="434343"/>
                    </a:solidFill>
                  </a:rPr>
                  <a:t>…</a:t>
                </a:r>
              </a:p>
            </p:txBody>
          </p:sp>
          <p:cxnSp>
            <p:nvCxnSpPr>
              <p:cNvPr id="185" name="Shape 331"/>
              <p:cNvCxnSpPr/>
              <p:nvPr/>
            </p:nvCxnSpPr>
            <p:spPr>
              <a:xfrm rot="10800000" flipH="1">
                <a:off x="4775925" y="35953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6" name="Shape 332"/>
              <p:cNvCxnSpPr/>
              <p:nvPr/>
            </p:nvCxnSpPr>
            <p:spPr>
              <a:xfrm rot="10800000" flipH="1">
                <a:off x="50733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7" name="Shape 333"/>
              <p:cNvCxnSpPr/>
              <p:nvPr/>
            </p:nvCxnSpPr>
            <p:spPr>
              <a:xfrm rot="10800000" flipH="1">
                <a:off x="50109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8" name="Shape 334"/>
              <p:cNvCxnSpPr/>
              <p:nvPr/>
            </p:nvCxnSpPr>
            <p:spPr>
              <a:xfrm rot="10800000" flipH="1">
                <a:off x="4838312" y="3595987"/>
                <a:ext cx="61200" cy="1800"/>
              </a:xfrm>
              <a:prstGeom prst="straightConnector1">
                <a:avLst/>
              </a:prstGeom>
              <a:noFill/>
              <a:ln w="9525" cap="flat" cmpd="sng">
                <a:solidFill>
                  <a:srgbClr val="38761D"/>
                </a:solidFill>
                <a:prstDash val="dashDot"/>
                <a:round/>
                <a:headEnd type="none" w="lg" len="lg"/>
                <a:tailEnd type="stealth" w="lg" len="lg"/>
              </a:ln>
            </p:spPr>
          </p:cxnSp>
          <p:sp>
            <p:nvSpPr>
              <p:cNvPr id="189" name="Shape 335"/>
              <p:cNvSpPr/>
              <p:nvPr/>
            </p:nvSpPr>
            <p:spPr>
              <a:xfrm rot="-5400000">
                <a:off x="4347825" y="2774162"/>
                <a:ext cx="67199" cy="1476300"/>
              </a:xfrm>
              <a:prstGeom prst="rightBrace">
                <a:avLst>
                  <a:gd name="adj1" fmla="val 18095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0" name="Shape 336"/>
              <p:cNvSpPr txBox="1"/>
              <p:nvPr/>
            </p:nvSpPr>
            <p:spPr>
              <a:xfrm>
                <a:off x="3919964" y="3307312"/>
                <a:ext cx="943799" cy="188100"/>
              </a:xfrm>
              <a:prstGeom prst="rect">
                <a:avLst/>
              </a:prstGeom>
              <a:noFill/>
              <a:ln>
                <a:noFill/>
              </a:ln>
            </p:spPr>
            <p:txBody>
              <a:bodyPr lIns="91425" tIns="91425" rIns="91425" bIns="91425" anchor="ctr" anchorCtr="0">
                <a:noAutofit/>
              </a:bodyPr>
              <a:lstStyle/>
              <a:p>
                <a:pPr lvl="0" algn="ctr" rtl="0">
                  <a:spcBef>
                    <a:spcPts val="0"/>
                  </a:spcBef>
                  <a:buNone/>
                </a:pPr>
                <a:r>
                  <a:rPr lang="en-US" sz="700" b="1" dirty="0">
                    <a:solidFill>
                      <a:srgbClr val="666666"/>
                    </a:solidFill>
                  </a:rPr>
                  <a:t>Bigram Features</a:t>
                </a:r>
              </a:p>
            </p:txBody>
          </p:sp>
        </p:grpSp>
        <p:pic>
          <p:nvPicPr>
            <p:cNvPr id="162" name="Shape 337"/>
            <p:cNvPicPr preferRelativeResize="0"/>
            <p:nvPr/>
          </p:nvPicPr>
          <p:blipFill>
            <a:blip r:embed="rId6">
              <a:alphaModFix/>
            </a:blip>
            <a:stretch>
              <a:fillRect/>
            </a:stretch>
          </p:blipFill>
          <p:spPr>
            <a:xfrm>
              <a:off x="5499225" y="3419700"/>
              <a:ext cx="1035775" cy="558674"/>
            </a:xfrm>
            <a:prstGeom prst="rect">
              <a:avLst/>
            </a:prstGeom>
            <a:noFill/>
            <a:ln>
              <a:noFill/>
            </a:ln>
          </p:spPr>
        </p:pic>
        <p:sp>
          <p:nvSpPr>
            <p:cNvPr id="163" name="Shape 338"/>
            <p:cNvSpPr txBox="1"/>
            <p:nvPr/>
          </p:nvSpPr>
          <p:spPr>
            <a:xfrm>
              <a:off x="5314300" y="3559812"/>
              <a:ext cx="280799" cy="179100"/>
            </a:xfrm>
            <a:prstGeom prst="rect">
              <a:avLst/>
            </a:prstGeom>
            <a:noFill/>
            <a:ln>
              <a:noFill/>
            </a:ln>
          </p:spPr>
          <p:txBody>
            <a:bodyPr lIns="91425" tIns="91425" rIns="91425" bIns="91425" anchor="ctr" anchorCtr="0">
              <a:noAutofit/>
            </a:bodyPr>
            <a:lstStyle/>
            <a:p>
              <a:pPr lvl="0" rtl="0">
                <a:spcBef>
                  <a:spcPts val="0"/>
                </a:spcBef>
                <a:buNone/>
              </a:pPr>
              <a:r>
                <a:rPr lang="en-US" sz="1100">
                  <a:solidFill>
                    <a:srgbClr val="434343"/>
                  </a:solidFill>
                </a:rPr>
                <a:t>+</a:t>
              </a:r>
            </a:p>
          </p:txBody>
        </p:sp>
        <p:sp>
          <p:nvSpPr>
            <p:cNvPr id="164" name="Shape 339"/>
            <p:cNvSpPr/>
            <p:nvPr/>
          </p:nvSpPr>
          <p:spPr>
            <a:xfrm rot="-5400000">
              <a:off x="5961846" y="2814650"/>
              <a:ext cx="67199" cy="1079099"/>
            </a:xfrm>
            <a:prstGeom prst="rightBrace">
              <a:avLst>
                <a:gd name="adj1" fmla="val 16838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340"/>
            <p:cNvSpPr txBox="1"/>
            <p:nvPr/>
          </p:nvSpPr>
          <p:spPr>
            <a:xfrm>
              <a:off x="5439375" y="3147200"/>
              <a:ext cx="1112100" cy="188100"/>
            </a:xfrm>
            <a:prstGeom prst="rect">
              <a:avLst/>
            </a:prstGeom>
            <a:noFill/>
            <a:ln>
              <a:noFill/>
            </a:ln>
          </p:spPr>
          <p:txBody>
            <a:bodyPr lIns="91425" tIns="91425" rIns="91425" bIns="91425" anchor="ctr" anchorCtr="0">
              <a:noAutofit/>
            </a:bodyPr>
            <a:lstStyle/>
            <a:p>
              <a:pPr lvl="0" algn="ctr" rtl="0">
                <a:spcBef>
                  <a:spcPts val="0"/>
                </a:spcBef>
                <a:buNone/>
              </a:pPr>
              <a:r>
                <a:rPr lang="en-US" sz="700" b="1">
                  <a:solidFill>
                    <a:srgbClr val="666666"/>
                  </a:solidFill>
                </a:rPr>
                <a:t>Chain Augmented NB</a:t>
              </a:r>
            </a:p>
          </p:txBody>
        </p:sp>
      </p:grpSp>
      <p:sp>
        <p:nvSpPr>
          <p:cNvPr id="299" name="Shape 426"/>
          <p:cNvSpPr/>
          <p:nvPr/>
        </p:nvSpPr>
        <p:spPr>
          <a:xfrm rot="19649347">
            <a:off x="2455461" y="2090580"/>
            <a:ext cx="464964" cy="25466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0" name="Shape 427"/>
          <p:cNvSpPr/>
          <p:nvPr/>
        </p:nvSpPr>
        <p:spPr>
          <a:xfrm rot="2116787">
            <a:off x="2427960" y="3630800"/>
            <a:ext cx="464879" cy="25479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2" name="Shape 429"/>
          <p:cNvSpPr txBox="1"/>
          <p:nvPr/>
        </p:nvSpPr>
        <p:spPr>
          <a:xfrm>
            <a:off x="6419219" y="1365500"/>
            <a:ext cx="1149900" cy="7635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Multiple relations are more predictive than multiple features</a:t>
            </a:r>
          </a:p>
        </p:txBody>
      </p:sp>
      <p:sp>
        <p:nvSpPr>
          <p:cNvPr id="303" name="Shape 430"/>
          <p:cNvSpPr txBox="1"/>
          <p:nvPr/>
        </p:nvSpPr>
        <p:spPr>
          <a:xfrm>
            <a:off x="6419219" y="3456301"/>
            <a:ext cx="1149900" cy="6531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Even simple bigrams are highly predictive </a:t>
            </a:r>
          </a:p>
        </p:txBody>
      </p:sp>
      <p:sp>
        <p:nvSpPr>
          <p:cNvPr id="304" name="Shape 431"/>
          <p:cNvSpPr/>
          <p:nvPr/>
        </p:nvSpPr>
        <p:spPr>
          <a:xfrm rot="21595709">
            <a:off x="6229740" y="136565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5" name="Shape 432"/>
          <p:cNvSpPr/>
          <p:nvPr/>
        </p:nvSpPr>
        <p:spPr>
          <a:xfrm rot="21595709">
            <a:off x="6229740" y="3456451"/>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8" name="Shape 435"/>
          <p:cNvSpPr txBox="1"/>
          <p:nvPr/>
        </p:nvSpPr>
        <p:spPr>
          <a:xfrm>
            <a:off x="6419219" y="2129000"/>
            <a:ext cx="1149900" cy="508499"/>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a:t>
            </a:r>
          </a:p>
          <a:p>
            <a:pPr lvl="0" rtl="0">
              <a:spcBef>
                <a:spcPts val="0"/>
              </a:spcBef>
              <a:buNone/>
            </a:pPr>
            <a:r>
              <a:rPr lang="en-US" sz="1000"/>
              <a:t>0.187  →  0.328 </a:t>
            </a:r>
          </a:p>
        </p:txBody>
      </p:sp>
      <p:sp>
        <p:nvSpPr>
          <p:cNvPr id="309" name="Shape 436"/>
          <p:cNvSpPr txBox="1"/>
          <p:nvPr/>
        </p:nvSpPr>
        <p:spPr>
          <a:xfrm>
            <a:off x="6419219" y="4109401"/>
            <a:ext cx="1149900" cy="3858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  0.471</a:t>
            </a:r>
          </a:p>
        </p:txBody>
      </p:sp>
      <p:sp>
        <p:nvSpPr>
          <p:cNvPr id="311" name="Shape 438"/>
          <p:cNvSpPr txBox="1"/>
          <p:nvPr/>
        </p:nvSpPr>
        <p:spPr>
          <a:xfrm>
            <a:off x="7947769" y="2129000"/>
            <a:ext cx="1060500" cy="1232099"/>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b="1"/>
              <a:t>Can classify 70% of the spammers that needed manual labeling with 90% accuracy </a:t>
            </a:r>
          </a:p>
        </p:txBody>
      </p:sp>
      <p:sp>
        <p:nvSpPr>
          <p:cNvPr id="312" name="Shape 439"/>
          <p:cNvSpPr txBox="1"/>
          <p:nvPr/>
        </p:nvSpPr>
        <p:spPr>
          <a:xfrm>
            <a:off x="7947769" y="3360800"/>
            <a:ext cx="1060500" cy="3558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b="1"/>
              <a:t>AUPR: 0.779</a:t>
            </a:r>
          </a:p>
        </p:txBody>
      </p:sp>
      <p:sp>
        <p:nvSpPr>
          <p:cNvPr id="313" name="Shape 440"/>
          <p:cNvSpPr/>
          <p:nvPr/>
        </p:nvSpPr>
        <p:spPr>
          <a:xfrm>
            <a:off x="7612244" y="1365500"/>
            <a:ext cx="127425" cy="3130300"/>
          </a:xfrm>
          <a:prstGeom prst="rightBrace">
            <a:avLst>
              <a:gd name="adj1" fmla="val 153501"/>
              <a:gd name="adj2" fmla="val 50025"/>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14" name="Shape 441"/>
          <p:cNvSpPr/>
          <p:nvPr/>
        </p:nvSpPr>
        <p:spPr>
          <a:xfrm rot="21595709">
            <a:off x="7758952" y="275720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 name="Rectangle 2"/>
          <p:cNvSpPr/>
          <p:nvPr/>
        </p:nvSpPr>
        <p:spPr>
          <a:xfrm>
            <a:off x="1524000" y="5867400"/>
            <a:ext cx="6400800" cy="646331"/>
          </a:xfrm>
          <a:prstGeom prst="rect">
            <a:avLst/>
          </a:prstGeom>
        </p:spPr>
        <p:txBody>
          <a:bodyPr wrap="square">
            <a:spAutoFit/>
          </a:bodyPr>
          <a:lstStyle/>
          <a:p>
            <a:pPr lvl="0" algn="ctr"/>
            <a:r>
              <a:rPr lang="en-US" dirty="0">
                <a:solidFill>
                  <a:srgbClr val="000000"/>
                </a:solidFill>
              </a:rPr>
              <a:t>Code and part of the data will be released soon:</a:t>
            </a:r>
            <a:br>
              <a:rPr lang="en-US" dirty="0">
                <a:solidFill>
                  <a:srgbClr val="000000"/>
                </a:solidFill>
              </a:rPr>
            </a:br>
            <a:r>
              <a:rPr lang="en-US" dirty="0">
                <a:solidFill>
                  <a:srgbClr val="000000"/>
                </a:solidFill>
                <a:hlinkClick r:id="rId7"/>
              </a:rPr>
              <a:t>https://github.com/shobeir/fakhraei_kdd2015</a:t>
            </a:r>
            <a:r>
              <a:rPr lang="en-US" dirty="0">
                <a:solidFill>
                  <a:srgbClr val="000000"/>
                </a:solidFill>
              </a:rPr>
              <a:t> </a:t>
            </a:r>
          </a:p>
        </p:txBody>
      </p:sp>
    </p:spTree>
    <p:extLst>
      <p:ext uri="{BB962C8B-B14F-4D97-AF65-F5344CB8AC3E}">
        <p14:creationId xmlns:p14="http://schemas.microsoft.com/office/powerpoint/2010/main" val="10272257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63</a:t>
            </a:fld>
            <a:endParaRPr lang="en-US" dirty="0"/>
          </a:p>
        </p:txBody>
      </p:sp>
      <p:sp>
        <p:nvSpPr>
          <p:cNvPr id="5" name="Shape 130"/>
          <p:cNvSpPr/>
          <p:nvPr/>
        </p:nvSpPr>
        <p:spPr>
          <a:xfrm>
            <a:off x="957869" y="4689300"/>
            <a:ext cx="5392800" cy="1025699"/>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6" name="Shape 132"/>
          <p:cNvGrpSpPr/>
          <p:nvPr/>
        </p:nvGrpSpPr>
        <p:grpSpPr>
          <a:xfrm>
            <a:off x="152400" y="2377850"/>
            <a:ext cx="2706800" cy="1444926"/>
            <a:chOff x="3219956" y="863925"/>
            <a:chExt cx="2706800" cy="1444926"/>
          </a:xfrm>
        </p:grpSpPr>
        <p:pic>
          <p:nvPicPr>
            <p:cNvPr id="7" name="Shape 133"/>
            <p:cNvPicPr preferRelativeResize="0"/>
            <p:nvPr/>
          </p:nvPicPr>
          <p:blipFill>
            <a:blip r:embed="rId3">
              <a:alphaModFix/>
            </a:blip>
            <a:stretch>
              <a:fillRect/>
            </a:stretch>
          </p:blipFill>
          <p:spPr>
            <a:xfrm>
              <a:off x="4356344" y="872223"/>
              <a:ext cx="375851" cy="375851"/>
            </a:xfrm>
            <a:prstGeom prst="rect">
              <a:avLst/>
            </a:prstGeom>
            <a:noFill/>
            <a:ln>
              <a:noFill/>
            </a:ln>
          </p:spPr>
        </p:pic>
        <p:pic>
          <p:nvPicPr>
            <p:cNvPr id="8" name="Shape 134"/>
            <p:cNvPicPr preferRelativeResize="0"/>
            <p:nvPr/>
          </p:nvPicPr>
          <p:blipFill>
            <a:blip r:embed="rId4">
              <a:alphaModFix/>
            </a:blip>
            <a:stretch>
              <a:fillRect/>
            </a:stretch>
          </p:blipFill>
          <p:spPr>
            <a:xfrm>
              <a:off x="4344853" y="1623337"/>
              <a:ext cx="398838" cy="346399"/>
            </a:xfrm>
            <a:prstGeom prst="rect">
              <a:avLst/>
            </a:prstGeom>
            <a:noFill/>
            <a:ln>
              <a:noFill/>
            </a:ln>
          </p:spPr>
        </p:pic>
        <p:pic>
          <p:nvPicPr>
            <p:cNvPr id="9" name="Shape 135"/>
            <p:cNvPicPr preferRelativeResize="0"/>
            <p:nvPr/>
          </p:nvPicPr>
          <p:blipFill>
            <a:blip r:embed="rId5">
              <a:alphaModFix/>
            </a:blip>
            <a:stretch>
              <a:fillRect/>
            </a:stretch>
          </p:blipFill>
          <p:spPr>
            <a:xfrm>
              <a:off x="3703018" y="1339175"/>
              <a:ext cx="375851" cy="375851"/>
            </a:xfrm>
            <a:prstGeom prst="rect">
              <a:avLst/>
            </a:prstGeom>
            <a:noFill/>
            <a:ln>
              <a:noFill/>
            </a:ln>
          </p:spPr>
        </p:pic>
        <p:pic>
          <p:nvPicPr>
            <p:cNvPr id="10" name="Shape 136"/>
            <p:cNvPicPr preferRelativeResize="0"/>
            <p:nvPr/>
          </p:nvPicPr>
          <p:blipFill>
            <a:blip r:embed="rId3">
              <a:alphaModFix/>
            </a:blip>
            <a:stretch>
              <a:fillRect/>
            </a:stretch>
          </p:blipFill>
          <p:spPr>
            <a:xfrm>
              <a:off x="3219956" y="1536401"/>
              <a:ext cx="375851" cy="375851"/>
            </a:xfrm>
            <a:prstGeom prst="rect">
              <a:avLst/>
            </a:prstGeom>
            <a:noFill/>
            <a:ln>
              <a:noFill/>
            </a:ln>
          </p:spPr>
        </p:pic>
        <p:pic>
          <p:nvPicPr>
            <p:cNvPr id="11" name="Shape 137"/>
            <p:cNvPicPr preferRelativeResize="0"/>
            <p:nvPr/>
          </p:nvPicPr>
          <p:blipFill>
            <a:blip r:embed="rId3">
              <a:alphaModFix/>
            </a:blip>
            <a:stretch>
              <a:fillRect/>
            </a:stretch>
          </p:blipFill>
          <p:spPr>
            <a:xfrm>
              <a:off x="3703023" y="1912252"/>
              <a:ext cx="375851" cy="375851"/>
            </a:xfrm>
            <a:prstGeom prst="rect">
              <a:avLst/>
            </a:prstGeom>
            <a:noFill/>
            <a:ln>
              <a:noFill/>
            </a:ln>
          </p:spPr>
        </p:pic>
        <p:pic>
          <p:nvPicPr>
            <p:cNvPr id="12" name="Shape 138"/>
            <p:cNvPicPr preferRelativeResize="0"/>
            <p:nvPr/>
          </p:nvPicPr>
          <p:blipFill>
            <a:blip r:embed="rId4">
              <a:alphaModFix/>
            </a:blip>
            <a:stretch>
              <a:fillRect/>
            </a:stretch>
          </p:blipFill>
          <p:spPr>
            <a:xfrm>
              <a:off x="3419776" y="886943"/>
              <a:ext cx="398838" cy="346399"/>
            </a:xfrm>
            <a:prstGeom prst="rect">
              <a:avLst/>
            </a:prstGeom>
            <a:noFill/>
            <a:ln>
              <a:noFill/>
            </a:ln>
          </p:spPr>
        </p:pic>
        <p:pic>
          <p:nvPicPr>
            <p:cNvPr id="13" name="Shape 139"/>
            <p:cNvPicPr preferRelativeResize="0"/>
            <p:nvPr/>
          </p:nvPicPr>
          <p:blipFill>
            <a:blip r:embed="rId5">
              <a:alphaModFix/>
            </a:blip>
            <a:stretch>
              <a:fillRect/>
            </a:stretch>
          </p:blipFill>
          <p:spPr>
            <a:xfrm>
              <a:off x="4850655" y="1932999"/>
              <a:ext cx="375851" cy="375851"/>
            </a:xfrm>
            <a:prstGeom prst="rect">
              <a:avLst/>
            </a:prstGeom>
            <a:noFill/>
            <a:ln>
              <a:noFill/>
            </a:ln>
          </p:spPr>
        </p:pic>
        <p:pic>
          <p:nvPicPr>
            <p:cNvPr id="14" name="Shape 140"/>
            <p:cNvPicPr preferRelativeResize="0"/>
            <p:nvPr/>
          </p:nvPicPr>
          <p:blipFill>
            <a:blip r:embed="rId4">
              <a:alphaModFix/>
            </a:blip>
            <a:stretch>
              <a:fillRect/>
            </a:stretch>
          </p:blipFill>
          <p:spPr>
            <a:xfrm>
              <a:off x="5180431" y="908893"/>
              <a:ext cx="398838" cy="346399"/>
            </a:xfrm>
            <a:prstGeom prst="rect">
              <a:avLst/>
            </a:prstGeom>
            <a:noFill/>
            <a:ln>
              <a:noFill/>
            </a:ln>
          </p:spPr>
        </p:pic>
        <p:pic>
          <p:nvPicPr>
            <p:cNvPr id="15" name="Shape 141"/>
            <p:cNvPicPr preferRelativeResize="0"/>
            <p:nvPr/>
          </p:nvPicPr>
          <p:blipFill>
            <a:blip r:embed="rId5">
              <a:alphaModFix/>
            </a:blip>
            <a:stretch>
              <a:fillRect/>
            </a:stretch>
          </p:blipFill>
          <p:spPr>
            <a:xfrm>
              <a:off x="4850649" y="1338005"/>
              <a:ext cx="375851" cy="375851"/>
            </a:xfrm>
            <a:prstGeom prst="rect">
              <a:avLst/>
            </a:prstGeom>
            <a:noFill/>
            <a:ln>
              <a:noFill/>
            </a:ln>
          </p:spPr>
        </p:pic>
        <p:pic>
          <p:nvPicPr>
            <p:cNvPr id="16" name="Shape 142"/>
            <p:cNvPicPr preferRelativeResize="0"/>
            <p:nvPr/>
          </p:nvPicPr>
          <p:blipFill>
            <a:blip r:embed="rId3">
              <a:alphaModFix/>
            </a:blip>
            <a:stretch>
              <a:fillRect/>
            </a:stretch>
          </p:blipFill>
          <p:spPr>
            <a:xfrm>
              <a:off x="5550905" y="1536406"/>
              <a:ext cx="375851" cy="375851"/>
            </a:xfrm>
            <a:prstGeom prst="rect">
              <a:avLst/>
            </a:prstGeom>
            <a:noFill/>
            <a:ln>
              <a:noFill/>
            </a:ln>
          </p:spPr>
        </p:pic>
        <p:cxnSp>
          <p:nvCxnSpPr>
            <p:cNvPr id="17" name="Shape 143"/>
            <p:cNvCxnSpPr>
              <a:stCxn id="12" idx="3"/>
              <a:endCxn id="7" idx="1"/>
            </p:cNvCxnSpPr>
            <p:nvPr/>
          </p:nvCxnSpPr>
          <p:spPr>
            <a:xfrm>
              <a:off x="3818615" y="1060143"/>
              <a:ext cx="537600" cy="0"/>
            </a:xfrm>
            <a:prstGeom prst="straightConnector1">
              <a:avLst/>
            </a:prstGeom>
            <a:noFill/>
            <a:ln w="9525" cap="flat" cmpd="sng">
              <a:solidFill>
                <a:srgbClr val="1155CC"/>
              </a:solidFill>
              <a:prstDash val="dash"/>
              <a:round/>
              <a:headEnd type="none" w="lg" len="lg"/>
              <a:tailEnd type="stealth" w="lg" len="lg"/>
            </a:ln>
          </p:spPr>
        </p:cxnSp>
        <p:sp>
          <p:nvSpPr>
            <p:cNvPr id="18" name="Shape 144"/>
            <p:cNvSpPr txBox="1"/>
            <p:nvPr/>
          </p:nvSpPr>
          <p:spPr>
            <a:xfrm rot="-3012">
              <a:off x="3940499" y="864075"/>
              <a:ext cx="342300" cy="2027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t(1)</a:t>
              </a:r>
            </a:p>
          </p:txBody>
        </p:sp>
        <p:cxnSp>
          <p:nvCxnSpPr>
            <p:cNvPr id="19" name="Shape 145"/>
            <p:cNvCxnSpPr>
              <a:stCxn id="16" idx="2"/>
              <a:endCxn id="13" idx="3"/>
            </p:cNvCxnSpPr>
            <p:nvPr/>
          </p:nvCxnSpPr>
          <p:spPr>
            <a:xfrm flipH="1">
              <a:off x="5226431" y="1912258"/>
              <a:ext cx="512400" cy="208800"/>
            </a:xfrm>
            <a:prstGeom prst="straightConnector1">
              <a:avLst/>
            </a:prstGeom>
            <a:noFill/>
            <a:ln w="9525" cap="flat" cmpd="sng">
              <a:solidFill>
                <a:srgbClr val="38761D"/>
              </a:solidFill>
              <a:prstDash val="dashDot"/>
              <a:round/>
              <a:headEnd type="none" w="lg" len="lg"/>
              <a:tailEnd type="stealth" w="lg" len="lg"/>
            </a:ln>
          </p:spPr>
        </p:cxnSp>
        <p:cxnSp>
          <p:nvCxnSpPr>
            <p:cNvPr id="20" name="Shape 146"/>
            <p:cNvCxnSpPr>
              <a:stCxn id="9" idx="3"/>
              <a:endCxn id="8" idx="1"/>
            </p:cNvCxnSpPr>
            <p:nvPr/>
          </p:nvCxnSpPr>
          <p:spPr>
            <a:xfrm>
              <a:off x="4078869" y="1527101"/>
              <a:ext cx="266100" cy="269399"/>
            </a:xfrm>
            <a:prstGeom prst="straightConnector1">
              <a:avLst/>
            </a:prstGeom>
            <a:noFill/>
            <a:ln w="9525" cap="flat" cmpd="sng">
              <a:solidFill>
                <a:srgbClr val="CC0000"/>
              </a:solidFill>
              <a:prstDash val="lgDash"/>
              <a:round/>
              <a:headEnd type="none" w="lg" len="lg"/>
              <a:tailEnd type="stealth" w="lg" len="lg"/>
            </a:ln>
          </p:spPr>
        </p:cxnSp>
        <p:sp>
          <p:nvSpPr>
            <p:cNvPr id="21" name="Shape 147"/>
            <p:cNvSpPr txBox="1"/>
            <p:nvPr/>
          </p:nvSpPr>
          <p:spPr>
            <a:xfrm rot="-2834421">
              <a:off x="3990439" y="1789254"/>
              <a:ext cx="309312" cy="203146"/>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t(3)</a:t>
              </a:r>
            </a:p>
          </p:txBody>
        </p:sp>
        <p:cxnSp>
          <p:nvCxnSpPr>
            <p:cNvPr id="22" name="Shape 148"/>
            <p:cNvCxnSpPr>
              <a:stCxn id="11" idx="3"/>
              <a:endCxn id="8" idx="1"/>
            </p:cNvCxnSpPr>
            <p:nvPr/>
          </p:nvCxnSpPr>
          <p:spPr>
            <a:xfrm rot="10800000" flipH="1">
              <a:off x="4078875" y="1796578"/>
              <a:ext cx="266100" cy="303600"/>
            </a:xfrm>
            <a:prstGeom prst="straightConnector1">
              <a:avLst/>
            </a:prstGeom>
            <a:noFill/>
            <a:ln w="9525" cap="flat" cmpd="sng">
              <a:solidFill>
                <a:srgbClr val="BF9000"/>
              </a:solidFill>
              <a:prstDash val="solid"/>
              <a:round/>
              <a:headEnd type="none" w="lg" len="lg"/>
              <a:tailEnd type="stealth" w="lg" len="lg"/>
            </a:ln>
          </p:spPr>
        </p:cxnSp>
        <p:sp>
          <p:nvSpPr>
            <p:cNvPr id="23" name="Shape 149"/>
            <p:cNvSpPr txBox="1"/>
            <p:nvPr/>
          </p:nvSpPr>
          <p:spPr>
            <a:xfrm rot="-1455034">
              <a:off x="5335952" y="1789387"/>
              <a:ext cx="308963" cy="202898"/>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t(2)</a:t>
              </a:r>
            </a:p>
          </p:txBody>
        </p:sp>
        <p:sp>
          <p:nvSpPr>
            <p:cNvPr id="24" name="Shape 150"/>
            <p:cNvSpPr txBox="1"/>
            <p:nvPr/>
          </p:nvSpPr>
          <p:spPr>
            <a:xfrm rot="2671706">
              <a:off x="4105700" y="1482197"/>
              <a:ext cx="309298" cy="202805"/>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t(4)</a:t>
              </a:r>
            </a:p>
          </p:txBody>
        </p:sp>
        <p:cxnSp>
          <p:nvCxnSpPr>
            <p:cNvPr id="25" name="Shape 151"/>
            <p:cNvCxnSpPr>
              <a:stCxn id="7" idx="2"/>
              <a:endCxn id="9" idx="3"/>
            </p:cNvCxnSpPr>
            <p:nvPr/>
          </p:nvCxnSpPr>
          <p:spPr>
            <a:xfrm flipH="1">
              <a:off x="4078969" y="1248075"/>
              <a:ext cx="465300" cy="279000"/>
            </a:xfrm>
            <a:prstGeom prst="straightConnector1">
              <a:avLst/>
            </a:prstGeom>
            <a:noFill/>
            <a:ln w="9525" cap="flat" cmpd="sng">
              <a:solidFill>
                <a:srgbClr val="1155CC"/>
              </a:solidFill>
              <a:prstDash val="dash"/>
              <a:round/>
              <a:headEnd type="none" w="lg" len="lg"/>
              <a:tailEnd type="stealth" w="lg" len="lg"/>
            </a:ln>
          </p:spPr>
        </p:cxnSp>
        <p:sp>
          <p:nvSpPr>
            <p:cNvPr id="26" name="Shape 152"/>
            <p:cNvSpPr txBox="1"/>
            <p:nvPr/>
          </p:nvSpPr>
          <p:spPr>
            <a:xfrm rot="-1852944">
              <a:off x="4098292" y="1192328"/>
              <a:ext cx="326139" cy="20260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t(5)</a:t>
              </a:r>
            </a:p>
          </p:txBody>
        </p:sp>
        <p:cxnSp>
          <p:nvCxnSpPr>
            <p:cNvPr id="27" name="Shape 153"/>
            <p:cNvCxnSpPr>
              <a:stCxn id="10" idx="0"/>
              <a:endCxn id="12" idx="2"/>
            </p:cNvCxnSpPr>
            <p:nvPr/>
          </p:nvCxnSpPr>
          <p:spPr>
            <a:xfrm rot="10800000" flipH="1">
              <a:off x="3407882" y="1233401"/>
              <a:ext cx="211200" cy="303000"/>
            </a:xfrm>
            <a:prstGeom prst="straightConnector1">
              <a:avLst/>
            </a:prstGeom>
            <a:noFill/>
            <a:ln w="9525" cap="flat" cmpd="sng">
              <a:solidFill>
                <a:srgbClr val="38761D"/>
              </a:solidFill>
              <a:prstDash val="dashDot"/>
              <a:round/>
              <a:headEnd type="none" w="lg" len="lg"/>
              <a:tailEnd type="stealth" w="lg" len="lg"/>
            </a:ln>
          </p:spPr>
        </p:cxnSp>
        <p:sp>
          <p:nvSpPr>
            <p:cNvPr id="28" name="Shape 154"/>
            <p:cNvSpPr txBox="1"/>
            <p:nvPr/>
          </p:nvSpPr>
          <p:spPr>
            <a:xfrm rot="-3481415">
              <a:off x="3280121" y="1196089"/>
              <a:ext cx="314406" cy="202947"/>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t(6)</a:t>
              </a:r>
            </a:p>
          </p:txBody>
        </p:sp>
        <p:cxnSp>
          <p:nvCxnSpPr>
            <p:cNvPr id="29" name="Shape 155"/>
            <p:cNvCxnSpPr>
              <a:stCxn id="16" idx="1"/>
              <a:endCxn id="15" idx="3"/>
            </p:cNvCxnSpPr>
            <p:nvPr/>
          </p:nvCxnSpPr>
          <p:spPr>
            <a:xfrm rot="10800000">
              <a:off x="5226605" y="1526032"/>
              <a:ext cx="324300" cy="198300"/>
            </a:xfrm>
            <a:prstGeom prst="straightConnector1">
              <a:avLst/>
            </a:prstGeom>
            <a:noFill/>
            <a:ln w="9525" cap="flat" cmpd="sng">
              <a:solidFill>
                <a:srgbClr val="CC0000"/>
              </a:solidFill>
              <a:prstDash val="lgDash"/>
              <a:round/>
              <a:headEnd type="none" w="lg" len="lg"/>
              <a:tailEnd type="stealth" w="lg" len="lg"/>
            </a:ln>
          </p:spPr>
        </p:cxnSp>
        <p:sp>
          <p:nvSpPr>
            <p:cNvPr id="30" name="Shape 156"/>
            <p:cNvSpPr txBox="1"/>
            <p:nvPr/>
          </p:nvSpPr>
          <p:spPr>
            <a:xfrm rot="1723219">
              <a:off x="5328171" y="1482416"/>
              <a:ext cx="324638" cy="202866"/>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t(7)</a:t>
              </a:r>
            </a:p>
          </p:txBody>
        </p:sp>
        <p:cxnSp>
          <p:nvCxnSpPr>
            <p:cNvPr id="31" name="Shape 157"/>
            <p:cNvCxnSpPr>
              <a:stCxn id="8" idx="3"/>
              <a:endCxn id="13" idx="0"/>
            </p:cNvCxnSpPr>
            <p:nvPr/>
          </p:nvCxnSpPr>
          <p:spPr>
            <a:xfrm>
              <a:off x="4743692" y="1796537"/>
              <a:ext cx="294900" cy="136500"/>
            </a:xfrm>
            <a:prstGeom prst="straightConnector1">
              <a:avLst/>
            </a:prstGeom>
            <a:noFill/>
            <a:ln w="9525" cap="flat" cmpd="sng">
              <a:solidFill>
                <a:srgbClr val="38761D"/>
              </a:solidFill>
              <a:prstDash val="dashDot"/>
              <a:round/>
              <a:headEnd type="none" w="lg" len="lg"/>
              <a:tailEnd type="stealth" w="lg" len="lg"/>
            </a:ln>
          </p:spPr>
        </p:cxnSp>
        <p:sp>
          <p:nvSpPr>
            <p:cNvPr id="32" name="Shape 158"/>
            <p:cNvSpPr txBox="1"/>
            <p:nvPr/>
          </p:nvSpPr>
          <p:spPr>
            <a:xfrm rot="1390618">
              <a:off x="4791296" y="1676812"/>
              <a:ext cx="313284" cy="202671"/>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3" name="Shape 159"/>
            <p:cNvCxnSpPr>
              <a:stCxn id="11" idx="3"/>
              <a:endCxn id="13" idx="1"/>
            </p:cNvCxnSpPr>
            <p:nvPr/>
          </p:nvCxnSpPr>
          <p:spPr>
            <a:xfrm>
              <a:off x="4078875" y="2100178"/>
              <a:ext cx="771900" cy="20700"/>
            </a:xfrm>
            <a:prstGeom prst="straightConnector1">
              <a:avLst/>
            </a:prstGeom>
            <a:noFill/>
            <a:ln w="9525" cap="flat" cmpd="sng">
              <a:solidFill>
                <a:srgbClr val="1155CC"/>
              </a:solidFill>
              <a:prstDash val="dash"/>
              <a:round/>
              <a:headEnd type="none" w="lg" len="lg"/>
              <a:tailEnd type="stealth" w="lg" len="lg"/>
            </a:ln>
          </p:spPr>
        </p:cxnSp>
        <p:sp>
          <p:nvSpPr>
            <p:cNvPr id="34" name="Shape 160"/>
            <p:cNvSpPr txBox="1"/>
            <p:nvPr/>
          </p:nvSpPr>
          <p:spPr>
            <a:xfrm rot="3020">
              <a:off x="4373574" y="2022674"/>
              <a:ext cx="341400" cy="2030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t(9)</a:t>
              </a:r>
            </a:p>
          </p:txBody>
        </p:sp>
        <p:cxnSp>
          <p:nvCxnSpPr>
            <p:cNvPr id="35" name="Shape 161"/>
            <p:cNvCxnSpPr>
              <a:stCxn id="14" idx="3"/>
              <a:endCxn id="16" idx="0"/>
            </p:cNvCxnSpPr>
            <p:nvPr/>
          </p:nvCxnSpPr>
          <p:spPr>
            <a:xfrm>
              <a:off x="5579270" y="1082093"/>
              <a:ext cx="159600" cy="454200"/>
            </a:xfrm>
            <a:prstGeom prst="straightConnector1">
              <a:avLst/>
            </a:prstGeom>
            <a:noFill/>
            <a:ln w="9525" cap="flat" cmpd="sng">
              <a:solidFill>
                <a:srgbClr val="BF9000"/>
              </a:solidFill>
              <a:prstDash val="solid"/>
              <a:round/>
              <a:headEnd type="none" w="lg" len="lg"/>
              <a:tailEnd type="stealth" w="lg" len="lg"/>
            </a:ln>
          </p:spPr>
        </p:cxnSp>
        <p:sp>
          <p:nvSpPr>
            <p:cNvPr id="36" name="Shape 162"/>
            <p:cNvSpPr txBox="1"/>
            <p:nvPr/>
          </p:nvSpPr>
          <p:spPr>
            <a:xfrm rot="4463219">
              <a:off x="5557691" y="1170009"/>
              <a:ext cx="362267" cy="202708"/>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t(10)</a:t>
              </a:r>
            </a:p>
          </p:txBody>
        </p:sp>
        <p:cxnSp>
          <p:nvCxnSpPr>
            <p:cNvPr id="37" name="Shape 163"/>
            <p:cNvCxnSpPr>
              <a:stCxn id="10" idx="2"/>
              <a:endCxn id="11" idx="1"/>
            </p:cNvCxnSpPr>
            <p:nvPr/>
          </p:nvCxnSpPr>
          <p:spPr>
            <a:xfrm>
              <a:off x="3407882" y="1912253"/>
              <a:ext cx="295200" cy="187800"/>
            </a:xfrm>
            <a:prstGeom prst="straightConnector1">
              <a:avLst/>
            </a:prstGeom>
            <a:noFill/>
            <a:ln w="9525" cap="flat" cmpd="sng">
              <a:solidFill>
                <a:srgbClr val="38761D"/>
              </a:solidFill>
              <a:prstDash val="dashDot"/>
              <a:round/>
              <a:headEnd type="none" w="lg" len="lg"/>
              <a:tailEnd type="stealth" w="lg" len="lg"/>
            </a:ln>
          </p:spPr>
        </p:cxnSp>
        <p:sp>
          <p:nvSpPr>
            <p:cNvPr id="38" name="Shape 164"/>
            <p:cNvSpPr txBox="1"/>
            <p:nvPr/>
          </p:nvSpPr>
          <p:spPr>
            <a:xfrm rot="1882319">
              <a:off x="3465763" y="1852956"/>
              <a:ext cx="353827" cy="203024"/>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9" name="Shape 165"/>
            <p:cNvCxnSpPr>
              <a:stCxn id="14" idx="1"/>
              <a:endCxn id="8" idx="0"/>
            </p:cNvCxnSpPr>
            <p:nvPr/>
          </p:nvCxnSpPr>
          <p:spPr>
            <a:xfrm flipH="1">
              <a:off x="4544131" y="1082093"/>
              <a:ext cx="636300" cy="541200"/>
            </a:xfrm>
            <a:prstGeom prst="straightConnector1">
              <a:avLst/>
            </a:prstGeom>
            <a:noFill/>
            <a:ln w="9525" cap="flat" cmpd="sng">
              <a:solidFill>
                <a:srgbClr val="CC0000"/>
              </a:solidFill>
              <a:prstDash val="lgDash"/>
              <a:round/>
              <a:headEnd type="none" w="lg" len="lg"/>
              <a:tailEnd type="stealth" w="lg" len="lg"/>
            </a:ln>
          </p:spPr>
        </p:cxnSp>
        <p:sp>
          <p:nvSpPr>
            <p:cNvPr id="40" name="Shape 166"/>
            <p:cNvSpPr txBox="1"/>
            <p:nvPr/>
          </p:nvSpPr>
          <p:spPr>
            <a:xfrm rot="-2368041">
              <a:off x="4733583" y="1108759"/>
              <a:ext cx="305834" cy="2026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t(3)</a:t>
              </a:r>
            </a:p>
          </p:txBody>
        </p:sp>
      </p:grpSp>
      <p:grpSp>
        <p:nvGrpSpPr>
          <p:cNvPr id="41" name="Shape 167"/>
          <p:cNvGrpSpPr/>
          <p:nvPr/>
        </p:nvGrpSpPr>
        <p:grpSpPr>
          <a:xfrm>
            <a:off x="2985006" y="1365500"/>
            <a:ext cx="3364500" cy="1941900"/>
            <a:chOff x="3239775" y="682900"/>
            <a:chExt cx="3364500" cy="1941900"/>
          </a:xfrm>
        </p:grpSpPr>
        <p:sp>
          <p:nvSpPr>
            <p:cNvPr id="42" name="Shape 168"/>
            <p:cNvSpPr/>
            <p:nvPr/>
          </p:nvSpPr>
          <p:spPr>
            <a:xfrm>
              <a:off x="3239775" y="682900"/>
              <a:ext cx="3364500" cy="19419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43" name="Shape 169"/>
            <p:cNvGrpSpPr/>
            <p:nvPr/>
          </p:nvGrpSpPr>
          <p:grpSpPr>
            <a:xfrm>
              <a:off x="3672129" y="772305"/>
              <a:ext cx="1242080" cy="659230"/>
              <a:chOff x="3733569" y="864420"/>
              <a:chExt cx="1583478" cy="840426"/>
            </a:xfrm>
          </p:grpSpPr>
          <p:pic>
            <p:nvPicPr>
              <p:cNvPr id="145" name="Shape 170"/>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146" name="Shape 171"/>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147" name="Shape 172"/>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148" name="Shape 173"/>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149" name="Shape 174"/>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150" name="Shape 175"/>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151" name="Shape 176"/>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152" name="Shape 177"/>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153" name="Shape 178"/>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154" name="Shape 179"/>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155" name="Shape 180"/>
              <p:cNvCxnSpPr>
                <a:stCxn id="147" idx="3"/>
                <a:endCxn id="146"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156" name="Shape 181"/>
              <p:cNvCxnSpPr>
                <a:stCxn id="154" idx="1"/>
                <a:endCxn id="153"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157" name="Shape 182"/>
              <p:cNvCxnSpPr>
                <a:stCxn id="152" idx="1"/>
                <a:endCxn id="146"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sp>
          <p:nvSpPr>
            <p:cNvPr id="44" name="Shape 183"/>
            <p:cNvSpPr txBox="1"/>
            <p:nvPr/>
          </p:nvSpPr>
          <p:spPr>
            <a:xfrm rot="-5399467">
              <a:off x="2385287" y="1540600"/>
              <a:ext cx="1937400" cy="227700"/>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Graph Structure</a:t>
              </a:r>
            </a:p>
          </p:txBody>
        </p:sp>
        <p:sp>
          <p:nvSpPr>
            <p:cNvPr id="45" name="Shape 184"/>
            <p:cNvSpPr txBox="1"/>
            <p:nvPr/>
          </p:nvSpPr>
          <p:spPr>
            <a:xfrm>
              <a:off x="4845275" y="1238925"/>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6" name="Shape 185"/>
            <p:cNvGrpSpPr/>
            <p:nvPr/>
          </p:nvGrpSpPr>
          <p:grpSpPr>
            <a:xfrm>
              <a:off x="3817650" y="1418949"/>
              <a:ext cx="1023687" cy="1144847"/>
              <a:chOff x="3785475" y="1415924"/>
              <a:chExt cx="1023687" cy="1144847"/>
            </a:xfrm>
          </p:grpSpPr>
          <p:grpSp>
            <p:nvGrpSpPr>
              <p:cNvPr id="104" name="Shape 186"/>
              <p:cNvGrpSpPr/>
              <p:nvPr/>
            </p:nvGrpSpPr>
            <p:grpSpPr>
              <a:xfrm>
                <a:off x="4214400" y="2140025"/>
                <a:ext cx="106199" cy="415024"/>
                <a:chOff x="3956975" y="1527950"/>
                <a:chExt cx="106199" cy="415024"/>
              </a:xfrm>
            </p:grpSpPr>
            <p:sp>
              <p:nvSpPr>
                <p:cNvPr id="141" name="Shape 187"/>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2" name="Shape 188"/>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3" name="Shape 189"/>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4" name="Shape 190"/>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05" name="Shape 191"/>
              <p:cNvGrpSpPr/>
              <p:nvPr/>
            </p:nvGrpSpPr>
            <p:grpSpPr>
              <a:xfrm>
                <a:off x="4350000" y="2140025"/>
                <a:ext cx="106199" cy="415024"/>
                <a:chOff x="3956975" y="1527950"/>
                <a:chExt cx="106199" cy="415024"/>
              </a:xfrm>
            </p:grpSpPr>
            <p:sp>
              <p:nvSpPr>
                <p:cNvPr id="137" name="Shape 192"/>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8" name="Shape 193"/>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9" name="Shape 194"/>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0" name="Shape 195"/>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06" name="Shape 196"/>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107" name="Shape 197"/>
              <p:cNvGrpSpPr/>
              <p:nvPr/>
            </p:nvGrpSpPr>
            <p:grpSpPr>
              <a:xfrm>
                <a:off x="3943200" y="2140025"/>
                <a:ext cx="106199" cy="415024"/>
                <a:chOff x="3956975" y="1527950"/>
                <a:chExt cx="106199" cy="415024"/>
              </a:xfrm>
            </p:grpSpPr>
            <p:sp>
              <p:nvSpPr>
                <p:cNvPr id="133" name="Shape 198"/>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4" name="Shape 199"/>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5" name="Shape 200"/>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6" name="Shape 201"/>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108" name="Shape 202"/>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109" name="Shape 203"/>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110" name="Shape 204"/>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111" name="Shape 205"/>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112" name="Shape 206"/>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113" name="Shape 207"/>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dirty="0">
                    <a:solidFill>
                      <a:srgbClr val="666666"/>
                    </a:solidFill>
                  </a:rPr>
                  <a:t>Graph Coloring</a:t>
                </a:r>
              </a:p>
            </p:txBody>
          </p:sp>
          <p:grpSp>
            <p:nvGrpSpPr>
              <p:cNvPr id="114" name="Shape 208"/>
              <p:cNvGrpSpPr/>
              <p:nvPr/>
            </p:nvGrpSpPr>
            <p:grpSpPr>
              <a:xfrm>
                <a:off x="4078800" y="2140025"/>
                <a:ext cx="106199" cy="415024"/>
                <a:chOff x="3956975" y="1527950"/>
                <a:chExt cx="106199" cy="415024"/>
              </a:xfrm>
            </p:grpSpPr>
            <p:sp>
              <p:nvSpPr>
                <p:cNvPr id="129" name="Shape 20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0" name="Shape 21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1" name="Shape 21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2" name="Shape 21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5" name="Shape 213"/>
              <p:cNvGrpSpPr/>
              <p:nvPr/>
            </p:nvGrpSpPr>
            <p:grpSpPr>
              <a:xfrm>
                <a:off x="4485600" y="2140025"/>
                <a:ext cx="106199" cy="415024"/>
                <a:chOff x="3956975" y="1527950"/>
                <a:chExt cx="106199" cy="415024"/>
              </a:xfrm>
            </p:grpSpPr>
            <p:sp>
              <p:nvSpPr>
                <p:cNvPr id="125" name="Shape 21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6" name="Shape 21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7" name="Shape 21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8" name="Shape 21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6" name="Shape 218"/>
              <p:cNvGrpSpPr/>
              <p:nvPr/>
            </p:nvGrpSpPr>
            <p:grpSpPr>
              <a:xfrm>
                <a:off x="4627637" y="2140025"/>
                <a:ext cx="106199" cy="415024"/>
                <a:chOff x="3956975" y="1527950"/>
                <a:chExt cx="106199" cy="415024"/>
              </a:xfrm>
            </p:grpSpPr>
            <p:sp>
              <p:nvSpPr>
                <p:cNvPr id="121" name="Shape 21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2" name="Shape 22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3" name="Shape 22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4" name="Shape 22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17" name="Shape 223"/>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118" name="Shape 224"/>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119" name="Shape 225"/>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120" name="Shape 226"/>
              <p:cNvSpPr/>
              <p:nvPr/>
            </p:nvSpPr>
            <p:spPr>
              <a:xfrm rot="-5400000">
                <a:off x="4247474" y="994125"/>
                <a:ext cx="67199" cy="991199"/>
              </a:xfrm>
              <a:prstGeom prst="rightBrace">
                <a:avLst>
                  <a:gd name="adj1" fmla="val 190587"/>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47" name="Shape 227"/>
            <p:cNvGrpSpPr/>
            <p:nvPr/>
          </p:nvGrpSpPr>
          <p:grpSpPr>
            <a:xfrm>
              <a:off x="5367300" y="1418949"/>
              <a:ext cx="1023687" cy="1144847"/>
              <a:chOff x="3785475" y="1415924"/>
              <a:chExt cx="1023687" cy="1144847"/>
            </a:xfrm>
          </p:grpSpPr>
          <p:grpSp>
            <p:nvGrpSpPr>
              <p:cNvPr id="63" name="Shape 228"/>
              <p:cNvGrpSpPr/>
              <p:nvPr/>
            </p:nvGrpSpPr>
            <p:grpSpPr>
              <a:xfrm>
                <a:off x="4214400" y="2140025"/>
                <a:ext cx="106199" cy="415024"/>
                <a:chOff x="3956975" y="1527950"/>
                <a:chExt cx="106199" cy="415024"/>
              </a:xfrm>
            </p:grpSpPr>
            <p:sp>
              <p:nvSpPr>
                <p:cNvPr id="100" name="Shape 22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1" name="Shape 23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2" name="Shape 23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3" name="Shape 23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64" name="Shape 233"/>
              <p:cNvGrpSpPr/>
              <p:nvPr/>
            </p:nvGrpSpPr>
            <p:grpSpPr>
              <a:xfrm>
                <a:off x="4350000" y="2140025"/>
                <a:ext cx="106199" cy="415024"/>
                <a:chOff x="3956975" y="1527950"/>
                <a:chExt cx="106199" cy="415024"/>
              </a:xfrm>
            </p:grpSpPr>
            <p:sp>
              <p:nvSpPr>
                <p:cNvPr id="96" name="Shape 23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7" name="Shape 23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8" name="Shape 23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9" name="Shape 23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65" name="Shape 238"/>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66" name="Shape 239"/>
              <p:cNvGrpSpPr/>
              <p:nvPr/>
            </p:nvGrpSpPr>
            <p:grpSpPr>
              <a:xfrm>
                <a:off x="3943200" y="2140025"/>
                <a:ext cx="106199" cy="415024"/>
                <a:chOff x="3956975" y="1527950"/>
                <a:chExt cx="106199" cy="415024"/>
              </a:xfrm>
            </p:grpSpPr>
            <p:sp>
              <p:nvSpPr>
                <p:cNvPr id="92" name="Shape 24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3" name="Shape 24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4" name="Shape 24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5" name="Shape 24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67" name="Shape 244"/>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68" name="Shape 245"/>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69" name="Shape 246"/>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70" name="Shape 247"/>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71" name="Shape 248"/>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72" name="Shape 249"/>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Graph Coloring</a:t>
                </a:r>
              </a:p>
            </p:txBody>
          </p:sp>
          <p:grpSp>
            <p:nvGrpSpPr>
              <p:cNvPr id="73" name="Shape 250"/>
              <p:cNvGrpSpPr/>
              <p:nvPr/>
            </p:nvGrpSpPr>
            <p:grpSpPr>
              <a:xfrm>
                <a:off x="4078800" y="2140025"/>
                <a:ext cx="106199" cy="415024"/>
                <a:chOff x="3956975" y="1527950"/>
                <a:chExt cx="106199" cy="415024"/>
              </a:xfrm>
            </p:grpSpPr>
            <p:sp>
              <p:nvSpPr>
                <p:cNvPr id="88" name="Shape 25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9" name="Shape 25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0" name="Shape 25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1" name="Shape 25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4" name="Shape 255"/>
              <p:cNvGrpSpPr/>
              <p:nvPr/>
            </p:nvGrpSpPr>
            <p:grpSpPr>
              <a:xfrm>
                <a:off x="4485600" y="2140025"/>
                <a:ext cx="106199" cy="415024"/>
                <a:chOff x="3956975" y="1527950"/>
                <a:chExt cx="106199" cy="415024"/>
              </a:xfrm>
            </p:grpSpPr>
            <p:sp>
              <p:nvSpPr>
                <p:cNvPr id="84" name="Shape 256"/>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5" name="Shape 257"/>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6" name="Shape 258"/>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7" name="Shape 259"/>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5" name="Shape 260"/>
              <p:cNvGrpSpPr/>
              <p:nvPr/>
            </p:nvGrpSpPr>
            <p:grpSpPr>
              <a:xfrm>
                <a:off x="4627637" y="2140025"/>
                <a:ext cx="106199" cy="415024"/>
                <a:chOff x="3956975" y="1527950"/>
                <a:chExt cx="106199" cy="415024"/>
              </a:xfrm>
            </p:grpSpPr>
            <p:sp>
              <p:nvSpPr>
                <p:cNvPr id="80" name="Shape 26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1" name="Shape 26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2" name="Shape 26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3" name="Shape 26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76" name="Shape 265"/>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77" name="Shape 266"/>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78" name="Shape 267"/>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79" name="Shape 268"/>
              <p:cNvSpPr/>
              <p:nvPr/>
            </p:nvSpPr>
            <p:spPr>
              <a:xfrm rot="-5400000">
                <a:off x="4247474" y="994125"/>
                <a:ext cx="67199" cy="991199"/>
              </a:xfrm>
              <a:prstGeom prst="rightBrace">
                <a:avLst>
                  <a:gd name="adj1" fmla="val 17016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48" name="Shape 269"/>
            <p:cNvSpPr txBox="1"/>
            <p:nvPr/>
          </p:nvSpPr>
          <p:spPr>
            <a:xfrm>
              <a:off x="4837150" y="2357450"/>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9" name="Shape 270"/>
            <p:cNvGrpSpPr/>
            <p:nvPr/>
          </p:nvGrpSpPr>
          <p:grpSpPr>
            <a:xfrm>
              <a:off x="5262054" y="772305"/>
              <a:ext cx="1242080" cy="659230"/>
              <a:chOff x="3733569" y="864420"/>
              <a:chExt cx="1583478" cy="840426"/>
            </a:xfrm>
          </p:grpSpPr>
          <p:pic>
            <p:nvPicPr>
              <p:cNvPr id="50" name="Shape 271"/>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51" name="Shape 272"/>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52" name="Shape 273"/>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53" name="Shape 274"/>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54" name="Shape 275"/>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55" name="Shape 276"/>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56" name="Shape 277"/>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57" name="Shape 278"/>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58" name="Shape 279"/>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59" name="Shape 280"/>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60" name="Shape 281"/>
              <p:cNvCxnSpPr>
                <a:stCxn id="55" idx="3"/>
                <a:endCxn id="50" idx="1"/>
              </p:cNvCxnSpPr>
              <p:nvPr/>
            </p:nvCxnSpPr>
            <p:spPr>
              <a:xfrm>
                <a:off x="4083785" y="974353"/>
                <a:ext cx="314400" cy="0"/>
              </a:xfrm>
              <a:prstGeom prst="straightConnector1">
                <a:avLst/>
              </a:prstGeom>
              <a:noFill/>
              <a:ln w="9525" cap="flat" cmpd="sng">
                <a:solidFill>
                  <a:srgbClr val="1155CC"/>
                </a:solidFill>
                <a:prstDash val="dash"/>
                <a:round/>
                <a:headEnd type="none" w="lg" len="lg"/>
                <a:tailEnd type="stealth" w="lg" len="lg"/>
              </a:ln>
            </p:spPr>
          </p:cxnSp>
          <p:cxnSp>
            <p:nvCxnSpPr>
              <p:cNvPr id="61" name="Shape 282"/>
              <p:cNvCxnSpPr>
                <a:stCxn id="50" idx="2"/>
                <a:endCxn id="52" idx="3"/>
              </p:cNvCxnSpPr>
              <p:nvPr/>
            </p:nvCxnSpPr>
            <p:spPr>
              <a:xfrm flipH="1">
                <a:off x="4235893" y="1084293"/>
                <a:ext cx="272400" cy="163200"/>
              </a:xfrm>
              <a:prstGeom prst="straightConnector1">
                <a:avLst/>
              </a:prstGeom>
              <a:noFill/>
              <a:ln w="9525" cap="flat" cmpd="sng">
                <a:solidFill>
                  <a:srgbClr val="1155CC"/>
                </a:solidFill>
                <a:prstDash val="dash"/>
                <a:round/>
                <a:headEnd type="none" w="lg" len="lg"/>
                <a:tailEnd type="stealth" w="lg" len="lg"/>
              </a:ln>
            </p:spPr>
          </p:cxnSp>
          <p:cxnSp>
            <p:nvCxnSpPr>
              <p:cNvPr id="62" name="Shape 283"/>
              <p:cNvCxnSpPr>
                <a:stCxn id="54" idx="3"/>
                <a:endCxn id="56" idx="1"/>
              </p:cNvCxnSpPr>
              <p:nvPr/>
            </p:nvCxnSpPr>
            <p:spPr>
              <a:xfrm>
                <a:off x="4236037" y="1582774"/>
                <a:ext cx="451200" cy="12300"/>
              </a:xfrm>
              <a:prstGeom prst="straightConnector1">
                <a:avLst/>
              </a:prstGeom>
              <a:noFill/>
              <a:ln w="9525" cap="flat" cmpd="sng">
                <a:solidFill>
                  <a:srgbClr val="1155CC"/>
                </a:solidFill>
                <a:prstDash val="dash"/>
                <a:round/>
                <a:headEnd type="none" w="lg" len="lg"/>
                <a:tailEnd type="stealth" w="lg" len="lg"/>
              </a:ln>
            </p:spPr>
          </p:cxnSp>
        </p:grpSp>
      </p:grpSp>
      <p:grpSp>
        <p:nvGrpSpPr>
          <p:cNvPr id="158" name="Shape 284"/>
          <p:cNvGrpSpPr/>
          <p:nvPr/>
        </p:nvGrpSpPr>
        <p:grpSpPr>
          <a:xfrm>
            <a:off x="2985294" y="3456300"/>
            <a:ext cx="3364500" cy="1039500"/>
            <a:chOff x="3250987" y="3036499"/>
            <a:chExt cx="3364500" cy="1039500"/>
          </a:xfrm>
        </p:grpSpPr>
        <p:sp>
          <p:nvSpPr>
            <p:cNvPr id="159" name="Shape 285"/>
            <p:cNvSpPr/>
            <p:nvPr/>
          </p:nvSpPr>
          <p:spPr>
            <a:xfrm>
              <a:off x="3250987" y="3036500"/>
              <a:ext cx="3364500" cy="10395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0" name="Shape 286"/>
            <p:cNvSpPr txBox="1"/>
            <p:nvPr/>
          </p:nvSpPr>
          <p:spPr>
            <a:xfrm rot="-5399007">
              <a:off x="2845712" y="3442249"/>
              <a:ext cx="1039500" cy="227999"/>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Action Sequence</a:t>
              </a:r>
            </a:p>
          </p:txBody>
        </p:sp>
        <p:grpSp>
          <p:nvGrpSpPr>
            <p:cNvPr id="161" name="Shape 287"/>
            <p:cNvGrpSpPr/>
            <p:nvPr/>
          </p:nvGrpSpPr>
          <p:grpSpPr>
            <a:xfrm>
              <a:off x="3713146" y="3147187"/>
              <a:ext cx="1576553" cy="760697"/>
              <a:chOff x="3559196" y="3307312"/>
              <a:chExt cx="1576553" cy="760697"/>
            </a:xfrm>
          </p:grpSpPr>
          <p:grpSp>
            <p:nvGrpSpPr>
              <p:cNvPr id="166" name="Shape 288"/>
              <p:cNvGrpSpPr/>
              <p:nvPr/>
            </p:nvGrpSpPr>
            <p:grpSpPr>
              <a:xfrm>
                <a:off x="4140512" y="3647262"/>
                <a:ext cx="106199" cy="415024"/>
                <a:chOff x="3956975" y="1527950"/>
                <a:chExt cx="106199" cy="415024"/>
              </a:xfrm>
            </p:grpSpPr>
            <p:sp>
              <p:nvSpPr>
                <p:cNvPr id="211" name="Shape 28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2" name="Shape 29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3" name="Shape 29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4" name="Shape 29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67" name="Shape 293"/>
              <p:cNvGrpSpPr/>
              <p:nvPr/>
            </p:nvGrpSpPr>
            <p:grpSpPr>
              <a:xfrm>
                <a:off x="4352312" y="3647262"/>
                <a:ext cx="106199" cy="415024"/>
                <a:chOff x="3956975" y="1527950"/>
                <a:chExt cx="106199" cy="415024"/>
              </a:xfrm>
            </p:grpSpPr>
            <p:sp>
              <p:nvSpPr>
                <p:cNvPr id="207" name="Shape 29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8" name="Shape 29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9" name="Shape 29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0" name="Shape 29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68" name="Shape 298"/>
              <p:cNvPicPr preferRelativeResize="0"/>
              <p:nvPr/>
            </p:nvPicPr>
            <p:blipFill>
              <a:blip r:embed="rId3">
                <a:alphaModFix/>
              </a:blip>
              <a:stretch>
                <a:fillRect/>
              </a:stretch>
            </p:blipFill>
            <p:spPr>
              <a:xfrm>
                <a:off x="3559196" y="3647264"/>
                <a:ext cx="106200" cy="106220"/>
              </a:xfrm>
              <a:prstGeom prst="rect">
                <a:avLst/>
              </a:prstGeom>
              <a:noFill/>
              <a:ln>
                <a:noFill/>
              </a:ln>
            </p:spPr>
          </p:pic>
          <p:grpSp>
            <p:nvGrpSpPr>
              <p:cNvPr id="169" name="Shape 299"/>
              <p:cNvGrpSpPr/>
              <p:nvPr/>
            </p:nvGrpSpPr>
            <p:grpSpPr>
              <a:xfrm>
                <a:off x="3716912" y="3647262"/>
                <a:ext cx="106199" cy="415024"/>
                <a:chOff x="3956975" y="1527950"/>
                <a:chExt cx="106199" cy="415024"/>
              </a:xfrm>
            </p:grpSpPr>
            <p:sp>
              <p:nvSpPr>
                <p:cNvPr id="203" name="Shape 30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4" name="Shape 30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5" name="Shape 30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6" name="Shape 30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0" name="Shape 304"/>
              <p:cNvGrpSpPr/>
              <p:nvPr/>
            </p:nvGrpSpPr>
            <p:grpSpPr>
              <a:xfrm>
                <a:off x="3928712" y="3647262"/>
                <a:ext cx="106199" cy="415024"/>
                <a:chOff x="3956975" y="1527950"/>
                <a:chExt cx="106199" cy="415024"/>
              </a:xfrm>
            </p:grpSpPr>
            <p:sp>
              <p:nvSpPr>
                <p:cNvPr id="199" name="Shape 30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0" name="Shape 30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1" name="Shape 30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2" name="Shape 30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1" name="Shape 309"/>
              <p:cNvGrpSpPr/>
              <p:nvPr/>
            </p:nvGrpSpPr>
            <p:grpSpPr>
              <a:xfrm>
                <a:off x="4792712" y="3647262"/>
                <a:ext cx="106199" cy="415024"/>
                <a:chOff x="3956975" y="1527950"/>
                <a:chExt cx="106199" cy="415024"/>
              </a:xfrm>
            </p:grpSpPr>
            <p:sp>
              <p:nvSpPr>
                <p:cNvPr id="195" name="Shape 31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6" name="Shape 31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7" name="Shape 31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8" name="Shape 31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2" name="Shape 314"/>
              <p:cNvGrpSpPr/>
              <p:nvPr/>
            </p:nvGrpSpPr>
            <p:grpSpPr>
              <a:xfrm>
                <a:off x="5010950" y="3647262"/>
                <a:ext cx="106199" cy="415024"/>
                <a:chOff x="3956975" y="1527950"/>
                <a:chExt cx="106199" cy="415024"/>
              </a:xfrm>
            </p:grpSpPr>
            <p:sp>
              <p:nvSpPr>
                <p:cNvPr id="191" name="Shape 31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2" name="Shape 31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3" name="Shape 31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4" name="Shape 31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73" name="Shape 319"/>
              <p:cNvPicPr preferRelativeResize="0"/>
              <p:nvPr/>
            </p:nvPicPr>
            <p:blipFill>
              <a:blip r:embed="rId4">
                <a:alphaModFix/>
              </a:blip>
              <a:stretch>
                <a:fillRect/>
              </a:stretch>
            </p:blipFill>
            <p:spPr>
              <a:xfrm>
                <a:off x="3559196" y="3763367"/>
                <a:ext cx="106200" cy="92257"/>
              </a:xfrm>
              <a:prstGeom prst="rect">
                <a:avLst/>
              </a:prstGeom>
              <a:noFill/>
              <a:ln>
                <a:noFill/>
              </a:ln>
            </p:spPr>
          </p:pic>
          <p:pic>
            <p:nvPicPr>
              <p:cNvPr id="174" name="Shape 320"/>
              <p:cNvPicPr preferRelativeResize="0"/>
              <p:nvPr/>
            </p:nvPicPr>
            <p:blipFill>
              <a:blip r:embed="rId5">
                <a:alphaModFix/>
              </a:blip>
              <a:stretch>
                <a:fillRect/>
              </a:stretch>
            </p:blipFill>
            <p:spPr>
              <a:xfrm>
                <a:off x="3559196" y="3855609"/>
                <a:ext cx="106200" cy="106178"/>
              </a:xfrm>
              <a:prstGeom prst="rect">
                <a:avLst/>
              </a:prstGeom>
              <a:noFill/>
              <a:ln>
                <a:noFill/>
              </a:ln>
            </p:spPr>
          </p:pic>
          <p:pic>
            <p:nvPicPr>
              <p:cNvPr id="175" name="Shape 321"/>
              <p:cNvPicPr preferRelativeResize="0"/>
              <p:nvPr/>
            </p:nvPicPr>
            <p:blipFill>
              <a:blip r:embed="rId3">
                <a:alphaModFix/>
              </a:blip>
              <a:stretch>
                <a:fillRect/>
              </a:stretch>
            </p:blipFill>
            <p:spPr>
              <a:xfrm>
                <a:off x="3559196" y="3961789"/>
                <a:ext cx="106200" cy="106220"/>
              </a:xfrm>
              <a:prstGeom prst="rect">
                <a:avLst/>
              </a:prstGeom>
              <a:noFill/>
              <a:ln>
                <a:noFill/>
              </a:ln>
            </p:spPr>
          </p:pic>
          <p:cxnSp>
            <p:nvCxnSpPr>
              <p:cNvPr id="176" name="Shape 322"/>
              <p:cNvCxnSpPr/>
              <p:nvPr/>
            </p:nvCxnSpPr>
            <p:spPr>
              <a:xfrm>
                <a:off x="3928725"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77" name="Shape 323"/>
              <p:cNvCxnSpPr/>
              <p:nvPr/>
            </p:nvCxnSpPr>
            <p:spPr>
              <a:xfrm>
                <a:off x="3986925" y="3596437"/>
                <a:ext cx="61200" cy="3299"/>
              </a:xfrm>
              <a:prstGeom prst="straightConnector1">
                <a:avLst/>
              </a:prstGeom>
              <a:noFill/>
              <a:ln w="9525" cap="flat" cmpd="sng">
                <a:solidFill>
                  <a:srgbClr val="1155CC"/>
                </a:solidFill>
                <a:prstDash val="dash"/>
                <a:round/>
                <a:headEnd type="none" w="lg" len="lg"/>
                <a:tailEnd type="stealth" w="lg" len="lg"/>
              </a:ln>
            </p:spPr>
          </p:cxnSp>
          <p:cxnSp>
            <p:nvCxnSpPr>
              <p:cNvPr id="178" name="Shape 324"/>
              <p:cNvCxnSpPr/>
              <p:nvPr/>
            </p:nvCxnSpPr>
            <p:spPr>
              <a:xfrm rot="10800000" flipH="1">
                <a:off x="4188612" y="3595687"/>
                <a:ext cx="61200" cy="1800"/>
              </a:xfrm>
              <a:prstGeom prst="straightConnector1">
                <a:avLst/>
              </a:prstGeom>
              <a:noFill/>
              <a:ln w="9525" cap="flat" cmpd="sng">
                <a:solidFill>
                  <a:srgbClr val="38761D"/>
                </a:solidFill>
                <a:prstDash val="dashDot"/>
                <a:round/>
                <a:headEnd type="none" w="lg" len="lg"/>
                <a:tailEnd type="stealth" w="lg" len="lg"/>
              </a:ln>
            </p:spPr>
          </p:cxnSp>
          <p:cxnSp>
            <p:nvCxnSpPr>
              <p:cNvPr id="179" name="Shape 325"/>
              <p:cNvCxnSpPr/>
              <p:nvPr/>
            </p:nvCxnSpPr>
            <p:spPr>
              <a:xfrm>
                <a:off x="4137437" y="359718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0" name="Shape 326"/>
              <p:cNvCxnSpPr/>
              <p:nvPr/>
            </p:nvCxnSpPr>
            <p:spPr>
              <a:xfrm>
                <a:off x="37118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1" name="Shape 327"/>
              <p:cNvCxnSpPr/>
              <p:nvPr/>
            </p:nvCxnSpPr>
            <p:spPr>
              <a:xfrm>
                <a:off x="37700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2" name="Shape 328"/>
              <p:cNvCxnSpPr/>
              <p:nvPr/>
            </p:nvCxnSpPr>
            <p:spPr>
              <a:xfrm>
                <a:off x="43523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3" name="Shape 329"/>
              <p:cNvCxnSpPr/>
              <p:nvPr/>
            </p:nvCxnSpPr>
            <p:spPr>
              <a:xfrm rot="10800000" flipH="1">
                <a:off x="4413525" y="3596137"/>
                <a:ext cx="62400" cy="2399"/>
              </a:xfrm>
              <a:prstGeom prst="straightConnector1">
                <a:avLst/>
              </a:prstGeom>
              <a:noFill/>
              <a:ln w="9525" cap="flat" cmpd="sng">
                <a:solidFill>
                  <a:srgbClr val="BF9000"/>
                </a:solidFill>
                <a:prstDash val="solid"/>
                <a:round/>
                <a:headEnd type="none" w="lg" len="lg"/>
                <a:tailEnd type="stealth" w="lg" len="lg"/>
              </a:ln>
            </p:spPr>
          </p:cxnSp>
          <p:sp>
            <p:nvSpPr>
              <p:cNvPr id="184" name="Shape 330"/>
              <p:cNvSpPr txBox="1"/>
              <p:nvPr/>
            </p:nvSpPr>
            <p:spPr>
              <a:xfrm>
                <a:off x="4490675" y="3765212"/>
                <a:ext cx="213899" cy="179100"/>
              </a:xfrm>
              <a:prstGeom prst="rect">
                <a:avLst/>
              </a:prstGeom>
              <a:noFill/>
              <a:ln>
                <a:noFill/>
              </a:ln>
            </p:spPr>
            <p:txBody>
              <a:bodyPr lIns="91425" tIns="91425" rIns="91425" bIns="91425" anchor="ctr" anchorCtr="0">
                <a:noAutofit/>
              </a:bodyPr>
              <a:lstStyle/>
              <a:p>
                <a:pPr lvl="0" rtl="0">
                  <a:spcBef>
                    <a:spcPts val="0"/>
                  </a:spcBef>
                  <a:buNone/>
                </a:pPr>
                <a:r>
                  <a:rPr lang="en-US" sz="900">
                    <a:solidFill>
                      <a:srgbClr val="434343"/>
                    </a:solidFill>
                  </a:rPr>
                  <a:t>…</a:t>
                </a:r>
              </a:p>
            </p:txBody>
          </p:sp>
          <p:cxnSp>
            <p:nvCxnSpPr>
              <p:cNvPr id="185" name="Shape 331"/>
              <p:cNvCxnSpPr/>
              <p:nvPr/>
            </p:nvCxnSpPr>
            <p:spPr>
              <a:xfrm rot="10800000" flipH="1">
                <a:off x="4775925" y="35953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6" name="Shape 332"/>
              <p:cNvCxnSpPr/>
              <p:nvPr/>
            </p:nvCxnSpPr>
            <p:spPr>
              <a:xfrm rot="10800000" flipH="1">
                <a:off x="50733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7" name="Shape 333"/>
              <p:cNvCxnSpPr/>
              <p:nvPr/>
            </p:nvCxnSpPr>
            <p:spPr>
              <a:xfrm rot="10800000" flipH="1">
                <a:off x="50109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8" name="Shape 334"/>
              <p:cNvCxnSpPr/>
              <p:nvPr/>
            </p:nvCxnSpPr>
            <p:spPr>
              <a:xfrm rot="10800000" flipH="1">
                <a:off x="4838312" y="3595987"/>
                <a:ext cx="61200" cy="1800"/>
              </a:xfrm>
              <a:prstGeom prst="straightConnector1">
                <a:avLst/>
              </a:prstGeom>
              <a:noFill/>
              <a:ln w="9525" cap="flat" cmpd="sng">
                <a:solidFill>
                  <a:srgbClr val="38761D"/>
                </a:solidFill>
                <a:prstDash val="dashDot"/>
                <a:round/>
                <a:headEnd type="none" w="lg" len="lg"/>
                <a:tailEnd type="stealth" w="lg" len="lg"/>
              </a:ln>
            </p:spPr>
          </p:cxnSp>
          <p:sp>
            <p:nvSpPr>
              <p:cNvPr id="189" name="Shape 335"/>
              <p:cNvSpPr/>
              <p:nvPr/>
            </p:nvSpPr>
            <p:spPr>
              <a:xfrm rot="-5400000">
                <a:off x="4347825" y="2774162"/>
                <a:ext cx="67199" cy="1476300"/>
              </a:xfrm>
              <a:prstGeom prst="rightBrace">
                <a:avLst>
                  <a:gd name="adj1" fmla="val 18095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0" name="Shape 336"/>
              <p:cNvSpPr txBox="1"/>
              <p:nvPr/>
            </p:nvSpPr>
            <p:spPr>
              <a:xfrm>
                <a:off x="3919964" y="3307312"/>
                <a:ext cx="943799" cy="188100"/>
              </a:xfrm>
              <a:prstGeom prst="rect">
                <a:avLst/>
              </a:prstGeom>
              <a:noFill/>
              <a:ln>
                <a:noFill/>
              </a:ln>
            </p:spPr>
            <p:txBody>
              <a:bodyPr lIns="91425" tIns="91425" rIns="91425" bIns="91425" anchor="ctr" anchorCtr="0">
                <a:noAutofit/>
              </a:bodyPr>
              <a:lstStyle/>
              <a:p>
                <a:pPr lvl="0" algn="ctr" rtl="0">
                  <a:spcBef>
                    <a:spcPts val="0"/>
                  </a:spcBef>
                  <a:buNone/>
                </a:pPr>
                <a:r>
                  <a:rPr lang="en-US" sz="700" b="1" dirty="0">
                    <a:solidFill>
                      <a:srgbClr val="666666"/>
                    </a:solidFill>
                  </a:rPr>
                  <a:t>Bigram Features</a:t>
                </a:r>
              </a:p>
            </p:txBody>
          </p:sp>
        </p:grpSp>
        <p:pic>
          <p:nvPicPr>
            <p:cNvPr id="162" name="Shape 337"/>
            <p:cNvPicPr preferRelativeResize="0"/>
            <p:nvPr/>
          </p:nvPicPr>
          <p:blipFill>
            <a:blip r:embed="rId6">
              <a:alphaModFix/>
            </a:blip>
            <a:stretch>
              <a:fillRect/>
            </a:stretch>
          </p:blipFill>
          <p:spPr>
            <a:xfrm>
              <a:off x="5499225" y="3419700"/>
              <a:ext cx="1035775" cy="558674"/>
            </a:xfrm>
            <a:prstGeom prst="rect">
              <a:avLst/>
            </a:prstGeom>
            <a:noFill/>
            <a:ln>
              <a:noFill/>
            </a:ln>
          </p:spPr>
        </p:pic>
        <p:sp>
          <p:nvSpPr>
            <p:cNvPr id="163" name="Shape 338"/>
            <p:cNvSpPr txBox="1"/>
            <p:nvPr/>
          </p:nvSpPr>
          <p:spPr>
            <a:xfrm>
              <a:off x="5314300" y="3559812"/>
              <a:ext cx="280799" cy="179100"/>
            </a:xfrm>
            <a:prstGeom prst="rect">
              <a:avLst/>
            </a:prstGeom>
            <a:noFill/>
            <a:ln>
              <a:noFill/>
            </a:ln>
          </p:spPr>
          <p:txBody>
            <a:bodyPr lIns="91425" tIns="91425" rIns="91425" bIns="91425" anchor="ctr" anchorCtr="0">
              <a:noAutofit/>
            </a:bodyPr>
            <a:lstStyle/>
            <a:p>
              <a:pPr lvl="0" rtl="0">
                <a:spcBef>
                  <a:spcPts val="0"/>
                </a:spcBef>
                <a:buNone/>
              </a:pPr>
              <a:r>
                <a:rPr lang="en-US" sz="1100">
                  <a:solidFill>
                    <a:srgbClr val="434343"/>
                  </a:solidFill>
                </a:rPr>
                <a:t>+</a:t>
              </a:r>
            </a:p>
          </p:txBody>
        </p:sp>
        <p:sp>
          <p:nvSpPr>
            <p:cNvPr id="164" name="Shape 339"/>
            <p:cNvSpPr/>
            <p:nvPr/>
          </p:nvSpPr>
          <p:spPr>
            <a:xfrm rot="-5400000">
              <a:off x="5961846" y="2814650"/>
              <a:ext cx="67199" cy="1079099"/>
            </a:xfrm>
            <a:prstGeom prst="rightBrace">
              <a:avLst>
                <a:gd name="adj1" fmla="val 16838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340"/>
            <p:cNvSpPr txBox="1"/>
            <p:nvPr/>
          </p:nvSpPr>
          <p:spPr>
            <a:xfrm>
              <a:off x="5439375" y="3147200"/>
              <a:ext cx="1112100" cy="188100"/>
            </a:xfrm>
            <a:prstGeom prst="rect">
              <a:avLst/>
            </a:prstGeom>
            <a:noFill/>
            <a:ln>
              <a:noFill/>
            </a:ln>
          </p:spPr>
          <p:txBody>
            <a:bodyPr lIns="91425" tIns="91425" rIns="91425" bIns="91425" anchor="ctr" anchorCtr="0">
              <a:noAutofit/>
            </a:bodyPr>
            <a:lstStyle/>
            <a:p>
              <a:pPr lvl="0" algn="ctr" rtl="0">
                <a:spcBef>
                  <a:spcPts val="0"/>
                </a:spcBef>
                <a:buNone/>
              </a:pPr>
              <a:r>
                <a:rPr lang="en-US" sz="700" b="1">
                  <a:solidFill>
                    <a:srgbClr val="666666"/>
                  </a:solidFill>
                </a:rPr>
                <a:t>Chain Augmented NB</a:t>
              </a:r>
            </a:p>
          </p:txBody>
        </p:sp>
      </p:grpSp>
      <p:sp>
        <p:nvSpPr>
          <p:cNvPr id="215" name="Shape 341"/>
          <p:cNvSpPr txBox="1"/>
          <p:nvPr/>
        </p:nvSpPr>
        <p:spPr>
          <a:xfrm rot="16201011">
            <a:off x="563668" y="5086050"/>
            <a:ext cx="1020900" cy="232199"/>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Report Subgraph</a:t>
            </a:r>
          </a:p>
        </p:txBody>
      </p:sp>
      <p:grpSp>
        <p:nvGrpSpPr>
          <p:cNvPr id="216" name="Shape 343"/>
          <p:cNvGrpSpPr/>
          <p:nvPr/>
        </p:nvGrpSpPr>
        <p:grpSpPr>
          <a:xfrm>
            <a:off x="1236136" y="4889843"/>
            <a:ext cx="1242080" cy="659230"/>
            <a:chOff x="3733569" y="864420"/>
            <a:chExt cx="1583478" cy="840426"/>
          </a:xfrm>
        </p:grpSpPr>
        <p:pic>
          <p:nvPicPr>
            <p:cNvPr id="217" name="Shape 344"/>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218" name="Shape 345"/>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219" name="Shape 346"/>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220" name="Shape 347"/>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221" name="Shape 348"/>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222" name="Shape 349"/>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223" name="Shape 350"/>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224" name="Shape 351"/>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225" name="Shape 352"/>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226" name="Shape 353"/>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227" name="Shape 354"/>
            <p:cNvCxnSpPr>
              <a:stCxn id="219" idx="3"/>
              <a:endCxn id="218"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228" name="Shape 355"/>
            <p:cNvCxnSpPr>
              <a:stCxn id="226" idx="1"/>
              <a:endCxn id="225"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229" name="Shape 356"/>
            <p:cNvCxnSpPr>
              <a:stCxn id="224" idx="1"/>
              <a:endCxn id="218"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grpSp>
        <p:nvGrpSpPr>
          <p:cNvPr id="230" name="Shape 357"/>
          <p:cNvGrpSpPr/>
          <p:nvPr/>
        </p:nvGrpSpPr>
        <p:grpSpPr>
          <a:xfrm>
            <a:off x="5029136" y="4872368"/>
            <a:ext cx="1242080" cy="694181"/>
            <a:chOff x="5491329" y="4197418"/>
            <a:chExt cx="1242080" cy="694181"/>
          </a:xfrm>
        </p:grpSpPr>
        <p:grpSp>
          <p:nvGrpSpPr>
            <p:cNvPr id="231" name="Shape 358"/>
            <p:cNvGrpSpPr/>
            <p:nvPr/>
          </p:nvGrpSpPr>
          <p:grpSpPr>
            <a:xfrm>
              <a:off x="5491329" y="4197418"/>
              <a:ext cx="1242080" cy="659230"/>
              <a:chOff x="3733569" y="864420"/>
              <a:chExt cx="1583478" cy="840426"/>
            </a:xfrm>
          </p:grpSpPr>
          <p:pic>
            <p:nvPicPr>
              <p:cNvPr id="282" name="Shape 359"/>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283" name="Shape 360"/>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284" name="Shape 361"/>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285" name="Shape 362"/>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286" name="Shape 363"/>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287" name="Shape 364"/>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288" name="Shape 365"/>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289" name="Shape 366"/>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290" name="Shape 367"/>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291" name="Shape 368"/>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292" name="Shape 369"/>
              <p:cNvCxnSpPr>
                <a:stCxn id="284" idx="3"/>
                <a:endCxn id="283"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293" name="Shape 370"/>
              <p:cNvCxnSpPr>
                <a:stCxn id="291" idx="1"/>
                <a:endCxn id="290"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294" name="Shape 371"/>
              <p:cNvCxnSpPr>
                <a:stCxn id="289" idx="1"/>
                <a:endCxn id="283"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grpSp>
          <p:nvGrpSpPr>
            <p:cNvPr id="232" name="Shape 372"/>
            <p:cNvGrpSpPr/>
            <p:nvPr/>
          </p:nvGrpSpPr>
          <p:grpSpPr>
            <a:xfrm>
              <a:off x="6257525" y="4829500"/>
              <a:ext cx="138000" cy="62100"/>
              <a:chOff x="6788325" y="4818500"/>
              <a:chExt cx="138000" cy="62100"/>
            </a:xfrm>
          </p:grpSpPr>
          <p:sp>
            <p:nvSpPr>
              <p:cNvPr id="278" name="Shape 37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9" name="Shape 37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80" name="Shape 37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81" name="Shape 376"/>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3" name="Shape 377"/>
            <p:cNvGrpSpPr/>
            <p:nvPr/>
          </p:nvGrpSpPr>
          <p:grpSpPr>
            <a:xfrm>
              <a:off x="5737800" y="4829500"/>
              <a:ext cx="138000" cy="62100"/>
              <a:chOff x="6788325" y="4818500"/>
              <a:chExt cx="138000" cy="62100"/>
            </a:xfrm>
          </p:grpSpPr>
          <p:sp>
            <p:nvSpPr>
              <p:cNvPr id="274" name="Shape 37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5" name="Shape 37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76" name="Shape 38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77" name="Shape 38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4" name="Shape 382"/>
            <p:cNvGrpSpPr/>
            <p:nvPr/>
          </p:nvGrpSpPr>
          <p:grpSpPr>
            <a:xfrm>
              <a:off x="5726875" y="4565800"/>
              <a:ext cx="138000" cy="62100"/>
              <a:chOff x="6788325" y="4818500"/>
              <a:chExt cx="138000" cy="62100"/>
            </a:xfrm>
          </p:grpSpPr>
          <p:sp>
            <p:nvSpPr>
              <p:cNvPr id="270" name="Shape 38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1" name="Shape 38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72" name="Shape 38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73" name="Shape 386"/>
              <p:cNvCxnSpPr/>
              <p:nvPr/>
            </p:nvCxnSpPr>
            <p:spPr>
              <a:xfrm>
                <a:off x="6891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5" name="Shape 387"/>
            <p:cNvGrpSpPr/>
            <p:nvPr/>
          </p:nvGrpSpPr>
          <p:grpSpPr>
            <a:xfrm>
              <a:off x="5505500" y="4660100"/>
              <a:ext cx="138000" cy="62100"/>
              <a:chOff x="6788325" y="4818500"/>
              <a:chExt cx="138000" cy="62100"/>
            </a:xfrm>
          </p:grpSpPr>
          <p:sp>
            <p:nvSpPr>
              <p:cNvPr id="266" name="Shape 38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7" name="Shape 38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68" name="Shape 39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69" name="Shape 39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6" name="Shape 392"/>
            <p:cNvGrpSpPr/>
            <p:nvPr/>
          </p:nvGrpSpPr>
          <p:grpSpPr>
            <a:xfrm>
              <a:off x="5588875" y="4335075"/>
              <a:ext cx="138000" cy="62100"/>
              <a:chOff x="6788325" y="4818500"/>
              <a:chExt cx="138000" cy="62100"/>
            </a:xfrm>
          </p:grpSpPr>
          <p:sp>
            <p:nvSpPr>
              <p:cNvPr id="262" name="Shape 39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3" name="Shape 39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64" name="Shape 39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65" name="Shape 396"/>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7" name="Shape 397"/>
            <p:cNvGrpSpPr/>
            <p:nvPr/>
          </p:nvGrpSpPr>
          <p:grpSpPr>
            <a:xfrm>
              <a:off x="6030175" y="4335075"/>
              <a:ext cx="138000" cy="62100"/>
              <a:chOff x="6788325" y="4818500"/>
              <a:chExt cx="138000" cy="62100"/>
            </a:xfrm>
          </p:grpSpPr>
          <p:sp>
            <p:nvSpPr>
              <p:cNvPr id="258" name="Shape 39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9" name="Shape 39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60" name="Shape 40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61" name="Shape 40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8" name="Shape 402"/>
            <p:cNvGrpSpPr/>
            <p:nvPr/>
          </p:nvGrpSpPr>
          <p:grpSpPr>
            <a:xfrm>
              <a:off x="6016050" y="4660100"/>
              <a:ext cx="138000" cy="62100"/>
              <a:chOff x="6788325" y="4818500"/>
              <a:chExt cx="138000" cy="62100"/>
            </a:xfrm>
          </p:grpSpPr>
          <p:sp>
            <p:nvSpPr>
              <p:cNvPr id="254" name="Shape 40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5" name="Shape 40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56" name="Shape 40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57" name="Shape 406"/>
              <p:cNvCxnSpPr/>
              <p:nvPr/>
            </p:nvCxnSpPr>
            <p:spPr>
              <a:xfrm>
                <a:off x="6802450"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9" name="Shape 407"/>
            <p:cNvGrpSpPr/>
            <p:nvPr/>
          </p:nvGrpSpPr>
          <p:grpSpPr>
            <a:xfrm>
              <a:off x="6395525" y="4335075"/>
              <a:ext cx="138000" cy="62100"/>
              <a:chOff x="6788325" y="4818500"/>
              <a:chExt cx="138000" cy="62100"/>
            </a:xfrm>
          </p:grpSpPr>
          <p:sp>
            <p:nvSpPr>
              <p:cNvPr id="250" name="Shape 40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1" name="Shape 40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52" name="Shape 41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53" name="Shape 411"/>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40" name="Shape 412"/>
            <p:cNvGrpSpPr/>
            <p:nvPr/>
          </p:nvGrpSpPr>
          <p:grpSpPr>
            <a:xfrm>
              <a:off x="6257525" y="4565800"/>
              <a:ext cx="138000" cy="62100"/>
              <a:chOff x="6788325" y="4818500"/>
              <a:chExt cx="138000" cy="62100"/>
            </a:xfrm>
          </p:grpSpPr>
          <p:sp>
            <p:nvSpPr>
              <p:cNvPr id="246" name="Shape 41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7" name="Shape 41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48" name="Shape 41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49" name="Shape 416"/>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41" name="Shape 417"/>
            <p:cNvGrpSpPr/>
            <p:nvPr/>
          </p:nvGrpSpPr>
          <p:grpSpPr>
            <a:xfrm>
              <a:off x="6581100" y="4660100"/>
              <a:ext cx="138000" cy="62100"/>
              <a:chOff x="6788325" y="4818500"/>
              <a:chExt cx="138000" cy="62100"/>
            </a:xfrm>
          </p:grpSpPr>
          <p:sp>
            <p:nvSpPr>
              <p:cNvPr id="242" name="Shape 41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3" name="Shape 41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44" name="Shape 42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45" name="Shape 421"/>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pic>
        <p:nvPicPr>
          <p:cNvPr id="295" name="Shape 422"/>
          <p:cNvPicPr preferRelativeResize="0"/>
          <p:nvPr/>
        </p:nvPicPr>
        <p:blipFill>
          <a:blip r:embed="rId7">
            <a:alphaModFix/>
          </a:blip>
          <a:stretch>
            <a:fillRect/>
          </a:stretch>
        </p:blipFill>
        <p:spPr>
          <a:xfrm>
            <a:off x="2746344" y="4899687"/>
            <a:ext cx="1986499" cy="732694"/>
          </a:xfrm>
          <a:prstGeom prst="rect">
            <a:avLst/>
          </a:prstGeom>
          <a:noFill/>
          <a:ln w="9525" cap="flat" cmpd="sng">
            <a:solidFill>
              <a:schemeClr val="dk2"/>
            </a:solidFill>
            <a:prstDash val="solid"/>
            <a:round/>
            <a:headEnd type="none" w="med" len="med"/>
            <a:tailEnd type="none" w="med" len="med"/>
          </a:ln>
        </p:spPr>
      </p:pic>
      <p:sp>
        <p:nvSpPr>
          <p:cNvPr id="296" name="Shape 423"/>
          <p:cNvSpPr/>
          <p:nvPr/>
        </p:nvSpPr>
        <p:spPr>
          <a:xfrm>
            <a:off x="4781206" y="5143562"/>
            <a:ext cx="193200" cy="151799"/>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7" name="Shape 424"/>
          <p:cNvSpPr/>
          <p:nvPr/>
        </p:nvSpPr>
        <p:spPr>
          <a:xfrm>
            <a:off x="2504756" y="5143562"/>
            <a:ext cx="193200" cy="151799"/>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8" name="Shape 425"/>
          <p:cNvSpPr txBox="1"/>
          <p:nvPr/>
        </p:nvSpPr>
        <p:spPr>
          <a:xfrm>
            <a:off x="3062031" y="4689300"/>
            <a:ext cx="1355100" cy="200399"/>
          </a:xfrm>
          <a:prstGeom prst="rect">
            <a:avLst/>
          </a:prstGeom>
          <a:noFill/>
          <a:ln>
            <a:noFill/>
          </a:ln>
        </p:spPr>
        <p:txBody>
          <a:bodyPr lIns="91425" tIns="91425" rIns="91425" bIns="91425" anchor="ctr" anchorCtr="0">
            <a:noAutofit/>
          </a:bodyPr>
          <a:lstStyle/>
          <a:p>
            <a:pPr lvl="0" algn="ctr" rtl="0">
              <a:spcBef>
                <a:spcPts val="0"/>
              </a:spcBef>
              <a:buNone/>
            </a:pPr>
            <a:r>
              <a:rPr lang="en-US" sz="800" b="1">
                <a:solidFill>
                  <a:srgbClr val="666666"/>
                </a:solidFill>
              </a:rPr>
              <a:t>Probabilistic Soft Logic</a:t>
            </a:r>
          </a:p>
        </p:txBody>
      </p:sp>
      <p:sp>
        <p:nvSpPr>
          <p:cNvPr id="299" name="Shape 426"/>
          <p:cNvSpPr/>
          <p:nvPr/>
        </p:nvSpPr>
        <p:spPr>
          <a:xfrm rot="19649347">
            <a:off x="2455461" y="2090580"/>
            <a:ext cx="464964" cy="25466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0" name="Shape 427"/>
          <p:cNvSpPr/>
          <p:nvPr/>
        </p:nvSpPr>
        <p:spPr>
          <a:xfrm rot="2116787">
            <a:off x="2427960" y="3630800"/>
            <a:ext cx="464879" cy="25479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1" name="Shape 428"/>
          <p:cNvSpPr/>
          <p:nvPr/>
        </p:nvSpPr>
        <p:spPr>
          <a:xfrm rot="4655251">
            <a:off x="1128515" y="4089289"/>
            <a:ext cx="464763" cy="254915"/>
          </a:xfrm>
          <a:prstGeom prst="notchedRightArrow">
            <a:avLst>
              <a:gd name="adj1" fmla="val 50000"/>
              <a:gd name="adj2" fmla="val 50000"/>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2" name="Shape 429"/>
          <p:cNvSpPr txBox="1"/>
          <p:nvPr/>
        </p:nvSpPr>
        <p:spPr>
          <a:xfrm>
            <a:off x="6419219" y="1365500"/>
            <a:ext cx="1149900" cy="7635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Multiple relations are more predictive than multiple features</a:t>
            </a:r>
          </a:p>
        </p:txBody>
      </p:sp>
      <p:sp>
        <p:nvSpPr>
          <p:cNvPr id="303" name="Shape 430"/>
          <p:cNvSpPr txBox="1"/>
          <p:nvPr/>
        </p:nvSpPr>
        <p:spPr>
          <a:xfrm>
            <a:off x="6419219" y="3456301"/>
            <a:ext cx="1149900" cy="6531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Even simple bigrams are highly predictive </a:t>
            </a:r>
          </a:p>
        </p:txBody>
      </p:sp>
      <p:sp>
        <p:nvSpPr>
          <p:cNvPr id="304" name="Shape 431"/>
          <p:cNvSpPr/>
          <p:nvPr/>
        </p:nvSpPr>
        <p:spPr>
          <a:xfrm rot="21595709">
            <a:off x="6229740" y="136565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5" name="Shape 432"/>
          <p:cNvSpPr/>
          <p:nvPr/>
        </p:nvSpPr>
        <p:spPr>
          <a:xfrm rot="21595709">
            <a:off x="6229740" y="3456451"/>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6" name="Shape 433"/>
          <p:cNvSpPr txBox="1"/>
          <p:nvPr/>
        </p:nvSpPr>
        <p:spPr>
          <a:xfrm>
            <a:off x="6419219" y="4692400"/>
            <a:ext cx="1528500" cy="6180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Jointly refining the credibility of the source is highly effective!</a:t>
            </a:r>
          </a:p>
        </p:txBody>
      </p:sp>
      <p:sp>
        <p:nvSpPr>
          <p:cNvPr id="307" name="Shape 434"/>
          <p:cNvSpPr/>
          <p:nvPr/>
        </p:nvSpPr>
        <p:spPr>
          <a:xfrm rot="21595709">
            <a:off x="6229740" y="468945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8" name="Shape 435"/>
          <p:cNvSpPr txBox="1"/>
          <p:nvPr/>
        </p:nvSpPr>
        <p:spPr>
          <a:xfrm>
            <a:off x="6419219" y="2129000"/>
            <a:ext cx="1149900" cy="508499"/>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a:t>
            </a:r>
          </a:p>
          <a:p>
            <a:pPr lvl="0" rtl="0">
              <a:spcBef>
                <a:spcPts val="0"/>
              </a:spcBef>
              <a:buNone/>
            </a:pPr>
            <a:r>
              <a:rPr lang="en-US" sz="1000"/>
              <a:t>0.187  →  0.328 </a:t>
            </a:r>
          </a:p>
        </p:txBody>
      </p:sp>
      <p:sp>
        <p:nvSpPr>
          <p:cNvPr id="309" name="Shape 436"/>
          <p:cNvSpPr txBox="1"/>
          <p:nvPr/>
        </p:nvSpPr>
        <p:spPr>
          <a:xfrm>
            <a:off x="6419219" y="4109401"/>
            <a:ext cx="1149900" cy="3858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  0.471</a:t>
            </a:r>
          </a:p>
        </p:txBody>
      </p:sp>
      <p:sp>
        <p:nvSpPr>
          <p:cNvPr id="310" name="Shape 437"/>
          <p:cNvSpPr txBox="1"/>
          <p:nvPr/>
        </p:nvSpPr>
        <p:spPr>
          <a:xfrm>
            <a:off x="6419219" y="5310300"/>
            <a:ext cx="1528500" cy="4047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solidFill>
                  <a:schemeClr val="dk1"/>
                </a:solidFill>
              </a:rPr>
              <a:t>AUPR:</a:t>
            </a:r>
          </a:p>
          <a:p>
            <a:pPr lvl="0" rtl="0">
              <a:spcBef>
                <a:spcPts val="0"/>
              </a:spcBef>
              <a:buNone/>
            </a:pPr>
            <a:r>
              <a:rPr lang="en-US" sz="1000">
                <a:solidFill>
                  <a:schemeClr val="dk1"/>
                </a:solidFill>
              </a:rPr>
              <a:t>0.674  →  0.884</a:t>
            </a:r>
          </a:p>
        </p:txBody>
      </p:sp>
      <p:sp>
        <p:nvSpPr>
          <p:cNvPr id="311" name="Shape 438"/>
          <p:cNvSpPr txBox="1"/>
          <p:nvPr/>
        </p:nvSpPr>
        <p:spPr>
          <a:xfrm>
            <a:off x="7947769" y="2129000"/>
            <a:ext cx="1060500" cy="1232099"/>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b="1"/>
              <a:t>Can classify 70% of the spammers that needed manual labeling with 90% accuracy </a:t>
            </a:r>
          </a:p>
        </p:txBody>
      </p:sp>
      <p:sp>
        <p:nvSpPr>
          <p:cNvPr id="312" name="Shape 439"/>
          <p:cNvSpPr txBox="1"/>
          <p:nvPr/>
        </p:nvSpPr>
        <p:spPr>
          <a:xfrm>
            <a:off x="7947769" y="3360800"/>
            <a:ext cx="1060500" cy="3558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b="1"/>
              <a:t>AUPR: 0.779</a:t>
            </a:r>
          </a:p>
        </p:txBody>
      </p:sp>
      <p:sp>
        <p:nvSpPr>
          <p:cNvPr id="313" name="Shape 440"/>
          <p:cNvSpPr/>
          <p:nvPr/>
        </p:nvSpPr>
        <p:spPr>
          <a:xfrm>
            <a:off x="7612244" y="1365500"/>
            <a:ext cx="127425" cy="3130300"/>
          </a:xfrm>
          <a:prstGeom prst="rightBrace">
            <a:avLst>
              <a:gd name="adj1" fmla="val 153501"/>
              <a:gd name="adj2" fmla="val 50025"/>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14" name="Shape 441"/>
          <p:cNvSpPr/>
          <p:nvPr/>
        </p:nvSpPr>
        <p:spPr>
          <a:xfrm rot="21595709">
            <a:off x="7758952" y="275720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 name="Rectangle 2"/>
          <p:cNvSpPr/>
          <p:nvPr/>
        </p:nvSpPr>
        <p:spPr>
          <a:xfrm>
            <a:off x="1524000" y="5867400"/>
            <a:ext cx="6400800" cy="646331"/>
          </a:xfrm>
          <a:prstGeom prst="rect">
            <a:avLst/>
          </a:prstGeom>
        </p:spPr>
        <p:txBody>
          <a:bodyPr wrap="square">
            <a:spAutoFit/>
          </a:bodyPr>
          <a:lstStyle/>
          <a:p>
            <a:pPr lvl="0" algn="ctr"/>
            <a:r>
              <a:rPr lang="en-US" dirty="0">
                <a:solidFill>
                  <a:srgbClr val="000000"/>
                </a:solidFill>
              </a:rPr>
              <a:t>Code and part of the data will be released soon:</a:t>
            </a:r>
            <a:br>
              <a:rPr lang="en-US" dirty="0">
                <a:solidFill>
                  <a:srgbClr val="000000"/>
                </a:solidFill>
              </a:rPr>
            </a:br>
            <a:r>
              <a:rPr lang="en-US" dirty="0">
                <a:solidFill>
                  <a:srgbClr val="000000"/>
                </a:solidFill>
                <a:hlinkClick r:id="rId8"/>
              </a:rPr>
              <a:t>https://github.com/shobeir/fakhraei_kdd2015</a:t>
            </a:r>
            <a:r>
              <a:rPr lang="en-US" dirty="0">
                <a:solidFill>
                  <a:srgbClr val="000000"/>
                </a:solidFill>
              </a:rPr>
              <a:t> </a:t>
            </a:r>
          </a:p>
        </p:txBody>
      </p:sp>
    </p:spTree>
    <p:extLst>
      <p:ext uri="{BB962C8B-B14F-4D97-AF65-F5344CB8AC3E}">
        <p14:creationId xmlns:p14="http://schemas.microsoft.com/office/powerpoint/2010/main" val="3294099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sz="quarter" idx="13"/>
          </p:nvPr>
        </p:nvSpPr>
        <p:spPr/>
        <p:txBody>
          <a:bodyPr>
            <a:normAutofit/>
          </a:bodyPr>
          <a:lstStyle/>
          <a:p>
            <a:r>
              <a:rPr lang="en-US" sz="2800" dirty="0" smtClean="0">
                <a:solidFill>
                  <a:srgbClr val="000000"/>
                </a:solidFill>
              </a:rPr>
              <a:t>Collaborators:</a:t>
            </a:r>
          </a:p>
          <a:p>
            <a:endParaRPr lang="en-US" sz="2800" dirty="0" smtClean="0">
              <a:solidFill>
                <a:srgbClr val="000000"/>
              </a:solidFill>
            </a:endParaRPr>
          </a:p>
          <a:p>
            <a:endParaRPr lang="en-US" sz="2800" dirty="0" smtClean="0">
              <a:solidFill>
                <a:srgbClr val="000000"/>
              </a:solidFill>
            </a:endParaRPr>
          </a:p>
          <a:p>
            <a:r>
              <a:rPr lang="en-US" sz="2800" dirty="0" smtClean="0">
                <a:solidFill>
                  <a:srgbClr val="000000"/>
                </a:solidFill>
              </a:rPr>
              <a:t>If(we) Inc. (Formerly Tagged Inc.):</a:t>
            </a:r>
            <a:r>
              <a:rPr lang="en-US" sz="2800" dirty="0">
                <a:solidFill>
                  <a:srgbClr val="000000"/>
                </a:solidFill>
              </a:rPr>
              <a:t/>
            </a:r>
            <a:br>
              <a:rPr lang="en-US" sz="2800" dirty="0">
                <a:solidFill>
                  <a:srgbClr val="000000"/>
                </a:solidFill>
              </a:rPr>
            </a:br>
            <a:r>
              <a:rPr lang="en-US" sz="1600" dirty="0">
                <a:solidFill>
                  <a:srgbClr val="000000"/>
                </a:solidFill>
              </a:rPr>
              <a:t>Johann Schleier-</a:t>
            </a:r>
            <a:r>
              <a:rPr lang="en-US" sz="1600" dirty="0" smtClean="0">
                <a:solidFill>
                  <a:srgbClr val="000000"/>
                </a:solidFill>
              </a:rPr>
              <a:t>Smith, </a:t>
            </a:r>
            <a:r>
              <a:rPr lang="en-US" sz="1600" dirty="0">
                <a:solidFill>
                  <a:srgbClr val="000000"/>
                </a:solidFill>
              </a:rPr>
              <a:t>Karl </a:t>
            </a:r>
            <a:r>
              <a:rPr lang="en-US" sz="1600" dirty="0" smtClean="0">
                <a:solidFill>
                  <a:srgbClr val="000000"/>
                </a:solidFill>
              </a:rPr>
              <a:t>Dawson, </a:t>
            </a:r>
            <a:r>
              <a:rPr lang="en-US" sz="1600" dirty="0">
                <a:solidFill>
                  <a:srgbClr val="000000"/>
                </a:solidFill>
              </a:rPr>
              <a:t>Dai Li, Stuart Robinson, Vinit Garg, </a:t>
            </a:r>
            <a:r>
              <a:rPr lang="en-US" sz="1600" dirty="0" smtClean="0">
                <a:solidFill>
                  <a:srgbClr val="000000"/>
                </a:solidFill>
              </a:rPr>
              <a:t>and     </a:t>
            </a:r>
            <a:r>
              <a:rPr lang="en-US" sz="1600" dirty="0">
                <a:solidFill>
                  <a:srgbClr val="000000"/>
                </a:solidFill>
              </a:rPr>
              <a:t>Simon </a:t>
            </a:r>
            <a:r>
              <a:rPr lang="en-US" sz="1600" dirty="0" smtClean="0">
                <a:solidFill>
                  <a:srgbClr val="000000"/>
                </a:solidFill>
              </a:rPr>
              <a:t>Hill</a:t>
            </a:r>
          </a:p>
          <a:p>
            <a:r>
              <a:rPr lang="en-US" sz="2800" dirty="0" err="1" smtClean="0">
                <a:solidFill>
                  <a:srgbClr val="000000"/>
                </a:solidFill>
              </a:rPr>
              <a:t>Dato</a:t>
            </a:r>
            <a:r>
              <a:rPr lang="en-US" sz="2800" dirty="0" smtClean="0">
                <a:solidFill>
                  <a:srgbClr val="000000"/>
                </a:solidFill>
              </a:rPr>
              <a:t> (</a:t>
            </a:r>
            <a:r>
              <a:rPr lang="en-US" sz="2800" dirty="0">
                <a:solidFill>
                  <a:srgbClr val="000000"/>
                </a:solidFill>
              </a:rPr>
              <a:t>Formerly </a:t>
            </a:r>
            <a:r>
              <a:rPr lang="en-US" sz="2800" dirty="0" err="1" smtClean="0">
                <a:solidFill>
                  <a:srgbClr val="000000"/>
                </a:solidFill>
              </a:rPr>
              <a:t>Graphlab</a:t>
            </a:r>
            <a:r>
              <a:rPr lang="en-US" sz="2800" dirty="0" smtClean="0">
                <a:solidFill>
                  <a:srgbClr val="000000"/>
                </a:solidFill>
              </a:rPr>
              <a:t>)</a:t>
            </a:r>
            <a:r>
              <a:rPr lang="en-US" sz="2800" dirty="0">
                <a:solidFill>
                  <a:srgbClr val="000000"/>
                </a:solidFill>
              </a:rPr>
              <a:t>:</a:t>
            </a:r>
            <a:br>
              <a:rPr lang="en-US" sz="2800" dirty="0">
                <a:solidFill>
                  <a:srgbClr val="000000"/>
                </a:solidFill>
              </a:rPr>
            </a:br>
            <a:r>
              <a:rPr lang="en-US" sz="1600" dirty="0">
                <a:solidFill>
                  <a:srgbClr val="000000"/>
                </a:solidFill>
              </a:rPr>
              <a:t>Danny Bickson, Brian Kent, Srikrishna Sridhar, Rajat Arya, Shawn Scully, and </a:t>
            </a:r>
            <a:r>
              <a:rPr lang="en-US" sz="1600" dirty="0" smtClean="0">
                <a:solidFill>
                  <a:srgbClr val="000000"/>
                </a:solidFill>
              </a:rPr>
              <a:t>     Alice Zheng</a:t>
            </a:r>
            <a:endParaRPr lang="en-US" sz="1600" dirty="0">
              <a:solidFill>
                <a:srgbClr val="000000"/>
              </a:solidFill>
            </a:endParaRPr>
          </a:p>
          <a:p>
            <a:endParaRPr lang="en-US" sz="1600" dirty="0">
              <a:solidFill>
                <a:srgbClr val="000000"/>
              </a:solidFill>
            </a:endParaRPr>
          </a:p>
          <a:p>
            <a:pPr lvl="1"/>
            <a:endParaRPr lang="en-US" dirty="0">
              <a:solidFill>
                <a:srgbClr val="000000"/>
              </a:solidFill>
            </a:endParaRPr>
          </a:p>
        </p:txBody>
      </p:sp>
      <p:sp>
        <p:nvSpPr>
          <p:cNvPr id="4" name="Slide Number Placeholder 3"/>
          <p:cNvSpPr>
            <a:spLocks noGrp="1"/>
          </p:cNvSpPr>
          <p:nvPr>
            <p:ph type="sldNum" sz="quarter" idx="14"/>
          </p:nvPr>
        </p:nvSpPr>
        <p:spPr/>
        <p:txBody>
          <a:bodyPr/>
          <a:lstStyle/>
          <a:p>
            <a:fld id="{74D5BECE-718A-9144-AE54-941D366823A0}" type="slidenum">
              <a:rPr lang="en-US" smtClean="0"/>
              <a:pPr/>
              <a:t>64</a:t>
            </a:fld>
            <a:endParaRPr lang="en-US" dirty="0"/>
          </a:p>
        </p:txBody>
      </p:sp>
      <p:pic>
        <p:nvPicPr>
          <p:cNvPr id="6" name="Picture 5"/>
          <p:cNvPicPr>
            <a:picLocks noChangeAspect="1"/>
          </p:cNvPicPr>
          <p:nvPr/>
        </p:nvPicPr>
        <p:blipFill>
          <a:blip r:embed="rId3"/>
          <a:stretch>
            <a:fillRect/>
          </a:stretch>
        </p:blipFill>
        <p:spPr>
          <a:xfrm>
            <a:off x="3124200" y="2527385"/>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1066800" y="2708830"/>
            <a:ext cx="1813830" cy="830997"/>
          </a:xfrm>
          <a:prstGeom prst="rect">
            <a:avLst/>
          </a:prstGeom>
          <a:noFill/>
        </p:spPr>
        <p:txBody>
          <a:bodyPr wrap="none" rtlCol="0">
            <a:spAutoFit/>
          </a:bodyPr>
          <a:lstStyle/>
          <a:p>
            <a:pPr algn="ctr"/>
            <a:r>
              <a:rPr lang="en-US" sz="1600" dirty="0" err="1" smtClean="0"/>
              <a:t>Shobeir</a:t>
            </a:r>
            <a:r>
              <a:rPr lang="en-US" sz="1600" dirty="0" smtClean="0"/>
              <a:t> </a:t>
            </a:r>
            <a:r>
              <a:rPr lang="en-US" sz="1600" dirty="0" err="1" smtClean="0"/>
              <a:t>Fakhraei</a:t>
            </a:r>
            <a:endParaRPr lang="en-US" sz="1600" dirty="0" smtClean="0"/>
          </a:p>
          <a:p>
            <a:pPr algn="ctr"/>
            <a:r>
              <a:rPr lang="en-US" sz="1600" i="1" dirty="0" smtClean="0"/>
              <a:t>Univ. </a:t>
            </a:r>
            <a:r>
              <a:rPr lang="en-US" sz="1600" i="1" dirty="0"/>
              <a:t>of Maryland</a:t>
            </a:r>
          </a:p>
          <a:p>
            <a:pPr algn="ctr"/>
            <a:endParaRPr lang="en-US" sz="1600" dirty="0"/>
          </a:p>
        </p:txBody>
      </p:sp>
      <p:sp>
        <p:nvSpPr>
          <p:cNvPr id="8" name="TextBox 7"/>
          <p:cNvSpPr txBox="1"/>
          <p:nvPr/>
        </p:nvSpPr>
        <p:spPr>
          <a:xfrm>
            <a:off x="4589370" y="1752599"/>
            <a:ext cx="2722925" cy="584775"/>
          </a:xfrm>
          <a:prstGeom prst="rect">
            <a:avLst/>
          </a:prstGeom>
          <a:noFill/>
        </p:spPr>
        <p:txBody>
          <a:bodyPr wrap="none" rtlCol="0">
            <a:spAutoFit/>
          </a:bodyPr>
          <a:lstStyle/>
          <a:p>
            <a:pPr algn="ctr"/>
            <a:r>
              <a:rPr lang="en-US" sz="1600" dirty="0" err="1" smtClean="0"/>
              <a:t>Lise</a:t>
            </a:r>
            <a:r>
              <a:rPr lang="en-US" sz="1600" dirty="0" smtClean="0"/>
              <a:t> </a:t>
            </a:r>
            <a:r>
              <a:rPr lang="en-US" sz="1600" dirty="0" err="1" smtClean="0"/>
              <a:t>Getoor</a:t>
            </a:r>
            <a:endParaRPr lang="en-US" sz="1600" dirty="0" smtClean="0"/>
          </a:p>
          <a:p>
            <a:pPr algn="ctr"/>
            <a:r>
              <a:rPr lang="en-US" sz="1600" i="1" dirty="0" smtClean="0"/>
              <a:t>Univ. California, Santa Cruz</a:t>
            </a:r>
            <a:endParaRPr lang="en-US" sz="1600" i="1" dirty="0"/>
          </a:p>
        </p:txBody>
      </p:sp>
      <p:sp>
        <p:nvSpPr>
          <p:cNvPr id="10" name="Rectangle 9"/>
          <p:cNvSpPr/>
          <p:nvPr/>
        </p:nvSpPr>
        <p:spPr>
          <a:xfrm>
            <a:off x="4267200" y="2708830"/>
            <a:ext cx="3072925" cy="584775"/>
          </a:xfrm>
          <a:prstGeom prst="rect">
            <a:avLst/>
          </a:prstGeom>
        </p:spPr>
        <p:txBody>
          <a:bodyPr wrap="square">
            <a:spAutoFit/>
          </a:bodyPr>
          <a:lstStyle/>
          <a:p>
            <a:pPr algn="ctr"/>
            <a:r>
              <a:rPr lang="en-US" sz="1600" dirty="0" err="1"/>
              <a:t>Madhusudana</a:t>
            </a:r>
            <a:r>
              <a:rPr lang="en-US" sz="1600" dirty="0"/>
              <a:t> </a:t>
            </a:r>
            <a:r>
              <a:rPr lang="en-US" sz="1600" dirty="0" err="1" smtClean="0"/>
              <a:t>Shashanka</a:t>
            </a:r>
            <a:endParaRPr lang="en-US" sz="1600" dirty="0" smtClean="0"/>
          </a:p>
          <a:p>
            <a:pPr algn="ctr"/>
            <a:r>
              <a:rPr lang="en-US" sz="1600" i="1" dirty="0" smtClean="0"/>
              <a:t>if(we</a:t>
            </a:r>
            <a:r>
              <a:rPr lang="en-US" sz="1600" i="1" dirty="0"/>
              <a:t>) Inc., </a:t>
            </a:r>
            <a:r>
              <a:rPr lang="en-US" sz="1600" i="1" dirty="0" smtClean="0"/>
              <a:t>currently </a:t>
            </a:r>
            <a:r>
              <a:rPr lang="en-US" sz="1600" i="1" dirty="0" err="1"/>
              <a:t>Niara</a:t>
            </a:r>
            <a:r>
              <a:rPr lang="en-US" sz="1600" i="1" dirty="0"/>
              <a:t> Inc</a:t>
            </a:r>
            <a:r>
              <a:rPr lang="en-US" sz="1600" i="1" dirty="0" smtClean="0"/>
              <a:t>.</a:t>
            </a:r>
            <a:endParaRPr lang="en-US" sz="1600" i="1" dirty="0"/>
          </a:p>
        </p:txBody>
      </p:sp>
      <p:pic>
        <p:nvPicPr>
          <p:cNvPr id="1026" name="Picture 2" descr="D:\jimmy\research\UCSC\ShobeirSpam\talkAndPoster\s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0125" y="2544046"/>
            <a:ext cx="1567567" cy="1160564"/>
          </a:xfrm>
          <a:prstGeom prst="ellipse">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8112" y="1338049"/>
            <a:ext cx="889475" cy="1067370"/>
          </a:xfrm>
          <a:prstGeom prst="ellipse">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4328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4"/>
          </p:nvPr>
        </p:nvSpPr>
        <p:spPr/>
        <p:txBody>
          <a:bodyPr/>
          <a:lstStyle/>
          <a:p>
            <a:fld id="{74D5BECE-718A-9144-AE54-941D366823A0}" type="slidenum">
              <a:rPr lang="en-US" smtClean="0"/>
              <a:pPr/>
              <a:t>65</a:t>
            </a:fld>
            <a:endParaRPr lang="en-US" dirty="0"/>
          </a:p>
        </p:txBody>
      </p:sp>
      <p:sp>
        <p:nvSpPr>
          <p:cNvPr id="5" name="Shape 130"/>
          <p:cNvSpPr/>
          <p:nvPr/>
        </p:nvSpPr>
        <p:spPr>
          <a:xfrm>
            <a:off x="957869" y="4689300"/>
            <a:ext cx="5392800" cy="1025699"/>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6" name="Shape 132"/>
          <p:cNvGrpSpPr/>
          <p:nvPr/>
        </p:nvGrpSpPr>
        <p:grpSpPr>
          <a:xfrm>
            <a:off x="152400" y="2377850"/>
            <a:ext cx="2706800" cy="1444926"/>
            <a:chOff x="3219956" y="863925"/>
            <a:chExt cx="2706800" cy="1444926"/>
          </a:xfrm>
        </p:grpSpPr>
        <p:pic>
          <p:nvPicPr>
            <p:cNvPr id="7" name="Shape 133"/>
            <p:cNvPicPr preferRelativeResize="0"/>
            <p:nvPr/>
          </p:nvPicPr>
          <p:blipFill>
            <a:blip r:embed="rId3">
              <a:alphaModFix/>
            </a:blip>
            <a:stretch>
              <a:fillRect/>
            </a:stretch>
          </p:blipFill>
          <p:spPr>
            <a:xfrm>
              <a:off x="4356344" y="872223"/>
              <a:ext cx="375851" cy="375851"/>
            </a:xfrm>
            <a:prstGeom prst="rect">
              <a:avLst/>
            </a:prstGeom>
            <a:noFill/>
            <a:ln>
              <a:noFill/>
            </a:ln>
          </p:spPr>
        </p:pic>
        <p:pic>
          <p:nvPicPr>
            <p:cNvPr id="8" name="Shape 134"/>
            <p:cNvPicPr preferRelativeResize="0"/>
            <p:nvPr/>
          </p:nvPicPr>
          <p:blipFill>
            <a:blip r:embed="rId4">
              <a:alphaModFix/>
            </a:blip>
            <a:stretch>
              <a:fillRect/>
            </a:stretch>
          </p:blipFill>
          <p:spPr>
            <a:xfrm>
              <a:off x="4344853" y="1623337"/>
              <a:ext cx="398838" cy="346399"/>
            </a:xfrm>
            <a:prstGeom prst="rect">
              <a:avLst/>
            </a:prstGeom>
            <a:noFill/>
            <a:ln>
              <a:noFill/>
            </a:ln>
          </p:spPr>
        </p:pic>
        <p:pic>
          <p:nvPicPr>
            <p:cNvPr id="9" name="Shape 135"/>
            <p:cNvPicPr preferRelativeResize="0"/>
            <p:nvPr/>
          </p:nvPicPr>
          <p:blipFill>
            <a:blip r:embed="rId5">
              <a:alphaModFix/>
            </a:blip>
            <a:stretch>
              <a:fillRect/>
            </a:stretch>
          </p:blipFill>
          <p:spPr>
            <a:xfrm>
              <a:off x="3703018" y="1339175"/>
              <a:ext cx="375851" cy="375851"/>
            </a:xfrm>
            <a:prstGeom prst="rect">
              <a:avLst/>
            </a:prstGeom>
            <a:noFill/>
            <a:ln>
              <a:noFill/>
            </a:ln>
          </p:spPr>
        </p:pic>
        <p:pic>
          <p:nvPicPr>
            <p:cNvPr id="10" name="Shape 136"/>
            <p:cNvPicPr preferRelativeResize="0"/>
            <p:nvPr/>
          </p:nvPicPr>
          <p:blipFill>
            <a:blip r:embed="rId3">
              <a:alphaModFix/>
            </a:blip>
            <a:stretch>
              <a:fillRect/>
            </a:stretch>
          </p:blipFill>
          <p:spPr>
            <a:xfrm>
              <a:off x="3219956" y="1536401"/>
              <a:ext cx="375851" cy="375851"/>
            </a:xfrm>
            <a:prstGeom prst="rect">
              <a:avLst/>
            </a:prstGeom>
            <a:noFill/>
            <a:ln>
              <a:noFill/>
            </a:ln>
          </p:spPr>
        </p:pic>
        <p:pic>
          <p:nvPicPr>
            <p:cNvPr id="11" name="Shape 137"/>
            <p:cNvPicPr preferRelativeResize="0"/>
            <p:nvPr/>
          </p:nvPicPr>
          <p:blipFill>
            <a:blip r:embed="rId3">
              <a:alphaModFix/>
            </a:blip>
            <a:stretch>
              <a:fillRect/>
            </a:stretch>
          </p:blipFill>
          <p:spPr>
            <a:xfrm>
              <a:off x="3703023" y="1912252"/>
              <a:ext cx="375851" cy="375851"/>
            </a:xfrm>
            <a:prstGeom prst="rect">
              <a:avLst/>
            </a:prstGeom>
            <a:noFill/>
            <a:ln>
              <a:noFill/>
            </a:ln>
          </p:spPr>
        </p:pic>
        <p:pic>
          <p:nvPicPr>
            <p:cNvPr id="12" name="Shape 138"/>
            <p:cNvPicPr preferRelativeResize="0"/>
            <p:nvPr/>
          </p:nvPicPr>
          <p:blipFill>
            <a:blip r:embed="rId4">
              <a:alphaModFix/>
            </a:blip>
            <a:stretch>
              <a:fillRect/>
            </a:stretch>
          </p:blipFill>
          <p:spPr>
            <a:xfrm>
              <a:off x="3419776" y="886943"/>
              <a:ext cx="398838" cy="346399"/>
            </a:xfrm>
            <a:prstGeom prst="rect">
              <a:avLst/>
            </a:prstGeom>
            <a:noFill/>
            <a:ln>
              <a:noFill/>
            </a:ln>
          </p:spPr>
        </p:pic>
        <p:pic>
          <p:nvPicPr>
            <p:cNvPr id="13" name="Shape 139"/>
            <p:cNvPicPr preferRelativeResize="0"/>
            <p:nvPr/>
          </p:nvPicPr>
          <p:blipFill>
            <a:blip r:embed="rId5">
              <a:alphaModFix/>
            </a:blip>
            <a:stretch>
              <a:fillRect/>
            </a:stretch>
          </p:blipFill>
          <p:spPr>
            <a:xfrm>
              <a:off x="4850655" y="1932999"/>
              <a:ext cx="375851" cy="375851"/>
            </a:xfrm>
            <a:prstGeom prst="rect">
              <a:avLst/>
            </a:prstGeom>
            <a:noFill/>
            <a:ln>
              <a:noFill/>
            </a:ln>
          </p:spPr>
        </p:pic>
        <p:pic>
          <p:nvPicPr>
            <p:cNvPr id="14" name="Shape 140"/>
            <p:cNvPicPr preferRelativeResize="0"/>
            <p:nvPr/>
          </p:nvPicPr>
          <p:blipFill>
            <a:blip r:embed="rId4">
              <a:alphaModFix/>
            </a:blip>
            <a:stretch>
              <a:fillRect/>
            </a:stretch>
          </p:blipFill>
          <p:spPr>
            <a:xfrm>
              <a:off x="5180431" y="908893"/>
              <a:ext cx="398838" cy="346399"/>
            </a:xfrm>
            <a:prstGeom prst="rect">
              <a:avLst/>
            </a:prstGeom>
            <a:noFill/>
            <a:ln>
              <a:noFill/>
            </a:ln>
          </p:spPr>
        </p:pic>
        <p:pic>
          <p:nvPicPr>
            <p:cNvPr id="15" name="Shape 141"/>
            <p:cNvPicPr preferRelativeResize="0"/>
            <p:nvPr/>
          </p:nvPicPr>
          <p:blipFill>
            <a:blip r:embed="rId5">
              <a:alphaModFix/>
            </a:blip>
            <a:stretch>
              <a:fillRect/>
            </a:stretch>
          </p:blipFill>
          <p:spPr>
            <a:xfrm>
              <a:off x="4850649" y="1338005"/>
              <a:ext cx="375851" cy="375851"/>
            </a:xfrm>
            <a:prstGeom prst="rect">
              <a:avLst/>
            </a:prstGeom>
            <a:noFill/>
            <a:ln>
              <a:noFill/>
            </a:ln>
          </p:spPr>
        </p:pic>
        <p:pic>
          <p:nvPicPr>
            <p:cNvPr id="16" name="Shape 142"/>
            <p:cNvPicPr preferRelativeResize="0"/>
            <p:nvPr/>
          </p:nvPicPr>
          <p:blipFill>
            <a:blip r:embed="rId3">
              <a:alphaModFix/>
            </a:blip>
            <a:stretch>
              <a:fillRect/>
            </a:stretch>
          </p:blipFill>
          <p:spPr>
            <a:xfrm>
              <a:off x="5550905" y="1536406"/>
              <a:ext cx="375851" cy="375851"/>
            </a:xfrm>
            <a:prstGeom prst="rect">
              <a:avLst/>
            </a:prstGeom>
            <a:noFill/>
            <a:ln>
              <a:noFill/>
            </a:ln>
          </p:spPr>
        </p:pic>
        <p:cxnSp>
          <p:nvCxnSpPr>
            <p:cNvPr id="17" name="Shape 143"/>
            <p:cNvCxnSpPr>
              <a:stCxn id="12" idx="3"/>
              <a:endCxn id="7" idx="1"/>
            </p:cNvCxnSpPr>
            <p:nvPr/>
          </p:nvCxnSpPr>
          <p:spPr>
            <a:xfrm>
              <a:off x="3818615" y="1060143"/>
              <a:ext cx="537600" cy="0"/>
            </a:xfrm>
            <a:prstGeom prst="straightConnector1">
              <a:avLst/>
            </a:prstGeom>
            <a:noFill/>
            <a:ln w="9525" cap="flat" cmpd="sng">
              <a:solidFill>
                <a:srgbClr val="1155CC"/>
              </a:solidFill>
              <a:prstDash val="dash"/>
              <a:round/>
              <a:headEnd type="none" w="lg" len="lg"/>
              <a:tailEnd type="stealth" w="lg" len="lg"/>
            </a:ln>
          </p:spPr>
        </p:cxnSp>
        <p:sp>
          <p:nvSpPr>
            <p:cNvPr id="18" name="Shape 144"/>
            <p:cNvSpPr txBox="1"/>
            <p:nvPr/>
          </p:nvSpPr>
          <p:spPr>
            <a:xfrm rot="-3012">
              <a:off x="3940499" y="864075"/>
              <a:ext cx="342300" cy="2027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t(1)</a:t>
              </a:r>
            </a:p>
          </p:txBody>
        </p:sp>
        <p:cxnSp>
          <p:nvCxnSpPr>
            <p:cNvPr id="19" name="Shape 145"/>
            <p:cNvCxnSpPr>
              <a:stCxn id="16" idx="2"/>
              <a:endCxn id="13" idx="3"/>
            </p:cNvCxnSpPr>
            <p:nvPr/>
          </p:nvCxnSpPr>
          <p:spPr>
            <a:xfrm flipH="1">
              <a:off x="5226431" y="1912258"/>
              <a:ext cx="512400" cy="208800"/>
            </a:xfrm>
            <a:prstGeom prst="straightConnector1">
              <a:avLst/>
            </a:prstGeom>
            <a:noFill/>
            <a:ln w="9525" cap="flat" cmpd="sng">
              <a:solidFill>
                <a:srgbClr val="38761D"/>
              </a:solidFill>
              <a:prstDash val="dashDot"/>
              <a:round/>
              <a:headEnd type="none" w="lg" len="lg"/>
              <a:tailEnd type="stealth" w="lg" len="lg"/>
            </a:ln>
          </p:spPr>
        </p:cxnSp>
        <p:cxnSp>
          <p:nvCxnSpPr>
            <p:cNvPr id="20" name="Shape 146"/>
            <p:cNvCxnSpPr>
              <a:stCxn id="9" idx="3"/>
              <a:endCxn id="8" idx="1"/>
            </p:cNvCxnSpPr>
            <p:nvPr/>
          </p:nvCxnSpPr>
          <p:spPr>
            <a:xfrm>
              <a:off x="4078869" y="1527101"/>
              <a:ext cx="266100" cy="269399"/>
            </a:xfrm>
            <a:prstGeom prst="straightConnector1">
              <a:avLst/>
            </a:prstGeom>
            <a:noFill/>
            <a:ln w="9525" cap="flat" cmpd="sng">
              <a:solidFill>
                <a:srgbClr val="CC0000"/>
              </a:solidFill>
              <a:prstDash val="lgDash"/>
              <a:round/>
              <a:headEnd type="none" w="lg" len="lg"/>
              <a:tailEnd type="stealth" w="lg" len="lg"/>
            </a:ln>
          </p:spPr>
        </p:cxnSp>
        <p:sp>
          <p:nvSpPr>
            <p:cNvPr id="21" name="Shape 147"/>
            <p:cNvSpPr txBox="1"/>
            <p:nvPr/>
          </p:nvSpPr>
          <p:spPr>
            <a:xfrm rot="-2834421">
              <a:off x="3990439" y="1789254"/>
              <a:ext cx="309312" cy="203146"/>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t(3)</a:t>
              </a:r>
            </a:p>
          </p:txBody>
        </p:sp>
        <p:cxnSp>
          <p:nvCxnSpPr>
            <p:cNvPr id="22" name="Shape 148"/>
            <p:cNvCxnSpPr>
              <a:stCxn id="11" idx="3"/>
              <a:endCxn id="8" idx="1"/>
            </p:cNvCxnSpPr>
            <p:nvPr/>
          </p:nvCxnSpPr>
          <p:spPr>
            <a:xfrm rot="10800000" flipH="1">
              <a:off x="4078875" y="1796578"/>
              <a:ext cx="266100" cy="303600"/>
            </a:xfrm>
            <a:prstGeom prst="straightConnector1">
              <a:avLst/>
            </a:prstGeom>
            <a:noFill/>
            <a:ln w="9525" cap="flat" cmpd="sng">
              <a:solidFill>
                <a:srgbClr val="BF9000"/>
              </a:solidFill>
              <a:prstDash val="solid"/>
              <a:round/>
              <a:headEnd type="none" w="lg" len="lg"/>
              <a:tailEnd type="stealth" w="lg" len="lg"/>
            </a:ln>
          </p:spPr>
        </p:cxnSp>
        <p:sp>
          <p:nvSpPr>
            <p:cNvPr id="23" name="Shape 149"/>
            <p:cNvSpPr txBox="1"/>
            <p:nvPr/>
          </p:nvSpPr>
          <p:spPr>
            <a:xfrm rot="-1455034">
              <a:off x="5335952" y="1789387"/>
              <a:ext cx="308963" cy="202898"/>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t(2)</a:t>
              </a:r>
            </a:p>
          </p:txBody>
        </p:sp>
        <p:sp>
          <p:nvSpPr>
            <p:cNvPr id="24" name="Shape 150"/>
            <p:cNvSpPr txBox="1"/>
            <p:nvPr/>
          </p:nvSpPr>
          <p:spPr>
            <a:xfrm rot="2671706">
              <a:off x="4105700" y="1482197"/>
              <a:ext cx="309298" cy="202805"/>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t(4)</a:t>
              </a:r>
            </a:p>
          </p:txBody>
        </p:sp>
        <p:cxnSp>
          <p:nvCxnSpPr>
            <p:cNvPr id="25" name="Shape 151"/>
            <p:cNvCxnSpPr>
              <a:stCxn id="7" idx="2"/>
              <a:endCxn id="9" idx="3"/>
            </p:cNvCxnSpPr>
            <p:nvPr/>
          </p:nvCxnSpPr>
          <p:spPr>
            <a:xfrm flipH="1">
              <a:off x="4078969" y="1248075"/>
              <a:ext cx="465300" cy="279000"/>
            </a:xfrm>
            <a:prstGeom prst="straightConnector1">
              <a:avLst/>
            </a:prstGeom>
            <a:noFill/>
            <a:ln w="9525" cap="flat" cmpd="sng">
              <a:solidFill>
                <a:srgbClr val="1155CC"/>
              </a:solidFill>
              <a:prstDash val="dash"/>
              <a:round/>
              <a:headEnd type="none" w="lg" len="lg"/>
              <a:tailEnd type="stealth" w="lg" len="lg"/>
            </a:ln>
          </p:spPr>
        </p:cxnSp>
        <p:sp>
          <p:nvSpPr>
            <p:cNvPr id="26" name="Shape 152"/>
            <p:cNvSpPr txBox="1"/>
            <p:nvPr/>
          </p:nvSpPr>
          <p:spPr>
            <a:xfrm rot="-1852944">
              <a:off x="4098292" y="1192328"/>
              <a:ext cx="326139" cy="20260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t(5)</a:t>
              </a:r>
            </a:p>
          </p:txBody>
        </p:sp>
        <p:cxnSp>
          <p:nvCxnSpPr>
            <p:cNvPr id="27" name="Shape 153"/>
            <p:cNvCxnSpPr>
              <a:stCxn id="10" idx="0"/>
              <a:endCxn id="12" idx="2"/>
            </p:cNvCxnSpPr>
            <p:nvPr/>
          </p:nvCxnSpPr>
          <p:spPr>
            <a:xfrm rot="10800000" flipH="1">
              <a:off x="3407882" y="1233401"/>
              <a:ext cx="211200" cy="303000"/>
            </a:xfrm>
            <a:prstGeom prst="straightConnector1">
              <a:avLst/>
            </a:prstGeom>
            <a:noFill/>
            <a:ln w="9525" cap="flat" cmpd="sng">
              <a:solidFill>
                <a:srgbClr val="38761D"/>
              </a:solidFill>
              <a:prstDash val="dashDot"/>
              <a:round/>
              <a:headEnd type="none" w="lg" len="lg"/>
              <a:tailEnd type="stealth" w="lg" len="lg"/>
            </a:ln>
          </p:spPr>
        </p:cxnSp>
        <p:sp>
          <p:nvSpPr>
            <p:cNvPr id="28" name="Shape 154"/>
            <p:cNvSpPr txBox="1"/>
            <p:nvPr/>
          </p:nvSpPr>
          <p:spPr>
            <a:xfrm rot="-3481415">
              <a:off x="3280121" y="1196089"/>
              <a:ext cx="314406" cy="202947"/>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t(6)</a:t>
              </a:r>
            </a:p>
          </p:txBody>
        </p:sp>
        <p:cxnSp>
          <p:nvCxnSpPr>
            <p:cNvPr id="29" name="Shape 155"/>
            <p:cNvCxnSpPr>
              <a:stCxn id="16" idx="1"/>
              <a:endCxn id="15" idx="3"/>
            </p:cNvCxnSpPr>
            <p:nvPr/>
          </p:nvCxnSpPr>
          <p:spPr>
            <a:xfrm rot="10800000">
              <a:off x="5226605" y="1526032"/>
              <a:ext cx="324300" cy="198300"/>
            </a:xfrm>
            <a:prstGeom prst="straightConnector1">
              <a:avLst/>
            </a:prstGeom>
            <a:noFill/>
            <a:ln w="9525" cap="flat" cmpd="sng">
              <a:solidFill>
                <a:srgbClr val="CC0000"/>
              </a:solidFill>
              <a:prstDash val="lgDash"/>
              <a:round/>
              <a:headEnd type="none" w="lg" len="lg"/>
              <a:tailEnd type="stealth" w="lg" len="lg"/>
            </a:ln>
          </p:spPr>
        </p:cxnSp>
        <p:sp>
          <p:nvSpPr>
            <p:cNvPr id="30" name="Shape 156"/>
            <p:cNvSpPr txBox="1"/>
            <p:nvPr/>
          </p:nvSpPr>
          <p:spPr>
            <a:xfrm rot="1723219">
              <a:off x="5328171" y="1482416"/>
              <a:ext cx="324638" cy="202866"/>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t(7)</a:t>
              </a:r>
            </a:p>
          </p:txBody>
        </p:sp>
        <p:cxnSp>
          <p:nvCxnSpPr>
            <p:cNvPr id="31" name="Shape 157"/>
            <p:cNvCxnSpPr>
              <a:stCxn id="8" idx="3"/>
              <a:endCxn id="13" idx="0"/>
            </p:cNvCxnSpPr>
            <p:nvPr/>
          </p:nvCxnSpPr>
          <p:spPr>
            <a:xfrm>
              <a:off x="4743692" y="1796537"/>
              <a:ext cx="294900" cy="136500"/>
            </a:xfrm>
            <a:prstGeom prst="straightConnector1">
              <a:avLst/>
            </a:prstGeom>
            <a:noFill/>
            <a:ln w="9525" cap="flat" cmpd="sng">
              <a:solidFill>
                <a:srgbClr val="38761D"/>
              </a:solidFill>
              <a:prstDash val="dashDot"/>
              <a:round/>
              <a:headEnd type="none" w="lg" len="lg"/>
              <a:tailEnd type="stealth" w="lg" len="lg"/>
            </a:ln>
          </p:spPr>
        </p:cxnSp>
        <p:sp>
          <p:nvSpPr>
            <p:cNvPr id="32" name="Shape 158"/>
            <p:cNvSpPr txBox="1"/>
            <p:nvPr/>
          </p:nvSpPr>
          <p:spPr>
            <a:xfrm rot="1390618">
              <a:off x="4791296" y="1676812"/>
              <a:ext cx="313284" cy="202671"/>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3" name="Shape 159"/>
            <p:cNvCxnSpPr>
              <a:stCxn id="11" idx="3"/>
              <a:endCxn id="13" idx="1"/>
            </p:cNvCxnSpPr>
            <p:nvPr/>
          </p:nvCxnSpPr>
          <p:spPr>
            <a:xfrm>
              <a:off x="4078875" y="2100178"/>
              <a:ext cx="771900" cy="20700"/>
            </a:xfrm>
            <a:prstGeom prst="straightConnector1">
              <a:avLst/>
            </a:prstGeom>
            <a:noFill/>
            <a:ln w="9525" cap="flat" cmpd="sng">
              <a:solidFill>
                <a:srgbClr val="1155CC"/>
              </a:solidFill>
              <a:prstDash val="dash"/>
              <a:round/>
              <a:headEnd type="none" w="lg" len="lg"/>
              <a:tailEnd type="stealth" w="lg" len="lg"/>
            </a:ln>
          </p:spPr>
        </p:cxnSp>
        <p:sp>
          <p:nvSpPr>
            <p:cNvPr id="34" name="Shape 160"/>
            <p:cNvSpPr txBox="1"/>
            <p:nvPr/>
          </p:nvSpPr>
          <p:spPr>
            <a:xfrm rot="3020">
              <a:off x="4373574" y="2022674"/>
              <a:ext cx="341400" cy="2030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1155CC"/>
                  </a:solidFill>
                </a:rPr>
                <a:t>t(9)</a:t>
              </a:r>
            </a:p>
          </p:txBody>
        </p:sp>
        <p:cxnSp>
          <p:nvCxnSpPr>
            <p:cNvPr id="35" name="Shape 161"/>
            <p:cNvCxnSpPr>
              <a:stCxn id="14" idx="3"/>
              <a:endCxn id="16" idx="0"/>
            </p:cNvCxnSpPr>
            <p:nvPr/>
          </p:nvCxnSpPr>
          <p:spPr>
            <a:xfrm>
              <a:off x="5579270" y="1082093"/>
              <a:ext cx="159600" cy="454200"/>
            </a:xfrm>
            <a:prstGeom prst="straightConnector1">
              <a:avLst/>
            </a:prstGeom>
            <a:noFill/>
            <a:ln w="9525" cap="flat" cmpd="sng">
              <a:solidFill>
                <a:srgbClr val="BF9000"/>
              </a:solidFill>
              <a:prstDash val="solid"/>
              <a:round/>
              <a:headEnd type="none" w="lg" len="lg"/>
              <a:tailEnd type="stealth" w="lg" len="lg"/>
            </a:ln>
          </p:spPr>
        </p:cxnSp>
        <p:sp>
          <p:nvSpPr>
            <p:cNvPr id="36" name="Shape 162"/>
            <p:cNvSpPr txBox="1"/>
            <p:nvPr/>
          </p:nvSpPr>
          <p:spPr>
            <a:xfrm rot="4463219">
              <a:off x="5557691" y="1170009"/>
              <a:ext cx="362267" cy="202708"/>
            </a:xfrm>
            <a:prstGeom prst="rect">
              <a:avLst/>
            </a:prstGeom>
            <a:noFill/>
            <a:ln>
              <a:noFill/>
            </a:ln>
          </p:spPr>
          <p:txBody>
            <a:bodyPr lIns="91425" tIns="91425" rIns="91425" bIns="91425" anchor="t" anchorCtr="0">
              <a:noAutofit/>
            </a:bodyPr>
            <a:lstStyle/>
            <a:p>
              <a:pPr lvl="0" algn="ctr" rtl="0">
                <a:spcBef>
                  <a:spcPts val="0"/>
                </a:spcBef>
                <a:buNone/>
              </a:pPr>
              <a:r>
                <a:rPr lang="en-US" sz="600">
                  <a:solidFill>
                    <a:srgbClr val="BF9000"/>
                  </a:solidFill>
                </a:rPr>
                <a:t>t(10)</a:t>
              </a:r>
            </a:p>
          </p:txBody>
        </p:sp>
        <p:cxnSp>
          <p:nvCxnSpPr>
            <p:cNvPr id="37" name="Shape 163"/>
            <p:cNvCxnSpPr>
              <a:stCxn id="10" idx="2"/>
              <a:endCxn id="11" idx="1"/>
            </p:cNvCxnSpPr>
            <p:nvPr/>
          </p:nvCxnSpPr>
          <p:spPr>
            <a:xfrm>
              <a:off x="3407882" y="1912253"/>
              <a:ext cx="295200" cy="187800"/>
            </a:xfrm>
            <a:prstGeom prst="straightConnector1">
              <a:avLst/>
            </a:prstGeom>
            <a:noFill/>
            <a:ln w="9525" cap="flat" cmpd="sng">
              <a:solidFill>
                <a:srgbClr val="38761D"/>
              </a:solidFill>
              <a:prstDash val="dashDot"/>
              <a:round/>
              <a:headEnd type="none" w="lg" len="lg"/>
              <a:tailEnd type="stealth" w="lg" len="lg"/>
            </a:ln>
          </p:spPr>
        </p:cxnSp>
        <p:sp>
          <p:nvSpPr>
            <p:cNvPr id="38" name="Shape 164"/>
            <p:cNvSpPr txBox="1"/>
            <p:nvPr/>
          </p:nvSpPr>
          <p:spPr>
            <a:xfrm rot="1882319">
              <a:off x="3465763" y="1852956"/>
              <a:ext cx="353827" cy="203024"/>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38761D"/>
                  </a:solidFill>
                </a:rPr>
                <a:t>t(8)</a:t>
              </a:r>
            </a:p>
          </p:txBody>
        </p:sp>
        <p:cxnSp>
          <p:nvCxnSpPr>
            <p:cNvPr id="39" name="Shape 165"/>
            <p:cNvCxnSpPr>
              <a:stCxn id="14" idx="1"/>
              <a:endCxn id="8" idx="0"/>
            </p:cNvCxnSpPr>
            <p:nvPr/>
          </p:nvCxnSpPr>
          <p:spPr>
            <a:xfrm flipH="1">
              <a:off x="4544131" y="1082093"/>
              <a:ext cx="636300" cy="541200"/>
            </a:xfrm>
            <a:prstGeom prst="straightConnector1">
              <a:avLst/>
            </a:prstGeom>
            <a:noFill/>
            <a:ln w="9525" cap="flat" cmpd="sng">
              <a:solidFill>
                <a:srgbClr val="CC0000"/>
              </a:solidFill>
              <a:prstDash val="lgDash"/>
              <a:round/>
              <a:headEnd type="none" w="lg" len="lg"/>
              <a:tailEnd type="stealth" w="lg" len="lg"/>
            </a:ln>
          </p:spPr>
        </p:cxnSp>
        <p:sp>
          <p:nvSpPr>
            <p:cNvPr id="40" name="Shape 166"/>
            <p:cNvSpPr txBox="1"/>
            <p:nvPr/>
          </p:nvSpPr>
          <p:spPr>
            <a:xfrm rot="-2368041">
              <a:off x="4733583" y="1108759"/>
              <a:ext cx="305834" cy="202699"/>
            </a:xfrm>
            <a:prstGeom prst="rect">
              <a:avLst/>
            </a:prstGeom>
            <a:noFill/>
            <a:ln>
              <a:noFill/>
            </a:ln>
          </p:spPr>
          <p:txBody>
            <a:bodyPr lIns="91425" tIns="91425" rIns="91425" bIns="91425" anchor="t" anchorCtr="0">
              <a:noAutofit/>
            </a:bodyPr>
            <a:lstStyle/>
            <a:p>
              <a:pPr lvl="0" algn="l" rtl="0">
                <a:spcBef>
                  <a:spcPts val="0"/>
                </a:spcBef>
                <a:buNone/>
              </a:pPr>
              <a:r>
                <a:rPr lang="en-US" sz="600">
                  <a:solidFill>
                    <a:srgbClr val="CC0000"/>
                  </a:solidFill>
                </a:rPr>
                <a:t>t(3)</a:t>
              </a:r>
            </a:p>
          </p:txBody>
        </p:sp>
      </p:grpSp>
      <p:grpSp>
        <p:nvGrpSpPr>
          <p:cNvPr id="41" name="Shape 167"/>
          <p:cNvGrpSpPr/>
          <p:nvPr/>
        </p:nvGrpSpPr>
        <p:grpSpPr>
          <a:xfrm>
            <a:off x="2985006" y="1365500"/>
            <a:ext cx="3364500" cy="1941900"/>
            <a:chOff x="3239775" y="682900"/>
            <a:chExt cx="3364500" cy="1941900"/>
          </a:xfrm>
        </p:grpSpPr>
        <p:sp>
          <p:nvSpPr>
            <p:cNvPr id="42" name="Shape 168"/>
            <p:cNvSpPr/>
            <p:nvPr/>
          </p:nvSpPr>
          <p:spPr>
            <a:xfrm>
              <a:off x="3239775" y="682900"/>
              <a:ext cx="3364500" cy="19419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43" name="Shape 169"/>
            <p:cNvGrpSpPr/>
            <p:nvPr/>
          </p:nvGrpSpPr>
          <p:grpSpPr>
            <a:xfrm>
              <a:off x="3672129" y="772305"/>
              <a:ext cx="1242080" cy="659230"/>
              <a:chOff x="3733569" y="864420"/>
              <a:chExt cx="1583478" cy="840426"/>
            </a:xfrm>
          </p:grpSpPr>
          <p:pic>
            <p:nvPicPr>
              <p:cNvPr id="145" name="Shape 170"/>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146" name="Shape 171"/>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147" name="Shape 172"/>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148" name="Shape 173"/>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149" name="Shape 174"/>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150" name="Shape 175"/>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151" name="Shape 176"/>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152" name="Shape 177"/>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153" name="Shape 178"/>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154" name="Shape 179"/>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155" name="Shape 180"/>
              <p:cNvCxnSpPr>
                <a:stCxn id="147" idx="3"/>
                <a:endCxn id="146"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156" name="Shape 181"/>
              <p:cNvCxnSpPr>
                <a:stCxn id="154" idx="1"/>
                <a:endCxn id="153"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157" name="Shape 182"/>
              <p:cNvCxnSpPr>
                <a:stCxn id="152" idx="1"/>
                <a:endCxn id="146"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sp>
          <p:nvSpPr>
            <p:cNvPr id="44" name="Shape 183"/>
            <p:cNvSpPr txBox="1"/>
            <p:nvPr/>
          </p:nvSpPr>
          <p:spPr>
            <a:xfrm rot="-5399467">
              <a:off x="2385287" y="1540600"/>
              <a:ext cx="1937400" cy="227700"/>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Graph Structure</a:t>
              </a:r>
            </a:p>
          </p:txBody>
        </p:sp>
        <p:sp>
          <p:nvSpPr>
            <p:cNvPr id="45" name="Shape 184"/>
            <p:cNvSpPr txBox="1"/>
            <p:nvPr/>
          </p:nvSpPr>
          <p:spPr>
            <a:xfrm>
              <a:off x="4845275" y="1238925"/>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6" name="Shape 185"/>
            <p:cNvGrpSpPr/>
            <p:nvPr/>
          </p:nvGrpSpPr>
          <p:grpSpPr>
            <a:xfrm>
              <a:off x="3817650" y="1418949"/>
              <a:ext cx="1023687" cy="1144847"/>
              <a:chOff x="3785475" y="1415924"/>
              <a:chExt cx="1023687" cy="1144847"/>
            </a:xfrm>
          </p:grpSpPr>
          <p:grpSp>
            <p:nvGrpSpPr>
              <p:cNvPr id="104" name="Shape 186"/>
              <p:cNvGrpSpPr/>
              <p:nvPr/>
            </p:nvGrpSpPr>
            <p:grpSpPr>
              <a:xfrm>
                <a:off x="4214400" y="2140025"/>
                <a:ext cx="106199" cy="415024"/>
                <a:chOff x="3956975" y="1527950"/>
                <a:chExt cx="106199" cy="415024"/>
              </a:xfrm>
            </p:grpSpPr>
            <p:sp>
              <p:nvSpPr>
                <p:cNvPr id="141" name="Shape 187"/>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2" name="Shape 188"/>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3" name="Shape 189"/>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4" name="Shape 190"/>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05" name="Shape 191"/>
              <p:cNvGrpSpPr/>
              <p:nvPr/>
            </p:nvGrpSpPr>
            <p:grpSpPr>
              <a:xfrm>
                <a:off x="4350000" y="2140025"/>
                <a:ext cx="106199" cy="415024"/>
                <a:chOff x="3956975" y="1527950"/>
                <a:chExt cx="106199" cy="415024"/>
              </a:xfrm>
            </p:grpSpPr>
            <p:sp>
              <p:nvSpPr>
                <p:cNvPr id="137" name="Shape 192"/>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8" name="Shape 193"/>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9" name="Shape 194"/>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0" name="Shape 195"/>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06" name="Shape 196"/>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107" name="Shape 197"/>
              <p:cNvGrpSpPr/>
              <p:nvPr/>
            </p:nvGrpSpPr>
            <p:grpSpPr>
              <a:xfrm>
                <a:off x="3943200" y="2140025"/>
                <a:ext cx="106199" cy="415024"/>
                <a:chOff x="3956975" y="1527950"/>
                <a:chExt cx="106199" cy="415024"/>
              </a:xfrm>
            </p:grpSpPr>
            <p:sp>
              <p:nvSpPr>
                <p:cNvPr id="133" name="Shape 198"/>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4" name="Shape 199"/>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5" name="Shape 200"/>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6" name="Shape 201"/>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108" name="Shape 202"/>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109" name="Shape 203"/>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110" name="Shape 204"/>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111" name="Shape 205"/>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112" name="Shape 206"/>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113" name="Shape 207"/>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dirty="0">
                    <a:solidFill>
                      <a:srgbClr val="666666"/>
                    </a:solidFill>
                  </a:rPr>
                  <a:t>Graph Coloring</a:t>
                </a:r>
              </a:p>
            </p:txBody>
          </p:sp>
          <p:grpSp>
            <p:nvGrpSpPr>
              <p:cNvPr id="114" name="Shape 208"/>
              <p:cNvGrpSpPr/>
              <p:nvPr/>
            </p:nvGrpSpPr>
            <p:grpSpPr>
              <a:xfrm>
                <a:off x="4078800" y="2140025"/>
                <a:ext cx="106199" cy="415024"/>
                <a:chOff x="3956975" y="1527950"/>
                <a:chExt cx="106199" cy="415024"/>
              </a:xfrm>
            </p:grpSpPr>
            <p:sp>
              <p:nvSpPr>
                <p:cNvPr id="129" name="Shape 20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0" name="Shape 21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1" name="Shape 21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2" name="Shape 21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5" name="Shape 213"/>
              <p:cNvGrpSpPr/>
              <p:nvPr/>
            </p:nvGrpSpPr>
            <p:grpSpPr>
              <a:xfrm>
                <a:off x="4485600" y="2140025"/>
                <a:ext cx="106199" cy="415024"/>
                <a:chOff x="3956975" y="1527950"/>
                <a:chExt cx="106199" cy="415024"/>
              </a:xfrm>
            </p:grpSpPr>
            <p:sp>
              <p:nvSpPr>
                <p:cNvPr id="125" name="Shape 21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6" name="Shape 21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7" name="Shape 21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8" name="Shape 21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16" name="Shape 218"/>
              <p:cNvGrpSpPr/>
              <p:nvPr/>
            </p:nvGrpSpPr>
            <p:grpSpPr>
              <a:xfrm>
                <a:off x="4627637" y="2140025"/>
                <a:ext cx="106199" cy="415024"/>
                <a:chOff x="3956975" y="1527950"/>
                <a:chExt cx="106199" cy="415024"/>
              </a:xfrm>
            </p:grpSpPr>
            <p:sp>
              <p:nvSpPr>
                <p:cNvPr id="121" name="Shape 21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2" name="Shape 22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3" name="Shape 22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4" name="Shape 22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17" name="Shape 223"/>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118" name="Shape 224"/>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119" name="Shape 225"/>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120" name="Shape 226"/>
              <p:cNvSpPr/>
              <p:nvPr/>
            </p:nvSpPr>
            <p:spPr>
              <a:xfrm rot="-5400000">
                <a:off x="4247474" y="994125"/>
                <a:ext cx="67199" cy="991199"/>
              </a:xfrm>
              <a:prstGeom prst="rightBrace">
                <a:avLst>
                  <a:gd name="adj1" fmla="val 190587"/>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47" name="Shape 227"/>
            <p:cNvGrpSpPr/>
            <p:nvPr/>
          </p:nvGrpSpPr>
          <p:grpSpPr>
            <a:xfrm>
              <a:off x="5367300" y="1418949"/>
              <a:ext cx="1023687" cy="1144847"/>
              <a:chOff x="3785475" y="1415924"/>
              <a:chExt cx="1023687" cy="1144847"/>
            </a:xfrm>
          </p:grpSpPr>
          <p:grpSp>
            <p:nvGrpSpPr>
              <p:cNvPr id="63" name="Shape 228"/>
              <p:cNvGrpSpPr/>
              <p:nvPr/>
            </p:nvGrpSpPr>
            <p:grpSpPr>
              <a:xfrm>
                <a:off x="4214400" y="2140025"/>
                <a:ext cx="106199" cy="415024"/>
                <a:chOff x="3956975" y="1527950"/>
                <a:chExt cx="106199" cy="415024"/>
              </a:xfrm>
            </p:grpSpPr>
            <p:sp>
              <p:nvSpPr>
                <p:cNvPr id="100" name="Shape 22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1" name="Shape 23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2" name="Shape 23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3" name="Shape 23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64" name="Shape 233"/>
              <p:cNvGrpSpPr/>
              <p:nvPr/>
            </p:nvGrpSpPr>
            <p:grpSpPr>
              <a:xfrm>
                <a:off x="4350000" y="2140025"/>
                <a:ext cx="106199" cy="415024"/>
                <a:chOff x="3956975" y="1527950"/>
                <a:chExt cx="106199" cy="415024"/>
              </a:xfrm>
            </p:grpSpPr>
            <p:sp>
              <p:nvSpPr>
                <p:cNvPr id="96" name="Shape 23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7" name="Shape 23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8" name="Shape 23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9" name="Shape 23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65" name="Shape 238"/>
              <p:cNvPicPr preferRelativeResize="0"/>
              <p:nvPr/>
            </p:nvPicPr>
            <p:blipFill>
              <a:blip r:embed="rId3">
                <a:alphaModFix/>
              </a:blip>
              <a:stretch>
                <a:fillRect/>
              </a:stretch>
            </p:blipFill>
            <p:spPr>
              <a:xfrm>
                <a:off x="3785483" y="2140026"/>
                <a:ext cx="106200" cy="106220"/>
              </a:xfrm>
              <a:prstGeom prst="rect">
                <a:avLst/>
              </a:prstGeom>
              <a:noFill/>
              <a:ln>
                <a:noFill/>
              </a:ln>
            </p:spPr>
          </p:pic>
          <p:grpSp>
            <p:nvGrpSpPr>
              <p:cNvPr id="66" name="Shape 239"/>
              <p:cNvGrpSpPr/>
              <p:nvPr/>
            </p:nvGrpSpPr>
            <p:grpSpPr>
              <a:xfrm>
                <a:off x="3943200" y="2140025"/>
                <a:ext cx="106199" cy="415024"/>
                <a:chOff x="3956975" y="1527950"/>
                <a:chExt cx="106199" cy="415024"/>
              </a:xfrm>
            </p:grpSpPr>
            <p:sp>
              <p:nvSpPr>
                <p:cNvPr id="92" name="Shape 24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3" name="Shape 24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4" name="Shape 24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5" name="Shape 24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67" name="Shape 244"/>
              <p:cNvSpPr txBox="1"/>
              <p:nvPr/>
            </p:nvSpPr>
            <p:spPr>
              <a:xfrm rot="-5400000">
                <a:off x="3705899" y="1789125"/>
                <a:ext cx="5807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PageRank</a:t>
                </a:r>
              </a:p>
            </p:txBody>
          </p:sp>
          <p:sp>
            <p:nvSpPr>
              <p:cNvPr id="68" name="Shape 245"/>
              <p:cNvSpPr txBox="1"/>
              <p:nvPr/>
            </p:nvSpPr>
            <p:spPr>
              <a:xfrm rot="-5400000">
                <a:off x="3740099" y="1687724"/>
                <a:ext cx="783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Triangle Count</a:t>
                </a:r>
              </a:p>
            </p:txBody>
          </p:sp>
          <p:sp>
            <p:nvSpPr>
              <p:cNvPr id="69" name="Shape 246"/>
              <p:cNvSpPr txBox="1"/>
              <p:nvPr/>
            </p:nvSpPr>
            <p:spPr>
              <a:xfrm rot="-5400000">
                <a:off x="4113974" y="1789124"/>
                <a:ext cx="5847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In-Degree</a:t>
                </a:r>
              </a:p>
            </p:txBody>
          </p:sp>
          <p:sp>
            <p:nvSpPr>
              <p:cNvPr id="70" name="Shape 247"/>
              <p:cNvSpPr txBox="1"/>
              <p:nvPr/>
            </p:nvSpPr>
            <p:spPr>
              <a:xfrm rot="-5400000">
                <a:off x="3941700" y="1753725"/>
                <a:ext cx="651599"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Out-Degree</a:t>
                </a:r>
              </a:p>
            </p:txBody>
          </p:sp>
          <p:sp>
            <p:nvSpPr>
              <p:cNvPr id="71" name="Shape 248"/>
              <p:cNvSpPr txBox="1"/>
              <p:nvPr/>
            </p:nvSpPr>
            <p:spPr>
              <a:xfrm rot="-5400000">
                <a:off x="4316399" y="1857224"/>
                <a:ext cx="4446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k-Core</a:t>
                </a:r>
              </a:p>
            </p:txBody>
          </p:sp>
          <p:sp>
            <p:nvSpPr>
              <p:cNvPr id="72" name="Shape 249"/>
              <p:cNvSpPr txBox="1"/>
              <p:nvPr/>
            </p:nvSpPr>
            <p:spPr>
              <a:xfrm rot="-5400000">
                <a:off x="4305162" y="1687724"/>
                <a:ext cx="768000" cy="239999"/>
              </a:xfrm>
              <a:prstGeom prst="rect">
                <a:avLst/>
              </a:prstGeom>
              <a:noFill/>
              <a:ln>
                <a:noFill/>
              </a:ln>
            </p:spPr>
            <p:txBody>
              <a:bodyPr lIns="91425" tIns="91425" rIns="91425" bIns="91425" anchor="ctr" anchorCtr="0">
                <a:noAutofit/>
              </a:bodyPr>
              <a:lstStyle/>
              <a:p>
                <a:pPr lvl="0" rtl="0">
                  <a:spcBef>
                    <a:spcPts val="0"/>
                  </a:spcBef>
                  <a:buNone/>
                </a:pPr>
                <a:r>
                  <a:rPr lang="en-US" sz="600" b="1">
                    <a:solidFill>
                      <a:srgbClr val="666666"/>
                    </a:solidFill>
                  </a:rPr>
                  <a:t>Graph Coloring</a:t>
                </a:r>
              </a:p>
            </p:txBody>
          </p:sp>
          <p:grpSp>
            <p:nvGrpSpPr>
              <p:cNvPr id="73" name="Shape 250"/>
              <p:cNvGrpSpPr/>
              <p:nvPr/>
            </p:nvGrpSpPr>
            <p:grpSpPr>
              <a:xfrm>
                <a:off x="4078800" y="2140025"/>
                <a:ext cx="106199" cy="415024"/>
                <a:chOff x="3956975" y="1527950"/>
                <a:chExt cx="106199" cy="415024"/>
              </a:xfrm>
            </p:grpSpPr>
            <p:sp>
              <p:nvSpPr>
                <p:cNvPr id="88" name="Shape 25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9" name="Shape 25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0" name="Shape 25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1" name="Shape 25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4" name="Shape 255"/>
              <p:cNvGrpSpPr/>
              <p:nvPr/>
            </p:nvGrpSpPr>
            <p:grpSpPr>
              <a:xfrm>
                <a:off x="4485600" y="2140025"/>
                <a:ext cx="106199" cy="415024"/>
                <a:chOff x="3956975" y="1527950"/>
                <a:chExt cx="106199" cy="415024"/>
              </a:xfrm>
            </p:grpSpPr>
            <p:sp>
              <p:nvSpPr>
                <p:cNvPr id="84" name="Shape 256"/>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5" name="Shape 257"/>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6" name="Shape 258"/>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7" name="Shape 259"/>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75" name="Shape 260"/>
              <p:cNvGrpSpPr/>
              <p:nvPr/>
            </p:nvGrpSpPr>
            <p:grpSpPr>
              <a:xfrm>
                <a:off x="4627637" y="2140025"/>
                <a:ext cx="106199" cy="415024"/>
                <a:chOff x="3956975" y="1527950"/>
                <a:chExt cx="106199" cy="415024"/>
              </a:xfrm>
            </p:grpSpPr>
            <p:sp>
              <p:nvSpPr>
                <p:cNvPr id="80" name="Shape 261"/>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1" name="Shape 262"/>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2" name="Shape 263"/>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3" name="Shape 264"/>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76" name="Shape 265"/>
              <p:cNvPicPr preferRelativeResize="0"/>
              <p:nvPr/>
            </p:nvPicPr>
            <p:blipFill>
              <a:blip r:embed="rId4">
                <a:alphaModFix/>
              </a:blip>
              <a:stretch>
                <a:fillRect/>
              </a:stretch>
            </p:blipFill>
            <p:spPr>
              <a:xfrm>
                <a:off x="3785483" y="2256129"/>
                <a:ext cx="106200" cy="92257"/>
              </a:xfrm>
              <a:prstGeom prst="rect">
                <a:avLst/>
              </a:prstGeom>
              <a:noFill/>
              <a:ln>
                <a:noFill/>
              </a:ln>
            </p:spPr>
          </p:pic>
          <p:pic>
            <p:nvPicPr>
              <p:cNvPr id="77" name="Shape 266"/>
              <p:cNvPicPr preferRelativeResize="0"/>
              <p:nvPr/>
            </p:nvPicPr>
            <p:blipFill>
              <a:blip r:embed="rId5">
                <a:alphaModFix/>
              </a:blip>
              <a:stretch>
                <a:fillRect/>
              </a:stretch>
            </p:blipFill>
            <p:spPr>
              <a:xfrm>
                <a:off x="3785483" y="2348372"/>
                <a:ext cx="106200" cy="106178"/>
              </a:xfrm>
              <a:prstGeom prst="rect">
                <a:avLst/>
              </a:prstGeom>
              <a:noFill/>
              <a:ln>
                <a:noFill/>
              </a:ln>
            </p:spPr>
          </p:pic>
          <p:pic>
            <p:nvPicPr>
              <p:cNvPr id="78" name="Shape 267"/>
              <p:cNvPicPr preferRelativeResize="0"/>
              <p:nvPr/>
            </p:nvPicPr>
            <p:blipFill>
              <a:blip r:embed="rId3">
                <a:alphaModFix/>
              </a:blip>
              <a:stretch>
                <a:fillRect/>
              </a:stretch>
            </p:blipFill>
            <p:spPr>
              <a:xfrm>
                <a:off x="3785483" y="2454551"/>
                <a:ext cx="106200" cy="106220"/>
              </a:xfrm>
              <a:prstGeom prst="rect">
                <a:avLst/>
              </a:prstGeom>
              <a:noFill/>
              <a:ln>
                <a:noFill/>
              </a:ln>
            </p:spPr>
          </p:pic>
          <p:sp>
            <p:nvSpPr>
              <p:cNvPr id="79" name="Shape 268"/>
              <p:cNvSpPr/>
              <p:nvPr/>
            </p:nvSpPr>
            <p:spPr>
              <a:xfrm rot="-5400000">
                <a:off x="4247474" y="994125"/>
                <a:ext cx="67199" cy="991199"/>
              </a:xfrm>
              <a:prstGeom prst="rightBrace">
                <a:avLst>
                  <a:gd name="adj1" fmla="val 17016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48" name="Shape 269"/>
            <p:cNvSpPr txBox="1"/>
            <p:nvPr/>
          </p:nvSpPr>
          <p:spPr>
            <a:xfrm>
              <a:off x="4837150" y="2357450"/>
              <a:ext cx="458999" cy="179100"/>
            </a:xfrm>
            <a:prstGeom prst="rect">
              <a:avLst/>
            </a:prstGeom>
            <a:noFill/>
            <a:ln>
              <a:noFill/>
            </a:ln>
          </p:spPr>
          <p:txBody>
            <a:bodyPr lIns="91425" tIns="91425" rIns="91425" bIns="91425" anchor="ctr" anchorCtr="0">
              <a:noAutofit/>
            </a:bodyPr>
            <a:lstStyle/>
            <a:p>
              <a:pPr lvl="0" algn="ctr" rtl="0">
                <a:spcBef>
                  <a:spcPts val="0"/>
                </a:spcBef>
                <a:buNone/>
              </a:pPr>
              <a:r>
                <a:rPr lang="en-US" sz="900" b="1">
                  <a:solidFill>
                    <a:srgbClr val="434343"/>
                  </a:solidFill>
                </a:rPr>
                <a:t>…</a:t>
              </a:r>
            </a:p>
          </p:txBody>
        </p:sp>
        <p:grpSp>
          <p:nvGrpSpPr>
            <p:cNvPr id="49" name="Shape 270"/>
            <p:cNvGrpSpPr/>
            <p:nvPr/>
          </p:nvGrpSpPr>
          <p:grpSpPr>
            <a:xfrm>
              <a:off x="5262054" y="772305"/>
              <a:ext cx="1242080" cy="659230"/>
              <a:chOff x="3733569" y="864420"/>
              <a:chExt cx="1583478" cy="840426"/>
            </a:xfrm>
          </p:grpSpPr>
          <p:pic>
            <p:nvPicPr>
              <p:cNvPr id="50" name="Shape 271"/>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51" name="Shape 272"/>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52" name="Shape 273"/>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53" name="Shape 274"/>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54" name="Shape 275"/>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55" name="Shape 276"/>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56" name="Shape 277"/>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57" name="Shape 278"/>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58" name="Shape 279"/>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59" name="Shape 280"/>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60" name="Shape 281"/>
              <p:cNvCxnSpPr>
                <a:stCxn id="55" idx="3"/>
                <a:endCxn id="50" idx="1"/>
              </p:cNvCxnSpPr>
              <p:nvPr/>
            </p:nvCxnSpPr>
            <p:spPr>
              <a:xfrm>
                <a:off x="4083785" y="974353"/>
                <a:ext cx="314400" cy="0"/>
              </a:xfrm>
              <a:prstGeom prst="straightConnector1">
                <a:avLst/>
              </a:prstGeom>
              <a:noFill/>
              <a:ln w="9525" cap="flat" cmpd="sng">
                <a:solidFill>
                  <a:srgbClr val="1155CC"/>
                </a:solidFill>
                <a:prstDash val="dash"/>
                <a:round/>
                <a:headEnd type="none" w="lg" len="lg"/>
                <a:tailEnd type="stealth" w="lg" len="lg"/>
              </a:ln>
            </p:spPr>
          </p:cxnSp>
          <p:cxnSp>
            <p:nvCxnSpPr>
              <p:cNvPr id="61" name="Shape 282"/>
              <p:cNvCxnSpPr>
                <a:stCxn id="50" idx="2"/>
                <a:endCxn id="52" idx="3"/>
              </p:cNvCxnSpPr>
              <p:nvPr/>
            </p:nvCxnSpPr>
            <p:spPr>
              <a:xfrm flipH="1">
                <a:off x="4235893" y="1084293"/>
                <a:ext cx="272400" cy="163200"/>
              </a:xfrm>
              <a:prstGeom prst="straightConnector1">
                <a:avLst/>
              </a:prstGeom>
              <a:noFill/>
              <a:ln w="9525" cap="flat" cmpd="sng">
                <a:solidFill>
                  <a:srgbClr val="1155CC"/>
                </a:solidFill>
                <a:prstDash val="dash"/>
                <a:round/>
                <a:headEnd type="none" w="lg" len="lg"/>
                <a:tailEnd type="stealth" w="lg" len="lg"/>
              </a:ln>
            </p:spPr>
          </p:cxnSp>
          <p:cxnSp>
            <p:nvCxnSpPr>
              <p:cNvPr id="62" name="Shape 283"/>
              <p:cNvCxnSpPr>
                <a:stCxn id="54" idx="3"/>
                <a:endCxn id="56" idx="1"/>
              </p:cNvCxnSpPr>
              <p:nvPr/>
            </p:nvCxnSpPr>
            <p:spPr>
              <a:xfrm>
                <a:off x="4236037" y="1582774"/>
                <a:ext cx="451200" cy="12300"/>
              </a:xfrm>
              <a:prstGeom prst="straightConnector1">
                <a:avLst/>
              </a:prstGeom>
              <a:noFill/>
              <a:ln w="9525" cap="flat" cmpd="sng">
                <a:solidFill>
                  <a:srgbClr val="1155CC"/>
                </a:solidFill>
                <a:prstDash val="dash"/>
                <a:round/>
                <a:headEnd type="none" w="lg" len="lg"/>
                <a:tailEnd type="stealth" w="lg" len="lg"/>
              </a:ln>
            </p:spPr>
          </p:cxnSp>
        </p:grpSp>
      </p:grpSp>
      <p:grpSp>
        <p:nvGrpSpPr>
          <p:cNvPr id="158" name="Shape 284"/>
          <p:cNvGrpSpPr/>
          <p:nvPr/>
        </p:nvGrpSpPr>
        <p:grpSpPr>
          <a:xfrm>
            <a:off x="2985294" y="3456300"/>
            <a:ext cx="3364500" cy="1039500"/>
            <a:chOff x="3250987" y="3036499"/>
            <a:chExt cx="3364500" cy="1039500"/>
          </a:xfrm>
        </p:grpSpPr>
        <p:sp>
          <p:nvSpPr>
            <p:cNvPr id="159" name="Shape 285"/>
            <p:cNvSpPr/>
            <p:nvPr/>
          </p:nvSpPr>
          <p:spPr>
            <a:xfrm>
              <a:off x="3250987" y="3036500"/>
              <a:ext cx="3364500" cy="1039500"/>
            </a:xfrm>
            <a:prstGeom prst="rect">
              <a:avLst/>
            </a:prstGeom>
            <a:solidFill>
              <a:srgbClr val="EFEFEF"/>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0" name="Shape 286"/>
            <p:cNvSpPr txBox="1"/>
            <p:nvPr/>
          </p:nvSpPr>
          <p:spPr>
            <a:xfrm rot="-5399007">
              <a:off x="2845712" y="3442249"/>
              <a:ext cx="1039500" cy="227999"/>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Action Sequence</a:t>
              </a:r>
            </a:p>
          </p:txBody>
        </p:sp>
        <p:grpSp>
          <p:nvGrpSpPr>
            <p:cNvPr id="161" name="Shape 287"/>
            <p:cNvGrpSpPr/>
            <p:nvPr/>
          </p:nvGrpSpPr>
          <p:grpSpPr>
            <a:xfrm>
              <a:off x="3713146" y="3147187"/>
              <a:ext cx="1576553" cy="760697"/>
              <a:chOff x="3559196" y="3307312"/>
              <a:chExt cx="1576553" cy="760697"/>
            </a:xfrm>
          </p:grpSpPr>
          <p:grpSp>
            <p:nvGrpSpPr>
              <p:cNvPr id="166" name="Shape 288"/>
              <p:cNvGrpSpPr/>
              <p:nvPr/>
            </p:nvGrpSpPr>
            <p:grpSpPr>
              <a:xfrm>
                <a:off x="4140512" y="3647262"/>
                <a:ext cx="106199" cy="415024"/>
                <a:chOff x="3956975" y="1527950"/>
                <a:chExt cx="106199" cy="415024"/>
              </a:xfrm>
            </p:grpSpPr>
            <p:sp>
              <p:nvSpPr>
                <p:cNvPr id="211" name="Shape 289"/>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2" name="Shape 290"/>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3" name="Shape 291"/>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4" name="Shape 292"/>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67" name="Shape 293"/>
              <p:cNvGrpSpPr/>
              <p:nvPr/>
            </p:nvGrpSpPr>
            <p:grpSpPr>
              <a:xfrm>
                <a:off x="4352312" y="3647262"/>
                <a:ext cx="106199" cy="415024"/>
                <a:chOff x="3956975" y="1527950"/>
                <a:chExt cx="106199" cy="415024"/>
              </a:xfrm>
            </p:grpSpPr>
            <p:sp>
              <p:nvSpPr>
                <p:cNvPr id="207" name="Shape 294"/>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8" name="Shape 295"/>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9" name="Shape 296"/>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0" name="Shape 297"/>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68" name="Shape 298"/>
              <p:cNvPicPr preferRelativeResize="0"/>
              <p:nvPr/>
            </p:nvPicPr>
            <p:blipFill>
              <a:blip r:embed="rId3">
                <a:alphaModFix/>
              </a:blip>
              <a:stretch>
                <a:fillRect/>
              </a:stretch>
            </p:blipFill>
            <p:spPr>
              <a:xfrm>
                <a:off x="3559196" y="3647264"/>
                <a:ext cx="106200" cy="106220"/>
              </a:xfrm>
              <a:prstGeom prst="rect">
                <a:avLst/>
              </a:prstGeom>
              <a:noFill/>
              <a:ln>
                <a:noFill/>
              </a:ln>
            </p:spPr>
          </p:pic>
          <p:grpSp>
            <p:nvGrpSpPr>
              <p:cNvPr id="169" name="Shape 299"/>
              <p:cNvGrpSpPr/>
              <p:nvPr/>
            </p:nvGrpSpPr>
            <p:grpSpPr>
              <a:xfrm>
                <a:off x="3716912" y="3647262"/>
                <a:ext cx="106199" cy="415024"/>
                <a:chOff x="3956975" y="1527950"/>
                <a:chExt cx="106199" cy="415024"/>
              </a:xfrm>
            </p:grpSpPr>
            <p:sp>
              <p:nvSpPr>
                <p:cNvPr id="203" name="Shape 30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4" name="Shape 30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5" name="Shape 30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6" name="Shape 30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0" name="Shape 304"/>
              <p:cNvGrpSpPr/>
              <p:nvPr/>
            </p:nvGrpSpPr>
            <p:grpSpPr>
              <a:xfrm>
                <a:off x="3928712" y="3647262"/>
                <a:ext cx="106199" cy="415024"/>
                <a:chOff x="3956975" y="1527950"/>
                <a:chExt cx="106199" cy="415024"/>
              </a:xfrm>
            </p:grpSpPr>
            <p:sp>
              <p:nvSpPr>
                <p:cNvPr id="199" name="Shape 30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0" name="Shape 30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1" name="Shape 30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2" name="Shape 30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1" name="Shape 309"/>
              <p:cNvGrpSpPr/>
              <p:nvPr/>
            </p:nvGrpSpPr>
            <p:grpSpPr>
              <a:xfrm>
                <a:off x="4792712" y="3647262"/>
                <a:ext cx="106199" cy="415024"/>
                <a:chOff x="3956975" y="1527950"/>
                <a:chExt cx="106199" cy="415024"/>
              </a:xfrm>
            </p:grpSpPr>
            <p:sp>
              <p:nvSpPr>
                <p:cNvPr id="195" name="Shape 310"/>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6" name="Shape 311"/>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7" name="Shape 312"/>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8" name="Shape 313"/>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172" name="Shape 314"/>
              <p:cNvGrpSpPr/>
              <p:nvPr/>
            </p:nvGrpSpPr>
            <p:grpSpPr>
              <a:xfrm>
                <a:off x="5010950" y="3647262"/>
                <a:ext cx="106199" cy="415024"/>
                <a:chOff x="3956975" y="1527950"/>
                <a:chExt cx="106199" cy="415024"/>
              </a:xfrm>
            </p:grpSpPr>
            <p:sp>
              <p:nvSpPr>
                <p:cNvPr id="191" name="Shape 315"/>
                <p:cNvSpPr/>
                <p:nvPr/>
              </p:nvSpPr>
              <p:spPr>
                <a:xfrm>
                  <a:off x="3956975" y="15279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2" name="Shape 316"/>
                <p:cNvSpPr/>
                <p:nvPr/>
              </p:nvSpPr>
              <p:spPr>
                <a:xfrm>
                  <a:off x="3956975" y="1634150"/>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3" name="Shape 317"/>
                <p:cNvSpPr/>
                <p:nvPr/>
              </p:nvSpPr>
              <p:spPr>
                <a:xfrm>
                  <a:off x="3956975" y="17305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4" name="Shape 318"/>
                <p:cNvSpPr/>
                <p:nvPr/>
              </p:nvSpPr>
              <p:spPr>
                <a:xfrm>
                  <a:off x="3956975" y="1836775"/>
                  <a:ext cx="106199" cy="10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pic>
            <p:nvPicPr>
              <p:cNvPr id="173" name="Shape 319"/>
              <p:cNvPicPr preferRelativeResize="0"/>
              <p:nvPr/>
            </p:nvPicPr>
            <p:blipFill>
              <a:blip r:embed="rId4">
                <a:alphaModFix/>
              </a:blip>
              <a:stretch>
                <a:fillRect/>
              </a:stretch>
            </p:blipFill>
            <p:spPr>
              <a:xfrm>
                <a:off x="3559196" y="3763367"/>
                <a:ext cx="106200" cy="92257"/>
              </a:xfrm>
              <a:prstGeom prst="rect">
                <a:avLst/>
              </a:prstGeom>
              <a:noFill/>
              <a:ln>
                <a:noFill/>
              </a:ln>
            </p:spPr>
          </p:pic>
          <p:pic>
            <p:nvPicPr>
              <p:cNvPr id="174" name="Shape 320"/>
              <p:cNvPicPr preferRelativeResize="0"/>
              <p:nvPr/>
            </p:nvPicPr>
            <p:blipFill>
              <a:blip r:embed="rId5">
                <a:alphaModFix/>
              </a:blip>
              <a:stretch>
                <a:fillRect/>
              </a:stretch>
            </p:blipFill>
            <p:spPr>
              <a:xfrm>
                <a:off x="3559196" y="3855609"/>
                <a:ext cx="106200" cy="106178"/>
              </a:xfrm>
              <a:prstGeom prst="rect">
                <a:avLst/>
              </a:prstGeom>
              <a:noFill/>
              <a:ln>
                <a:noFill/>
              </a:ln>
            </p:spPr>
          </p:pic>
          <p:pic>
            <p:nvPicPr>
              <p:cNvPr id="175" name="Shape 321"/>
              <p:cNvPicPr preferRelativeResize="0"/>
              <p:nvPr/>
            </p:nvPicPr>
            <p:blipFill>
              <a:blip r:embed="rId3">
                <a:alphaModFix/>
              </a:blip>
              <a:stretch>
                <a:fillRect/>
              </a:stretch>
            </p:blipFill>
            <p:spPr>
              <a:xfrm>
                <a:off x="3559196" y="3961789"/>
                <a:ext cx="106200" cy="106220"/>
              </a:xfrm>
              <a:prstGeom prst="rect">
                <a:avLst/>
              </a:prstGeom>
              <a:noFill/>
              <a:ln>
                <a:noFill/>
              </a:ln>
            </p:spPr>
          </p:pic>
          <p:cxnSp>
            <p:nvCxnSpPr>
              <p:cNvPr id="176" name="Shape 322"/>
              <p:cNvCxnSpPr/>
              <p:nvPr/>
            </p:nvCxnSpPr>
            <p:spPr>
              <a:xfrm>
                <a:off x="3928725"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77" name="Shape 323"/>
              <p:cNvCxnSpPr/>
              <p:nvPr/>
            </p:nvCxnSpPr>
            <p:spPr>
              <a:xfrm>
                <a:off x="3986925" y="3596437"/>
                <a:ext cx="61200" cy="3299"/>
              </a:xfrm>
              <a:prstGeom prst="straightConnector1">
                <a:avLst/>
              </a:prstGeom>
              <a:noFill/>
              <a:ln w="9525" cap="flat" cmpd="sng">
                <a:solidFill>
                  <a:srgbClr val="1155CC"/>
                </a:solidFill>
                <a:prstDash val="dash"/>
                <a:round/>
                <a:headEnd type="none" w="lg" len="lg"/>
                <a:tailEnd type="stealth" w="lg" len="lg"/>
              </a:ln>
            </p:spPr>
          </p:cxnSp>
          <p:cxnSp>
            <p:nvCxnSpPr>
              <p:cNvPr id="178" name="Shape 324"/>
              <p:cNvCxnSpPr/>
              <p:nvPr/>
            </p:nvCxnSpPr>
            <p:spPr>
              <a:xfrm rot="10800000" flipH="1">
                <a:off x="4188612" y="3595687"/>
                <a:ext cx="61200" cy="1800"/>
              </a:xfrm>
              <a:prstGeom prst="straightConnector1">
                <a:avLst/>
              </a:prstGeom>
              <a:noFill/>
              <a:ln w="9525" cap="flat" cmpd="sng">
                <a:solidFill>
                  <a:srgbClr val="38761D"/>
                </a:solidFill>
                <a:prstDash val="dashDot"/>
                <a:round/>
                <a:headEnd type="none" w="lg" len="lg"/>
                <a:tailEnd type="stealth" w="lg" len="lg"/>
              </a:ln>
            </p:spPr>
          </p:cxnSp>
          <p:cxnSp>
            <p:nvCxnSpPr>
              <p:cNvPr id="179" name="Shape 325"/>
              <p:cNvCxnSpPr/>
              <p:nvPr/>
            </p:nvCxnSpPr>
            <p:spPr>
              <a:xfrm>
                <a:off x="4137437" y="359718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0" name="Shape 326"/>
              <p:cNvCxnSpPr/>
              <p:nvPr/>
            </p:nvCxnSpPr>
            <p:spPr>
              <a:xfrm>
                <a:off x="37118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1" name="Shape 327"/>
              <p:cNvCxnSpPr/>
              <p:nvPr/>
            </p:nvCxnSpPr>
            <p:spPr>
              <a:xfrm>
                <a:off x="37700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2" name="Shape 328"/>
              <p:cNvCxnSpPr/>
              <p:nvPr/>
            </p:nvCxnSpPr>
            <p:spPr>
              <a:xfrm>
                <a:off x="4352312" y="3596437"/>
                <a:ext cx="58200" cy="299"/>
              </a:xfrm>
              <a:prstGeom prst="straightConnector1">
                <a:avLst/>
              </a:prstGeom>
              <a:noFill/>
              <a:ln w="9525" cap="flat" cmpd="sng">
                <a:solidFill>
                  <a:srgbClr val="CC0000"/>
                </a:solidFill>
                <a:prstDash val="lgDash"/>
                <a:round/>
                <a:headEnd type="none" w="lg" len="lg"/>
                <a:tailEnd type="stealth" w="lg" len="lg"/>
              </a:ln>
            </p:spPr>
          </p:cxnSp>
          <p:cxnSp>
            <p:nvCxnSpPr>
              <p:cNvPr id="183" name="Shape 329"/>
              <p:cNvCxnSpPr/>
              <p:nvPr/>
            </p:nvCxnSpPr>
            <p:spPr>
              <a:xfrm rot="10800000" flipH="1">
                <a:off x="4413525" y="3596137"/>
                <a:ext cx="62400" cy="2399"/>
              </a:xfrm>
              <a:prstGeom prst="straightConnector1">
                <a:avLst/>
              </a:prstGeom>
              <a:noFill/>
              <a:ln w="9525" cap="flat" cmpd="sng">
                <a:solidFill>
                  <a:srgbClr val="BF9000"/>
                </a:solidFill>
                <a:prstDash val="solid"/>
                <a:round/>
                <a:headEnd type="none" w="lg" len="lg"/>
                <a:tailEnd type="stealth" w="lg" len="lg"/>
              </a:ln>
            </p:spPr>
          </p:cxnSp>
          <p:sp>
            <p:nvSpPr>
              <p:cNvPr id="184" name="Shape 330"/>
              <p:cNvSpPr txBox="1"/>
              <p:nvPr/>
            </p:nvSpPr>
            <p:spPr>
              <a:xfrm>
                <a:off x="4490675" y="3765212"/>
                <a:ext cx="213899" cy="179100"/>
              </a:xfrm>
              <a:prstGeom prst="rect">
                <a:avLst/>
              </a:prstGeom>
              <a:noFill/>
              <a:ln>
                <a:noFill/>
              </a:ln>
            </p:spPr>
            <p:txBody>
              <a:bodyPr lIns="91425" tIns="91425" rIns="91425" bIns="91425" anchor="ctr" anchorCtr="0">
                <a:noAutofit/>
              </a:bodyPr>
              <a:lstStyle/>
              <a:p>
                <a:pPr lvl="0" rtl="0">
                  <a:spcBef>
                    <a:spcPts val="0"/>
                  </a:spcBef>
                  <a:buNone/>
                </a:pPr>
                <a:r>
                  <a:rPr lang="en-US" sz="900">
                    <a:solidFill>
                      <a:srgbClr val="434343"/>
                    </a:solidFill>
                  </a:rPr>
                  <a:t>…</a:t>
                </a:r>
              </a:p>
            </p:txBody>
          </p:sp>
          <p:cxnSp>
            <p:nvCxnSpPr>
              <p:cNvPr id="185" name="Shape 331"/>
              <p:cNvCxnSpPr/>
              <p:nvPr/>
            </p:nvCxnSpPr>
            <p:spPr>
              <a:xfrm rot="10800000" flipH="1">
                <a:off x="4775925" y="35953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6" name="Shape 332"/>
              <p:cNvCxnSpPr/>
              <p:nvPr/>
            </p:nvCxnSpPr>
            <p:spPr>
              <a:xfrm rot="10800000" flipH="1">
                <a:off x="50733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7" name="Shape 333"/>
              <p:cNvCxnSpPr/>
              <p:nvPr/>
            </p:nvCxnSpPr>
            <p:spPr>
              <a:xfrm rot="10800000" flipH="1">
                <a:off x="5010950" y="3596887"/>
                <a:ext cx="62400" cy="2399"/>
              </a:xfrm>
              <a:prstGeom prst="straightConnector1">
                <a:avLst/>
              </a:prstGeom>
              <a:noFill/>
              <a:ln w="9525" cap="flat" cmpd="sng">
                <a:solidFill>
                  <a:srgbClr val="BF9000"/>
                </a:solidFill>
                <a:prstDash val="solid"/>
                <a:round/>
                <a:headEnd type="none" w="lg" len="lg"/>
                <a:tailEnd type="stealth" w="lg" len="lg"/>
              </a:ln>
            </p:spPr>
          </p:cxnSp>
          <p:cxnSp>
            <p:nvCxnSpPr>
              <p:cNvPr id="188" name="Shape 334"/>
              <p:cNvCxnSpPr/>
              <p:nvPr/>
            </p:nvCxnSpPr>
            <p:spPr>
              <a:xfrm rot="10800000" flipH="1">
                <a:off x="4838312" y="3595987"/>
                <a:ext cx="61200" cy="1800"/>
              </a:xfrm>
              <a:prstGeom prst="straightConnector1">
                <a:avLst/>
              </a:prstGeom>
              <a:noFill/>
              <a:ln w="9525" cap="flat" cmpd="sng">
                <a:solidFill>
                  <a:srgbClr val="38761D"/>
                </a:solidFill>
                <a:prstDash val="dashDot"/>
                <a:round/>
                <a:headEnd type="none" w="lg" len="lg"/>
                <a:tailEnd type="stealth" w="lg" len="lg"/>
              </a:ln>
            </p:spPr>
          </p:cxnSp>
          <p:sp>
            <p:nvSpPr>
              <p:cNvPr id="189" name="Shape 335"/>
              <p:cNvSpPr/>
              <p:nvPr/>
            </p:nvSpPr>
            <p:spPr>
              <a:xfrm rot="-5400000">
                <a:off x="4347825" y="2774162"/>
                <a:ext cx="67199" cy="1476300"/>
              </a:xfrm>
              <a:prstGeom prst="rightBrace">
                <a:avLst>
                  <a:gd name="adj1" fmla="val 18095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0" name="Shape 336"/>
              <p:cNvSpPr txBox="1"/>
              <p:nvPr/>
            </p:nvSpPr>
            <p:spPr>
              <a:xfrm>
                <a:off x="3919964" y="3307312"/>
                <a:ext cx="943799" cy="188100"/>
              </a:xfrm>
              <a:prstGeom prst="rect">
                <a:avLst/>
              </a:prstGeom>
              <a:noFill/>
              <a:ln>
                <a:noFill/>
              </a:ln>
            </p:spPr>
            <p:txBody>
              <a:bodyPr lIns="91425" tIns="91425" rIns="91425" bIns="91425" anchor="ctr" anchorCtr="0">
                <a:noAutofit/>
              </a:bodyPr>
              <a:lstStyle/>
              <a:p>
                <a:pPr lvl="0" algn="ctr" rtl="0">
                  <a:spcBef>
                    <a:spcPts val="0"/>
                  </a:spcBef>
                  <a:buNone/>
                </a:pPr>
                <a:r>
                  <a:rPr lang="en-US" sz="700" b="1">
                    <a:solidFill>
                      <a:srgbClr val="666666"/>
                    </a:solidFill>
                  </a:rPr>
                  <a:t>Bigram Features</a:t>
                </a:r>
              </a:p>
            </p:txBody>
          </p:sp>
        </p:grpSp>
        <p:pic>
          <p:nvPicPr>
            <p:cNvPr id="162" name="Shape 337"/>
            <p:cNvPicPr preferRelativeResize="0"/>
            <p:nvPr/>
          </p:nvPicPr>
          <p:blipFill>
            <a:blip r:embed="rId6">
              <a:alphaModFix/>
            </a:blip>
            <a:stretch>
              <a:fillRect/>
            </a:stretch>
          </p:blipFill>
          <p:spPr>
            <a:xfrm>
              <a:off x="5499225" y="3419700"/>
              <a:ext cx="1035775" cy="558674"/>
            </a:xfrm>
            <a:prstGeom prst="rect">
              <a:avLst/>
            </a:prstGeom>
            <a:noFill/>
            <a:ln>
              <a:noFill/>
            </a:ln>
          </p:spPr>
        </p:pic>
        <p:sp>
          <p:nvSpPr>
            <p:cNvPr id="163" name="Shape 338"/>
            <p:cNvSpPr txBox="1"/>
            <p:nvPr/>
          </p:nvSpPr>
          <p:spPr>
            <a:xfrm>
              <a:off x="5314300" y="3559812"/>
              <a:ext cx="280799" cy="179100"/>
            </a:xfrm>
            <a:prstGeom prst="rect">
              <a:avLst/>
            </a:prstGeom>
            <a:noFill/>
            <a:ln>
              <a:noFill/>
            </a:ln>
          </p:spPr>
          <p:txBody>
            <a:bodyPr lIns="91425" tIns="91425" rIns="91425" bIns="91425" anchor="ctr" anchorCtr="0">
              <a:noAutofit/>
            </a:bodyPr>
            <a:lstStyle/>
            <a:p>
              <a:pPr lvl="0" rtl="0">
                <a:spcBef>
                  <a:spcPts val="0"/>
                </a:spcBef>
                <a:buNone/>
              </a:pPr>
              <a:r>
                <a:rPr lang="en-US" sz="1100">
                  <a:solidFill>
                    <a:srgbClr val="434343"/>
                  </a:solidFill>
                </a:rPr>
                <a:t>+</a:t>
              </a:r>
            </a:p>
          </p:txBody>
        </p:sp>
        <p:sp>
          <p:nvSpPr>
            <p:cNvPr id="164" name="Shape 339"/>
            <p:cNvSpPr/>
            <p:nvPr/>
          </p:nvSpPr>
          <p:spPr>
            <a:xfrm rot="-5400000">
              <a:off x="5961846" y="2814650"/>
              <a:ext cx="67199" cy="1079099"/>
            </a:xfrm>
            <a:prstGeom prst="rightBrace">
              <a:avLst>
                <a:gd name="adj1" fmla="val 168382"/>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340"/>
            <p:cNvSpPr txBox="1"/>
            <p:nvPr/>
          </p:nvSpPr>
          <p:spPr>
            <a:xfrm>
              <a:off x="5439375" y="3147200"/>
              <a:ext cx="1112100" cy="188100"/>
            </a:xfrm>
            <a:prstGeom prst="rect">
              <a:avLst/>
            </a:prstGeom>
            <a:noFill/>
            <a:ln>
              <a:noFill/>
            </a:ln>
          </p:spPr>
          <p:txBody>
            <a:bodyPr lIns="91425" tIns="91425" rIns="91425" bIns="91425" anchor="ctr" anchorCtr="0">
              <a:noAutofit/>
            </a:bodyPr>
            <a:lstStyle/>
            <a:p>
              <a:pPr lvl="0" algn="ctr" rtl="0">
                <a:spcBef>
                  <a:spcPts val="0"/>
                </a:spcBef>
                <a:buNone/>
              </a:pPr>
              <a:r>
                <a:rPr lang="en-US" sz="700" b="1">
                  <a:solidFill>
                    <a:srgbClr val="666666"/>
                  </a:solidFill>
                </a:rPr>
                <a:t>Chain Augmented NB</a:t>
              </a:r>
            </a:p>
          </p:txBody>
        </p:sp>
      </p:grpSp>
      <p:sp>
        <p:nvSpPr>
          <p:cNvPr id="215" name="Shape 341"/>
          <p:cNvSpPr txBox="1"/>
          <p:nvPr/>
        </p:nvSpPr>
        <p:spPr>
          <a:xfrm rot="16201011">
            <a:off x="563668" y="5086050"/>
            <a:ext cx="1020900" cy="232199"/>
          </a:xfrm>
          <a:prstGeom prst="rect">
            <a:avLst/>
          </a:prstGeom>
          <a:solidFill>
            <a:srgbClr val="999999"/>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Report Subgraph</a:t>
            </a:r>
          </a:p>
        </p:txBody>
      </p:sp>
      <p:grpSp>
        <p:nvGrpSpPr>
          <p:cNvPr id="216" name="Shape 343"/>
          <p:cNvGrpSpPr/>
          <p:nvPr/>
        </p:nvGrpSpPr>
        <p:grpSpPr>
          <a:xfrm>
            <a:off x="1236136" y="4889843"/>
            <a:ext cx="1242080" cy="659230"/>
            <a:chOff x="3733569" y="864420"/>
            <a:chExt cx="1583478" cy="840426"/>
          </a:xfrm>
        </p:grpSpPr>
        <p:pic>
          <p:nvPicPr>
            <p:cNvPr id="217" name="Shape 344"/>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218" name="Shape 345"/>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219" name="Shape 346"/>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220" name="Shape 347"/>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221" name="Shape 348"/>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222" name="Shape 349"/>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223" name="Shape 350"/>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224" name="Shape 351"/>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225" name="Shape 352"/>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226" name="Shape 353"/>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227" name="Shape 354"/>
            <p:cNvCxnSpPr>
              <a:stCxn id="219" idx="3"/>
              <a:endCxn id="218"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228" name="Shape 355"/>
            <p:cNvCxnSpPr>
              <a:stCxn id="226" idx="1"/>
              <a:endCxn id="225"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229" name="Shape 356"/>
            <p:cNvCxnSpPr>
              <a:stCxn id="224" idx="1"/>
              <a:endCxn id="218"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grpSp>
        <p:nvGrpSpPr>
          <p:cNvPr id="230" name="Shape 357"/>
          <p:cNvGrpSpPr/>
          <p:nvPr/>
        </p:nvGrpSpPr>
        <p:grpSpPr>
          <a:xfrm>
            <a:off x="5029136" y="4872368"/>
            <a:ext cx="1242080" cy="694181"/>
            <a:chOff x="5491329" y="4197418"/>
            <a:chExt cx="1242080" cy="694181"/>
          </a:xfrm>
        </p:grpSpPr>
        <p:grpSp>
          <p:nvGrpSpPr>
            <p:cNvPr id="231" name="Shape 358"/>
            <p:cNvGrpSpPr/>
            <p:nvPr/>
          </p:nvGrpSpPr>
          <p:grpSpPr>
            <a:xfrm>
              <a:off x="5491329" y="4197418"/>
              <a:ext cx="1242080" cy="659230"/>
              <a:chOff x="3733569" y="864420"/>
              <a:chExt cx="1583478" cy="840426"/>
            </a:xfrm>
          </p:grpSpPr>
          <p:pic>
            <p:nvPicPr>
              <p:cNvPr id="282" name="Shape 359"/>
              <p:cNvPicPr preferRelativeResize="0"/>
              <p:nvPr/>
            </p:nvPicPr>
            <p:blipFill>
              <a:blip r:embed="rId3">
                <a:alphaModFix/>
              </a:blip>
              <a:stretch>
                <a:fillRect/>
              </a:stretch>
            </p:blipFill>
            <p:spPr>
              <a:xfrm>
                <a:off x="4398356" y="864420"/>
                <a:ext cx="219872" cy="219873"/>
              </a:xfrm>
              <a:prstGeom prst="rect">
                <a:avLst/>
              </a:prstGeom>
              <a:noFill/>
              <a:ln>
                <a:noFill/>
              </a:ln>
            </p:spPr>
          </p:pic>
          <p:pic>
            <p:nvPicPr>
              <p:cNvPr id="283" name="Shape 360"/>
              <p:cNvPicPr preferRelativeResize="0"/>
              <p:nvPr/>
            </p:nvPicPr>
            <p:blipFill>
              <a:blip r:embed="rId4">
                <a:alphaModFix/>
              </a:blip>
              <a:stretch>
                <a:fillRect/>
              </a:stretch>
            </p:blipFill>
            <p:spPr>
              <a:xfrm>
                <a:off x="4391634" y="1303822"/>
                <a:ext cx="233320" cy="202643"/>
              </a:xfrm>
              <a:prstGeom prst="rect">
                <a:avLst/>
              </a:prstGeom>
              <a:noFill/>
              <a:ln>
                <a:noFill/>
              </a:ln>
            </p:spPr>
          </p:pic>
          <p:pic>
            <p:nvPicPr>
              <p:cNvPr id="284" name="Shape 361"/>
              <p:cNvPicPr preferRelativeResize="0"/>
              <p:nvPr/>
            </p:nvPicPr>
            <p:blipFill>
              <a:blip r:embed="rId5">
                <a:alphaModFix/>
              </a:blip>
              <a:stretch>
                <a:fillRect/>
              </a:stretch>
            </p:blipFill>
            <p:spPr>
              <a:xfrm>
                <a:off x="4016160" y="1137587"/>
                <a:ext cx="219872" cy="219873"/>
              </a:xfrm>
              <a:prstGeom prst="rect">
                <a:avLst/>
              </a:prstGeom>
              <a:noFill/>
              <a:ln>
                <a:noFill/>
              </a:ln>
            </p:spPr>
          </p:pic>
          <p:pic>
            <p:nvPicPr>
              <p:cNvPr id="285" name="Shape 362"/>
              <p:cNvPicPr preferRelativeResize="0"/>
              <p:nvPr/>
            </p:nvPicPr>
            <p:blipFill>
              <a:blip r:embed="rId3">
                <a:alphaModFix/>
              </a:blip>
              <a:stretch>
                <a:fillRect/>
              </a:stretch>
            </p:blipFill>
            <p:spPr>
              <a:xfrm>
                <a:off x="3733569" y="1252964"/>
                <a:ext cx="219872" cy="219873"/>
              </a:xfrm>
              <a:prstGeom prst="rect">
                <a:avLst/>
              </a:prstGeom>
              <a:noFill/>
              <a:ln>
                <a:noFill/>
              </a:ln>
            </p:spPr>
          </p:pic>
          <p:pic>
            <p:nvPicPr>
              <p:cNvPr id="286" name="Shape 363"/>
              <p:cNvPicPr preferRelativeResize="0"/>
              <p:nvPr/>
            </p:nvPicPr>
            <p:blipFill>
              <a:blip r:embed="rId3">
                <a:alphaModFix/>
              </a:blip>
              <a:stretch>
                <a:fillRect/>
              </a:stretch>
            </p:blipFill>
            <p:spPr>
              <a:xfrm>
                <a:off x="4016164" y="1472837"/>
                <a:ext cx="219872" cy="219873"/>
              </a:xfrm>
              <a:prstGeom prst="rect">
                <a:avLst/>
              </a:prstGeom>
              <a:noFill/>
              <a:ln>
                <a:noFill/>
              </a:ln>
            </p:spPr>
          </p:pic>
          <p:pic>
            <p:nvPicPr>
              <p:cNvPr id="287" name="Shape 364"/>
              <p:cNvPicPr preferRelativeResize="0"/>
              <p:nvPr/>
            </p:nvPicPr>
            <p:blipFill>
              <a:blip r:embed="rId4">
                <a:alphaModFix/>
              </a:blip>
              <a:stretch>
                <a:fillRect/>
              </a:stretch>
            </p:blipFill>
            <p:spPr>
              <a:xfrm>
                <a:off x="3850464" y="873031"/>
                <a:ext cx="233320" cy="202643"/>
              </a:xfrm>
              <a:prstGeom prst="rect">
                <a:avLst/>
              </a:prstGeom>
              <a:noFill/>
              <a:ln>
                <a:noFill/>
              </a:ln>
            </p:spPr>
          </p:pic>
          <p:pic>
            <p:nvPicPr>
              <p:cNvPr id="288" name="Shape 365"/>
              <p:cNvPicPr preferRelativeResize="0"/>
              <p:nvPr/>
            </p:nvPicPr>
            <p:blipFill>
              <a:blip r:embed="rId5">
                <a:alphaModFix/>
              </a:blip>
              <a:stretch>
                <a:fillRect/>
              </a:stretch>
            </p:blipFill>
            <p:spPr>
              <a:xfrm>
                <a:off x="4687528" y="1484974"/>
                <a:ext cx="219872" cy="219873"/>
              </a:xfrm>
              <a:prstGeom prst="rect">
                <a:avLst/>
              </a:prstGeom>
              <a:noFill/>
              <a:ln>
                <a:noFill/>
              </a:ln>
            </p:spPr>
          </p:pic>
          <p:pic>
            <p:nvPicPr>
              <p:cNvPr id="289" name="Shape 366"/>
              <p:cNvPicPr preferRelativeResize="0"/>
              <p:nvPr/>
            </p:nvPicPr>
            <p:blipFill>
              <a:blip r:embed="rId4">
                <a:alphaModFix/>
              </a:blip>
              <a:stretch>
                <a:fillRect/>
              </a:stretch>
            </p:blipFill>
            <p:spPr>
              <a:xfrm>
                <a:off x="4880447" y="885872"/>
                <a:ext cx="233320" cy="202643"/>
              </a:xfrm>
              <a:prstGeom prst="rect">
                <a:avLst/>
              </a:prstGeom>
              <a:noFill/>
              <a:ln>
                <a:noFill/>
              </a:ln>
            </p:spPr>
          </p:pic>
          <p:pic>
            <p:nvPicPr>
              <p:cNvPr id="290" name="Shape 367"/>
              <p:cNvPicPr preferRelativeResize="0"/>
              <p:nvPr/>
            </p:nvPicPr>
            <p:blipFill>
              <a:blip r:embed="rId5">
                <a:alphaModFix/>
              </a:blip>
              <a:stretch>
                <a:fillRect/>
              </a:stretch>
            </p:blipFill>
            <p:spPr>
              <a:xfrm>
                <a:off x="4687525" y="1136902"/>
                <a:ext cx="219872" cy="219873"/>
              </a:xfrm>
              <a:prstGeom prst="rect">
                <a:avLst/>
              </a:prstGeom>
              <a:noFill/>
              <a:ln>
                <a:noFill/>
              </a:ln>
            </p:spPr>
          </p:pic>
          <p:pic>
            <p:nvPicPr>
              <p:cNvPr id="291" name="Shape 368"/>
              <p:cNvPicPr preferRelativeResize="0"/>
              <p:nvPr/>
            </p:nvPicPr>
            <p:blipFill>
              <a:blip r:embed="rId3">
                <a:alphaModFix/>
              </a:blip>
              <a:stretch>
                <a:fillRect/>
              </a:stretch>
            </p:blipFill>
            <p:spPr>
              <a:xfrm>
                <a:off x="5097175" y="1252967"/>
                <a:ext cx="219872" cy="219873"/>
              </a:xfrm>
              <a:prstGeom prst="rect">
                <a:avLst/>
              </a:prstGeom>
              <a:noFill/>
              <a:ln>
                <a:noFill/>
              </a:ln>
            </p:spPr>
          </p:pic>
          <p:cxnSp>
            <p:nvCxnSpPr>
              <p:cNvPr id="292" name="Shape 369"/>
              <p:cNvCxnSpPr>
                <a:stCxn id="284" idx="3"/>
                <a:endCxn id="283" idx="1"/>
              </p:cNvCxnSpPr>
              <p:nvPr/>
            </p:nvCxnSpPr>
            <p:spPr>
              <a:xfrm>
                <a:off x="4236033" y="1247523"/>
                <a:ext cx="155700" cy="157500"/>
              </a:xfrm>
              <a:prstGeom prst="straightConnector1">
                <a:avLst/>
              </a:prstGeom>
              <a:noFill/>
              <a:ln w="9525" cap="flat" cmpd="sng">
                <a:solidFill>
                  <a:srgbClr val="CC0000"/>
                </a:solidFill>
                <a:prstDash val="lgDash"/>
                <a:round/>
                <a:headEnd type="none" w="lg" len="lg"/>
                <a:tailEnd type="stealth" w="lg" len="lg"/>
              </a:ln>
            </p:spPr>
          </p:cxnSp>
          <p:cxnSp>
            <p:nvCxnSpPr>
              <p:cNvPr id="293" name="Shape 370"/>
              <p:cNvCxnSpPr>
                <a:stCxn id="291" idx="1"/>
                <a:endCxn id="290" idx="3"/>
              </p:cNvCxnSpPr>
              <p:nvPr/>
            </p:nvCxnSpPr>
            <p:spPr>
              <a:xfrm rot="10800000">
                <a:off x="4907575" y="1247103"/>
                <a:ext cx="189600" cy="115800"/>
              </a:xfrm>
              <a:prstGeom prst="straightConnector1">
                <a:avLst/>
              </a:prstGeom>
              <a:noFill/>
              <a:ln w="9525" cap="flat" cmpd="sng">
                <a:solidFill>
                  <a:srgbClr val="CC0000"/>
                </a:solidFill>
                <a:prstDash val="lgDash"/>
                <a:round/>
                <a:headEnd type="none" w="lg" len="lg"/>
                <a:tailEnd type="stealth" w="lg" len="lg"/>
              </a:ln>
            </p:spPr>
          </p:cxnSp>
          <p:cxnSp>
            <p:nvCxnSpPr>
              <p:cNvPr id="294" name="Shape 371"/>
              <p:cNvCxnSpPr>
                <a:stCxn id="289" idx="1"/>
                <a:endCxn id="283" idx="0"/>
              </p:cNvCxnSpPr>
              <p:nvPr/>
            </p:nvCxnSpPr>
            <p:spPr>
              <a:xfrm flipH="1">
                <a:off x="4508447" y="987194"/>
                <a:ext cx="372000" cy="316800"/>
              </a:xfrm>
              <a:prstGeom prst="straightConnector1">
                <a:avLst/>
              </a:prstGeom>
              <a:noFill/>
              <a:ln w="9525" cap="flat" cmpd="sng">
                <a:solidFill>
                  <a:srgbClr val="CC0000"/>
                </a:solidFill>
                <a:prstDash val="lgDash"/>
                <a:round/>
                <a:headEnd type="none" w="lg" len="lg"/>
                <a:tailEnd type="stealth" w="lg" len="lg"/>
              </a:ln>
            </p:spPr>
          </p:cxnSp>
        </p:grpSp>
        <p:grpSp>
          <p:nvGrpSpPr>
            <p:cNvPr id="232" name="Shape 372"/>
            <p:cNvGrpSpPr/>
            <p:nvPr/>
          </p:nvGrpSpPr>
          <p:grpSpPr>
            <a:xfrm>
              <a:off x="6257525" y="4829500"/>
              <a:ext cx="138000" cy="62100"/>
              <a:chOff x="6788325" y="4818500"/>
              <a:chExt cx="138000" cy="62100"/>
            </a:xfrm>
          </p:grpSpPr>
          <p:sp>
            <p:nvSpPr>
              <p:cNvPr id="278" name="Shape 37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9" name="Shape 37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80" name="Shape 37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81" name="Shape 376"/>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3" name="Shape 377"/>
            <p:cNvGrpSpPr/>
            <p:nvPr/>
          </p:nvGrpSpPr>
          <p:grpSpPr>
            <a:xfrm>
              <a:off x="5737800" y="4829500"/>
              <a:ext cx="138000" cy="62100"/>
              <a:chOff x="6788325" y="4818500"/>
              <a:chExt cx="138000" cy="62100"/>
            </a:xfrm>
          </p:grpSpPr>
          <p:sp>
            <p:nvSpPr>
              <p:cNvPr id="274" name="Shape 37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5" name="Shape 37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76" name="Shape 38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77" name="Shape 38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4" name="Shape 382"/>
            <p:cNvGrpSpPr/>
            <p:nvPr/>
          </p:nvGrpSpPr>
          <p:grpSpPr>
            <a:xfrm>
              <a:off x="5726875" y="4565800"/>
              <a:ext cx="138000" cy="62100"/>
              <a:chOff x="6788325" y="4818500"/>
              <a:chExt cx="138000" cy="62100"/>
            </a:xfrm>
          </p:grpSpPr>
          <p:sp>
            <p:nvSpPr>
              <p:cNvPr id="270" name="Shape 38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1" name="Shape 38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72" name="Shape 38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73" name="Shape 386"/>
              <p:cNvCxnSpPr/>
              <p:nvPr/>
            </p:nvCxnSpPr>
            <p:spPr>
              <a:xfrm>
                <a:off x="6891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5" name="Shape 387"/>
            <p:cNvGrpSpPr/>
            <p:nvPr/>
          </p:nvGrpSpPr>
          <p:grpSpPr>
            <a:xfrm>
              <a:off x="5505500" y="4660100"/>
              <a:ext cx="138000" cy="62100"/>
              <a:chOff x="6788325" y="4818500"/>
              <a:chExt cx="138000" cy="62100"/>
            </a:xfrm>
          </p:grpSpPr>
          <p:sp>
            <p:nvSpPr>
              <p:cNvPr id="266" name="Shape 38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7" name="Shape 38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68" name="Shape 39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69" name="Shape 39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6" name="Shape 392"/>
            <p:cNvGrpSpPr/>
            <p:nvPr/>
          </p:nvGrpSpPr>
          <p:grpSpPr>
            <a:xfrm>
              <a:off x="5588875" y="4335075"/>
              <a:ext cx="138000" cy="62100"/>
              <a:chOff x="6788325" y="4818500"/>
              <a:chExt cx="138000" cy="62100"/>
            </a:xfrm>
          </p:grpSpPr>
          <p:sp>
            <p:nvSpPr>
              <p:cNvPr id="262" name="Shape 39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3" name="Shape 39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64" name="Shape 39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65" name="Shape 396"/>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7" name="Shape 397"/>
            <p:cNvGrpSpPr/>
            <p:nvPr/>
          </p:nvGrpSpPr>
          <p:grpSpPr>
            <a:xfrm>
              <a:off x="6030175" y="4335075"/>
              <a:ext cx="138000" cy="62100"/>
              <a:chOff x="6788325" y="4818500"/>
              <a:chExt cx="138000" cy="62100"/>
            </a:xfrm>
          </p:grpSpPr>
          <p:sp>
            <p:nvSpPr>
              <p:cNvPr id="258" name="Shape 39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9" name="Shape 39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60" name="Shape 40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61" name="Shape 401"/>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8" name="Shape 402"/>
            <p:cNvGrpSpPr/>
            <p:nvPr/>
          </p:nvGrpSpPr>
          <p:grpSpPr>
            <a:xfrm>
              <a:off x="6016050" y="4660100"/>
              <a:ext cx="138000" cy="62100"/>
              <a:chOff x="6788325" y="4818500"/>
              <a:chExt cx="138000" cy="62100"/>
            </a:xfrm>
          </p:grpSpPr>
          <p:sp>
            <p:nvSpPr>
              <p:cNvPr id="254" name="Shape 40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5" name="Shape 40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56" name="Shape 40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57" name="Shape 406"/>
              <p:cNvCxnSpPr/>
              <p:nvPr/>
            </p:nvCxnSpPr>
            <p:spPr>
              <a:xfrm>
                <a:off x="6802450"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39" name="Shape 407"/>
            <p:cNvGrpSpPr/>
            <p:nvPr/>
          </p:nvGrpSpPr>
          <p:grpSpPr>
            <a:xfrm>
              <a:off x="6395525" y="4335075"/>
              <a:ext cx="138000" cy="62100"/>
              <a:chOff x="6788325" y="4818500"/>
              <a:chExt cx="138000" cy="62100"/>
            </a:xfrm>
          </p:grpSpPr>
          <p:sp>
            <p:nvSpPr>
              <p:cNvPr id="250" name="Shape 40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1" name="Shape 40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52" name="Shape 41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53" name="Shape 411"/>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40" name="Shape 412"/>
            <p:cNvGrpSpPr/>
            <p:nvPr/>
          </p:nvGrpSpPr>
          <p:grpSpPr>
            <a:xfrm>
              <a:off x="6257525" y="4565800"/>
              <a:ext cx="138000" cy="62100"/>
              <a:chOff x="6788325" y="4818500"/>
              <a:chExt cx="138000" cy="62100"/>
            </a:xfrm>
          </p:grpSpPr>
          <p:sp>
            <p:nvSpPr>
              <p:cNvPr id="246" name="Shape 413"/>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7" name="Shape 414"/>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48" name="Shape 415"/>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49" name="Shape 416"/>
              <p:cNvCxnSpPr/>
              <p:nvPr/>
            </p:nvCxnSpPr>
            <p:spPr>
              <a:xfrm>
                <a:off x="6857325" y="4818500"/>
                <a:ext cx="0" cy="62100"/>
              </a:xfrm>
              <a:prstGeom prst="straightConnector1">
                <a:avLst/>
              </a:prstGeom>
              <a:noFill/>
              <a:ln w="9525" cap="flat" cmpd="sng">
                <a:solidFill>
                  <a:srgbClr val="000000"/>
                </a:solidFill>
                <a:prstDash val="solid"/>
                <a:round/>
                <a:headEnd type="none" w="lg" len="lg"/>
                <a:tailEnd type="none" w="lg" len="lg"/>
              </a:ln>
            </p:spPr>
          </p:cxnSp>
        </p:grpSp>
        <p:grpSp>
          <p:nvGrpSpPr>
            <p:cNvPr id="241" name="Shape 417"/>
            <p:cNvGrpSpPr/>
            <p:nvPr/>
          </p:nvGrpSpPr>
          <p:grpSpPr>
            <a:xfrm>
              <a:off x="6581100" y="4660100"/>
              <a:ext cx="138000" cy="62100"/>
              <a:chOff x="6788325" y="4818500"/>
              <a:chExt cx="138000" cy="62100"/>
            </a:xfrm>
          </p:grpSpPr>
          <p:sp>
            <p:nvSpPr>
              <p:cNvPr id="242" name="Shape 418"/>
              <p:cNvSpPr/>
              <p:nvPr/>
            </p:nvSpPr>
            <p:spPr>
              <a:xfrm>
                <a:off x="6789525" y="4829000"/>
                <a:ext cx="135600" cy="411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3" name="Shape 419"/>
              <p:cNvSpPr/>
              <p:nvPr/>
            </p:nvSpPr>
            <p:spPr>
              <a:xfrm>
                <a:off x="6788325" y="4829000"/>
                <a:ext cx="69000" cy="41100"/>
              </a:xfrm>
              <a:prstGeom prst="rect">
                <a:avLst/>
              </a:prstGeom>
              <a:solidFill>
                <a:srgbClr val="A61C00"/>
              </a:solidFill>
              <a:ln>
                <a:noFill/>
              </a:ln>
            </p:spPr>
            <p:txBody>
              <a:bodyPr lIns="91425" tIns="91425" rIns="91425" bIns="91425" anchor="ctr" anchorCtr="0">
                <a:noAutofit/>
              </a:bodyPr>
              <a:lstStyle/>
              <a:p>
                <a:pPr>
                  <a:spcBef>
                    <a:spcPts val="0"/>
                  </a:spcBef>
                  <a:buNone/>
                </a:pPr>
                <a:endParaRPr/>
              </a:p>
            </p:txBody>
          </p:sp>
          <p:sp>
            <p:nvSpPr>
              <p:cNvPr id="244" name="Shape 420"/>
              <p:cNvSpPr/>
              <p:nvPr/>
            </p:nvSpPr>
            <p:spPr>
              <a:xfrm>
                <a:off x="6857325" y="4829000"/>
                <a:ext cx="69000" cy="41100"/>
              </a:xfrm>
              <a:prstGeom prst="rect">
                <a:avLst/>
              </a:prstGeom>
              <a:solidFill>
                <a:srgbClr val="6AA84F"/>
              </a:solidFill>
              <a:ln>
                <a:noFill/>
              </a:ln>
            </p:spPr>
            <p:txBody>
              <a:bodyPr lIns="91425" tIns="91425" rIns="91425" bIns="91425" anchor="ctr" anchorCtr="0">
                <a:noAutofit/>
              </a:bodyPr>
              <a:lstStyle/>
              <a:p>
                <a:pPr>
                  <a:spcBef>
                    <a:spcPts val="0"/>
                  </a:spcBef>
                  <a:buNone/>
                </a:pPr>
                <a:endParaRPr/>
              </a:p>
            </p:txBody>
          </p:sp>
          <p:cxnSp>
            <p:nvCxnSpPr>
              <p:cNvPr id="245" name="Shape 421"/>
              <p:cNvCxnSpPr/>
              <p:nvPr/>
            </p:nvCxnSpPr>
            <p:spPr>
              <a:xfrm>
                <a:off x="6822825" y="4818500"/>
                <a:ext cx="0" cy="62100"/>
              </a:xfrm>
              <a:prstGeom prst="straightConnector1">
                <a:avLst/>
              </a:prstGeom>
              <a:noFill/>
              <a:ln w="9525" cap="flat" cmpd="sng">
                <a:solidFill>
                  <a:srgbClr val="000000"/>
                </a:solidFill>
                <a:prstDash val="solid"/>
                <a:round/>
                <a:headEnd type="none" w="lg" len="lg"/>
                <a:tailEnd type="none" w="lg" len="lg"/>
              </a:ln>
            </p:spPr>
          </p:cxnSp>
        </p:grpSp>
      </p:grpSp>
      <p:pic>
        <p:nvPicPr>
          <p:cNvPr id="295" name="Shape 422"/>
          <p:cNvPicPr preferRelativeResize="0"/>
          <p:nvPr/>
        </p:nvPicPr>
        <p:blipFill>
          <a:blip r:embed="rId7">
            <a:alphaModFix/>
          </a:blip>
          <a:stretch>
            <a:fillRect/>
          </a:stretch>
        </p:blipFill>
        <p:spPr>
          <a:xfrm>
            <a:off x="2746344" y="4899687"/>
            <a:ext cx="1986499" cy="732694"/>
          </a:xfrm>
          <a:prstGeom prst="rect">
            <a:avLst/>
          </a:prstGeom>
          <a:noFill/>
          <a:ln w="9525" cap="flat" cmpd="sng">
            <a:solidFill>
              <a:schemeClr val="dk2"/>
            </a:solidFill>
            <a:prstDash val="solid"/>
            <a:round/>
            <a:headEnd type="none" w="med" len="med"/>
            <a:tailEnd type="none" w="med" len="med"/>
          </a:ln>
        </p:spPr>
      </p:pic>
      <p:sp>
        <p:nvSpPr>
          <p:cNvPr id="296" name="Shape 423"/>
          <p:cNvSpPr/>
          <p:nvPr/>
        </p:nvSpPr>
        <p:spPr>
          <a:xfrm>
            <a:off x="4781206" y="5143562"/>
            <a:ext cx="193200" cy="151799"/>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7" name="Shape 424"/>
          <p:cNvSpPr/>
          <p:nvPr/>
        </p:nvSpPr>
        <p:spPr>
          <a:xfrm>
            <a:off x="2504756" y="5143562"/>
            <a:ext cx="193200" cy="151799"/>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8" name="Shape 425"/>
          <p:cNvSpPr txBox="1"/>
          <p:nvPr/>
        </p:nvSpPr>
        <p:spPr>
          <a:xfrm>
            <a:off x="3062031" y="4689300"/>
            <a:ext cx="1355100" cy="200399"/>
          </a:xfrm>
          <a:prstGeom prst="rect">
            <a:avLst/>
          </a:prstGeom>
          <a:noFill/>
          <a:ln>
            <a:noFill/>
          </a:ln>
        </p:spPr>
        <p:txBody>
          <a:bodyPr lIns="91425" tIns="91425" rIns="91425" bIns="91425" anchor="ctr" anchorCtr="0">
            <a:noAutofit/>
          </a:bodyPr>
          <a:lstStyle/>
          <a:p>
            <a:pPr lvl="0" algn="ctr" rtl="0">
              <a:spcBef>
                <a:spcPts val="0"/>
              </a:spcBef>
              <a:buNone/>
            </a:pPr>
            <a:r>
              <a:rPr lang="en-US" sz="800" b="1">
                <a:solidFill>
                  <a:srgbClr val="666666"/>
                </a:solidFill>
              </a:rPr>
              <a:t>Probabilistic Soft Logic</a:t>
            </a:r>
          </a:p>
        </p:txBody>
      </p:sp>
      <p:sp>
        <p:nvSpPr>
          <p:cNvPr id="299" name="Shape 426"/>
          <p:cNvSpPr/>
          <p:nvPr/>
        </p:nvSpPr>
        <p:spPr>
          <a:xfrm rot="19649347">
            <a:off x="2455461" y="2090580"/>
            <a:ext cx="464964" cy="25466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0" name="Shape 427"/>
          <p:cNvSpPr/>
          <p:nvPr/>
        </p:nvSpPr>
        <p:spPr>
          <a:xfrm rot="2116787">
            <a:off x="2427960" y="3630800"/>
            <a:ext cx="464879" cy="254793"/>
          </a:xfrm>
          <a:prstGeom prst="notched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1" name="Shape 428"/>
          <p:cNvSpPr/>
          <p:nvPr/>
        </p:nvSpPr>
        <p:spPr>
          <a:xfrm rot="4655251">
            <a:off x="1128515" y="4089289"/>
            <a:ext cx="464763" cy="254915"/>
          </a:xfrm>
          <a:prstGeom prst="notchedRightArrow">
            <a:avLst>
              <a:gd name="adj1" fmla="val 50000"/>
              <a:gd name="adj2" fmla="val 50000"/>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2" name="Shape 429"/>
          <p:cNvSpPr txBox="1"/>
          <p:nvPr/>
        </p:nvSpPr>
        <p:spPr>
          <a:xfrm>
            <a:off x="6419219" y="1365500"/>
            <a:ext cx="1149900" cy="7635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Multiple relations are more predictive than multiple features</a:t>
            </a:r>
          </a:p>
        </p:txBody>
      </p:sp>
      <p:sp>
        <p:nvSpPr>
          <p:cNvPr id="303" name="Shape 430"/>
          <p:cNvSpPr txBox="1"/>
          <p:nvPr/>
        </p:nvSpPr>
        <p:spPr>
          <a:xfrm>
            <a:off x="6419219" y="3456301"/>
            <a:ext cx="1149900" cy="6531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Even simple bigrams are highly predictive </a:t>
            </a:r>
          </a:p>
        </p:txBody>
      </p:sp>
      <p:sp>
        <p:nvSpPr>
          <p:cNvPr id="304" name="Shape 431"/>
          <p:cNvSpPr/>
          <p:nvPr/>
        </p:nvSpPr>
        <p:spPr>
          <a:xfrm rot="21595709">
            <a:off x="6229740" y="136565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5" name="Shape 432"/>
          <p:cNvSpPr/>
          <p:nvPr/>
        </p:nvSpPr>
        <p:spPr>
          <a:xfrm rot="21595709">
            <a:off x="6229740" y="3456451"/>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6" name="Shape 433"/>
          <p:cNvSpPr txBox="1"/>
          <p:nvPr/>
        </p:nvSpPr>
        <p:spPr>
          <a:xfrm>
            <a:off x="6419219" y="4692400"/>
            <a:ext cx="1528500" cy="618000"/>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Jointly refining the credibility of the source is highly effective!</a:t>
            </a:r>
          </a:p>
        </p:txBody>
      </p:sp>
      <p:sp>
        <p:nvSpPr>
          <p:cNvPr id="307" name="Shape 434"/>
          <p:cNvSpPr/>
          <p:nvPr/>
        </p:nvSpPr>
        <p:spPr>
          <a:xfrm rot="21595709">
            <a:off x="6229740" y="468945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8" name="Shape 435"/>
          <p:cNvSpPr txBox="1"/>
          <p:nvPr/>
        </p:nvSpPr>
        <p:spPr>
          <a:xfrm>
            <a:off x="6419219" y="2129000"/>
            <a:ext cx="1149900" cy="508499"/>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a:t>
            </a:r>
          </a:p>
          <a:p>
            <a:pPr lvl="0" rtl="0">
              <a:spcBef>
                <a:spcPts val="0"/>
              </a:spcBef>
              <a:buNone/>
            </a:pPr>
            <a:r>
              <a:rPr lang="en-US" sz="1000"/>
              <a:t>0.187  →  0.328 </a:t>
            </a:r>
          </a:p>
        </p:txBody>
      </p:sp>
      <p:sp>
        <p:nvSpPr>
          <p:cNvPr id="309" name="Shape 436"/>
          <p:cNvSpPr txBox="1"/>
          <p:nvPr/>
        </p:nvSpPr>
        <p:spPr>
          <a:xfrm>
            <a:off x="6419219" y="4109401"/>
            <a:ext cx="1149900" cy="3858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t>AUPR:  0.471</a:t>
            </a:r>
          </a:p>
        </p:txBody>
      </p:sp>
      <p:sp>
        <p:nvSpPr>
          <p:cNvPr id="310" name="Shape 437"/>
          <p:cNvSpPr txBox="1"/>
          <p:nvPr/>
        </p:nvSpPr>
        <p:spPr>
          <a:xfrm>
            <a:off x="6419219" y="5310300"/>
            <a:ext cx="1528500" cy="4047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a:solidFill>
                  <a:schemeClr val="dk1"/>
                </a:solidFill>
              </a:rPr>
              <a:t>AUPR:</a:t>
            </a:r>
          </a:p>
          <a:p>
            <a:pPr lvl="0" rtl="0">
              <a:spcBef>
                <a:spcPts val="0"/>
              </a:spcBef>
              <a:buNone/>
            </a:pPr>
            <a:r>
              <a:rPr lang="en-US" sz="1000">
                <a:solidFill>
                  <a:schemeClr val="dk1"/>
                </a:solidFill>
              </a:rPr>
              <a:t>0.674  →  0.884</a:t>
            </a:r>
          </a:p>
        </p:txBody>
      </p:sp>
      <p:sp>
        <p:nvSpPr>
          <p:cNvPr id="311" name="Shape 438"/>
          <p:cNvSpPr txBox="1"/>
          <p:nvPr/>
        </p:nvSpPr>
        <p:spPr>
          <a:xfrm>
            <a:off x="7947769" y="2129000"/>
            <a:ext cx="1060500" cy="1232099"/>
          </a:xfrm>
          <a:prstGeom prst="rect">
            <a:avLst/>
          </a:prstGeom>
          <a:solidFill>
            <a:srgbClr val="FFF2CC"/>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b="1"/>
              <a:t>Can classify 70% of the spammers that needed manual labeling with 90% accuracy </a:t>
            </a:r>
          </a:p>
        </p:txBody>
      </p:sp>
      <p:sp>
        <p:nvSpPr>
          <p:cNvPr id="312" name="Shape 439"/>
          <p:cNvSpPr txBox="1"/>
          <p:nvPr/>
        </p:nvSpPr>
        <p:spPr>
          <a:xfrm>
            <a:off x="7947769" y="3360800"/>
            <a:ext cx="1060500" cy="355800"/>
          </a:xfrm>
          <a:prstGeom prst="rect">
            <a:avLst/>
          </a:prstGeom>
          <a:solidFill>
            <a:srgbClr val="D9EAD3"/>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000" b="1"/>
              <a:t>AUPR: 0.779</a:t>
            </a:r>
          </a:p>
        </p:txBody>
      </p:sp>
      <p:sp>
        <p:nvSpPr>
          <p:cNvPr id="313" name="Shape 440"/>
          <p:cNvSpPr/>
          <p:nvPr/>
        </p:nvSpPr>
        <p:spPr>
          <a:xfrm>
            <a:off x="7612244" y="1365500"/>
            <a:ext cx="127425" cy="3130300"/>
          </a:xfrm>
          <a:prstGeom prst="rightBrace">
            <a:avLst>
              <a:gd name="adj1" fmla="val 153501"/>
              <a:gd name="adj2" fmla="val 50025"/>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14" name="Shape 441"/>
          <p:cNvSpPr/>
          <p:nvPr/>
        </p:nvSpPr>
        <p:spPr>
          <a:xfrm rot="21595709">
            <a:off x="7758952" y="2757200"/>
            <a:ext cx="240300" cy="241800"/>
          </a:xfrm>
          <a:prstGeom prst="notched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 name="Rectangle 2"/>
          <p:cNvSpPr/>
          <p:nvPr/>
        </p:nvSpPr>
        <p:spPr>
          <a:xfrm>
            <a:off x="1524000" y="5867400"/>
            <a:ext cx="6400800" cy="646331"/>
          </a:xfrm>
          <a:prstGeom prst="rect">
            <a:avLst/>
          </a:prstGeom>
        </p:spPr>
        <p:txBody>
          <a:bodyPr wrap="square">
            <a:spAutoFit/>
          </a:bodyPr>
          <a:lstStyle/>
          <a:p>
            <a:pPr lvl="0" algn="ctr"/>
            <a:r>
              <a:rPr lang="en-US" dirty="0">
                <a:solidFill>
                  <a:srgbClr val="000000"/>
                </a:solidFill>
              </a:rPr>
              <a:t>Code and part of the data will be released soon:</a:t>
            </a:r>
            <a:br>
              <a:rPr lang="en-US" dirty="0">
                <a:solidFill>
                  <a:srgbClr val="000000"/>
                </a:solidFill>
              </a:rPr>
            </a:br>
            <a:r>
              <a:rPr lang="en-US" dirty="0">
                <a:solidFill>
                  <a:srgbClr val="000000"/>
                </a:solidFill>
                <a:hlinkClick r:id="rId8"/>
              </a:rPr>
              <a:t>https://github.com/shobeir/fakhraei_kdd2015</a:t>
            </a:r>
            <a:r>
              <a:rPr lang="en-US" dirty="0">
                <a:solidFill>
                  <a:srgbClr val="000000"/>
                </a:solidFill>
              </a:rPr>
              <a:t> </a:t>
            </a:r>
          </a:p>
        </p:txBody>
      </p:sp>
      <p:sp>
        <p:nvSpPr>
          <p:cNvPr id="315" name="Rectangle 314"/>
          <p:cNvSpPr/>
          <p:nvPr/>
        </p:nvSpPr>
        <p:spPr>
          <a:xfrm rot="1680176">
            <a:off x="6503073" y="675614"/>
            <a:ext cx="2558005" cy="748912"/>
          </a:xfrm>
          <a:prstGeom prst="rect">
            <a:avLst/>
          </a:prstGeom>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Thank you!</a:t>
            </a:r>
            <a:endParaRPr lang="en-US" sz="3200" b="1" dirty="0"/>
          </a:p>
        </p:txBody>
      </p:sp>
    </p:spTree>
    <p:extLst>
      <p:ext uri="{BB962C8B-B14F-4D97-AF65-F5344CB8AC3E}">
        <p14:creationId xmlns:p14="http://schemas.microsoft.com/office/powerpoint/2010/main" val="3798016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 in Social Networks</a:t>
            </a:r>
            <a:endParaRPr lang="en-US" dirty="0"/>
          </a:p>
        </p:txBody>
      </p:sp>
      <p:sp>
        <p:nvSpPr>
          <p:cNvPr id="3" name="Content Placeholder 2"/>
          <p:cNvSpPr>
            <a:spLocks noGrp="1"/>
          </p:cNvSpPr>
          <p:nvPr>
            <p:ph sz="quarter" idx="13"/>
          </p:nvPr>
        </p:nvSpPr>
        <p:spPr>
          <a:xfrm>
            <a:off x="609600" y="1803400"/>
            <a:ext cx="8001000" cy="4368800"/>
          </a:xfrm>
        </p:spPr>
        <p:txBody>
          <a:bodyPr>
            <a:normAutofit/>
          </a:bodyPr>
          <a:lstStyle/>
          <a:p>
            <a:r>
              <a:rPr lang="en-US" sz="2800" dirty="0" smtClean="0">
                <a:solidFill>
                  <a:schemeClr val="tx1"/>
                </a:solidFill>
              </a:rPr>
              <a:t>What’s </a:t>
            </a:r>
            <a:r>
              <a:rPr lang="en-US" sz="2800" dirty="0">
                <a:solidFill>
                  <a:schemeClr val="tx1"/>
                </a:solidFill>
              </a:rPr>
              <a:t>different about social networks</a:t>
            </a:r>
            <a:r>
              <a:rPr lang="en-US" sz="2800" dirty="0" smtClean="0">
                <a:solidFill>
                  <a:schemeClr val="tx1"/>
                </a:solidFill>
              </a:rPr>
              <a:t>?</a:t>
            </a:r>
          </a:p>
          <a:p>
            <a:endParaRPr lang="en-US" sz="2800" dirty="0">
              <a:solidFill>
                <a:schemeClr val="tx1"/>
              </a:solidFill>
            </a:endParaRPr>
          </a:p>
          <a:p>
            <a:pPr lvl="1"/>
            <a:r>
              <a:rPr lang="en-US" sz="2400" dirty="0">
                <a:solidFill>
                  <a:schemeClr val="tx1"/>
                </a:solidFill>
              </a:rPr>
              <a:t>Spammers have more ways to interact with users </a:t>
            </a:r>
            <a:endParaRPr lang="en-US" sz="2400" dirty="0" smtClean="0">
              <a:solidFill>
                <a:schemeClr val="tx1"/>
              </a:solidFill>
            </a:endParaRPr>
          </a:p>
          <a:p>
            <a:pPr lvl="2"/>
            <a:r>
              <a:rPr lang="en-US" sz="2400" i="1" dirty="0" smtClean="0">
                <a:solidFill>
                  <a:schemeClr val="tx1"/>
                </a:solidFill>
              </a:rPr>
              <a:t>Messages, comments </a:t>
            </a:r>
            <a:r>
              <a:rPr lang="en-US" sz="2400" i="1" dirty="0">
                <a:solidFill>
                  <a:schemeClr val="tx1"/>
                </a:solidFill>
              </a:rPr>
              <a:t>on photos</a:t>
            </a:r>
            <a:r>
              <a:rPr lang="en-US" sz="2400" i="1" dirty="0" smtClean="0">
                <a:solidFill>
                  <a:schemeClr val="tx1"/>
                </a:solidFill>
              </a:rPr>
              <a:t>, winks,…</a:t>
            </a:r>
          </a:p>
          <a:p>
            <a:pPr lvl="1"/>
            <a:endParaRPr lang="en-US" sz="2400" dirty="0">
              <a:solidFill>
                <a:schemeClr val="tx1"/>
              </a:solidFill>
            </a:endParaRPr>
          </a:p>
          <a:p>
            <a:pPr lvl="1"/>
            <a:r>
              <a:rPr lang="en-US" sz="2400" dirty="0">
                <a:solidFill>
                  <a:schemeClr val="tx1"/>
                </a:solidFill>
              </a:rPr>
              <a:t>They can split spam across multiple </a:t>
            </a:r>
            <a:r>
              <a:rPr lang="en-US" sz="2400" dirty="0" smtClean="0">
                <a:solidFill>
                  <a:schemeClr val="tx1"/>
                </a:solidFill>
              </a:rPr>
              <a:t>messages</a:t>
            </a:r>
          </a:p>
          <a:p>
            <a:pPr lvl="1"/>
            <a:endParaRPr lang="en-US" sz="2400" dirty="0">
              <a:solidFill>
                <a:schemeClr val="tx1"/>
              </a:solidFill>
            </a:endParaRP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7</a:t>
            </a:fld>
            <a:endParaRPr lang="en-US" dirty="0"/>
          </a:p>
        </p:txBody>
      </p:sp>
    </p:spTree>
    <p:extLst>
      <p:ext uri="{BB962C8B-B14F-4D97-AF65-F5344CB8AC3E}">
        <p14:creationId xmlns:p14="http://schemas.microsoft.com/office/powerpoint/2010/main" val="422701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 in Social Networks</a:t>
            </a:r>
            <a:endParaRPr lang="en-US" dirty="0"/>
          </a:p>
        </p:txBody>
      </p:sp>
      <p:sp>
        <p:nvSpPr>
          <p:cNvPr id="3" name="Content Placeholder 2"/>
          <p:cNvSpPr>
            <a:spLocks noGrp="1"/>
          </p:cNvSpPr>
          <p:nvPr>
            <p:ph sz="quarter" idx="13"/>
          </p:nvPr>
        </p:nvSpPr>
        <p:spPr>
          <a:xfrm>
            <a:off x="609600" y="1803400"/>
            <a:ext cx="8001000" cy="4368800"/>
          </a:xfrm>
        </p:spPr>
        <p:txBody>
          <a:bodyPr>
            <a:normAutofit/>
          </a:bodyPr>
          <a:lstStyle/>
          <a:p>
            <a:r>
              <a:rPr lang="en-US" sz="2800" dirty="0" smtClean="0">
                <a:solidFill>
                  <a:schemeClr val="tx1"/>
                </a:solidFill>
              </a:rPr>
              <a:t>What’s </a:t>
            </a:r>
            <a:r>
              <a:rPr lang="en-US" sz="2800" dirty="0">
                <a:solidFill>
                  <a:schemeClr val="tx1"/>
                </a:solidFill>
              </a:rPr>
              <a:t>different about social networks</a:t>
            </a:r>
            <a:r>
              <a:rPr lang="en-US" sz="2800" dirty="0" smtClean="0">
                <a:solidFill>
                  <a:schemeClr val="tx1"/>
                </a:solidFill>
              </a:rPr>
              <a:t>?</a:t>
            </a:r>
          </a:p>
          <a:p>
            <a:endParaRPr lang="en-US" sz="2800" dirty="0">
              <a:solidFill>
                <a:schemeClr val="tx1"/>
              </a:solidFill>
            </a:endParaRPr>
          </a:p>
          <a:p>
            <a:pPr lvl="1"/>
            <a:r>
              <a:rPr lang="en-US" sz="2400" dirty="0">
                <a:solidFill>
                  <a:schemeClr val="tx1"/>
                </a:solidFill>
              </a:rPr>
              <a:t>Spammers have more ways to interact with users </a:t>
            </a:r>
            <a:endParaRPr lang="en-US" sz="2400" dirty="0" smtClean="0">
              <a:solidFill>
                <a:schemeClr val="tx1"/>
              </a:solidFill>
            </a:endParaRPr>
          </a:p>
          <a:p>
            <a:pPr lvl="2"/>
            <a:r>
              <a:rPr lang="en-US" sz="2400" i="1" dirty="0" smtClean="0">
                <a:solidFill>
                  <a:schemeClr val="tx1"/>
                </a:solidFill>
              </a:rPr>
              <a:t>Messages, comments </a:t>
            </a:r>
            <a:r>
              <a:rPr lang="en-US" sz="2400" i="1" dirty="0">
                <a:solidFill>
                  <a:schemeClr val="tx1"/>
                </a:solidFill>
              </a:rPr>
              <a:t>on photos</a:t>
            </a:r>
            <a:r>
              <a:rPr lang="en-US" sz="2400" i="1" dirty="0" smtClean="0">
                <a:solidFill>
                  <a:schemeClr val="tx1"/>
                </a:solidFill>
              </a:rPr>
              <a:t>, winks,…</a:t>
            </a:r>
          </a:p>
          <a:p>
            <a:pPr lvl="1"/>
            <a:endParaRPr lang="en-US" sz="2400" dirty="0">
              <a:solidFill>
                <a:schemeClr val="tx1"/>
              </a:solidFill>
            </a:endParaRPr>
          </a:p>
          <a:p>
            <a:pPr lvl="1"/>
            <a:r>
              <a:rPr lang="en-US" sz="2400" dirty="0">
                <a:solidFill>
                  <a:schemeClr val="tx1"/>
                </a:solidFill>
              </a:rPr>
              <a:t>They can split spam across multiple </a:t>
            </a:r>
            <a:r>
              <a:rPr lang="en-US" sz="2400" dirty="0" smtClean="0">
                <a:solidFill>
                  <a:schemeClr val="tx1"/>
                </a:solidFill>
              </a:rPr>
              <a:t>messages</a:t>
            </a:r>
          </a:p>
          <a:p>
            <a:pPr lvl="1"/>
            <a:endParaRPr lang="en-US" sz="2400" dirty="0">
              <a:solidFill>
                <a:schemeClr val="tx1"/>
              </a:solidFill>
            </a:endParaRPr>
          </a:p>
          <a:p>
            <a:pPr lvl="1"/>
            <a:r>
              <a:rPr lang="en-US" sz="2400" dirty="0">
                <a:solidFill>
                  <a:schemeClr val="tx1"/>
                </a:solidFill>
              </a:rPr>
              <a:t>More available info about users on their profiles!</a:t>
            </a:r>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8</a:t>
            </a:fld>
            <a:endParaRPr lang="en-US" dirty="0"/>
          </a:p>
        </p:txBody>
      </p:sp>
    </p:spTree>
    <p:extLst>
      <p:ext uri="{BB962C8B-B14F-4D97-AF65-F5344CB8AC3E}">
        <p14:creationId xmlns:p14="http://schemas.microsoft.com/office/powerpoint/2010/main" val="2556971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Spammers are getting smarter!</a:t>
            </a:r>
            <a:endParaRPr lang="en-US" dirty="0"/>
          </a:p>
        </p:txBody>
      </p:sp>
      <p:sp>
        <p:nvSpPr>
          <p:cNvPr id="4" name="Slide Number Placeholder 3"/>
          <p:cNvSpPr>
            <a:spLocks noGrp="1"/>
          </p:cNvSpPr>
          <p:nvPr>
            <p:ph type="sldNum" sz="quarter" idx="14"/>
          </p:nvPr>
        </p:nvSpPr>
        <p:spPr/>
        <p:txBody>
          <a:bodyPr>
            <a:normAutofit/>
          </a:bodyPr>
          <a:lstStyle/>
          <a:p>
            <a:fld id="{74D5BECE-718A-9144-AE54-941D366823A0}" type="slidenum">
              <a:rPr lang="en-US" smtClean="0"/>
              <a:pPr/>
              <a:t>9</a:t>
            </a:fld>
            <a:endParaRPr lang="en-US" dirty="0"/>
          </a:p>
        </p:txBody>
      </p:sp>
      <p:sp>
        <p:nvSpPr>
          <p:cNvPr id="6" name="Rounded Rectangular Callout 5"/>
          <p:cNvSpPr/>
          <p:nvPr/>
        </p:nvSpPr>
        <p:spPr>
          <a:xfrm>
            <a:off x="1600200" y="2209800"/>
            <a:ext cx="2209800" cy="990600"/>
          </a:xfrm>
          <a:prstGeom prst="wedgeRoundRectCallout">
            <a:avLst>
              <a:gd name="adj1" fmla="val -54781"/>
              <a:gd name="adj2" fmla="val 178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Want some replica luxury watches? </a:t>
            </a:r>
            <a:br>
              <a:rPr lang="en-US" sz="1200" dirty="0" smtClean="0"/>
            </a:br>
            <a:r>
              <a:rPr lang="en-US" sz="1200" dirty="0" smtClean="0"/>
              <a:t>Click here:</a:t>
            </a:r>
            <a:br>
              <a:rPr lang="en-US" sz="1200" dirty="0" smtClean="0"/>
            </a:br>
            <a:r>
              <a:rPr lang="en-US" sz="1200" dirty="0" smtClean="0"/>
              <a:t>http://</a:t>
            </a:r>
            <a:r>
              <a:rPr lang="en-US" sz="1200" dirty="0" err="1"/>
              <a:t>S</a:t>
            </a:r>
            <a:r>
              <a:rPr lang="en-US" sz="1200" dirty="0" err="1" smtClean="0"/>
              <a:t>pammyLink.com</a:t>
            </a:r>
            <a:endParaRPr lang="en-US" sz="1200" dirty="0"/>
          </a:p>
        </p:txBody>
      </p:sp>
      <p:sp>
        <p:nvSpPr>
          <p:cNvPr id="9" name="Rectangle 8"/>
          <p:cNvSpPr/>
          <p:nvPr/>
        </p:nvSpPr>
        <p:spPr>
          <a:xfrm>
            <a:off x="838200" y="1600200"/>
            <a:ext cx="2500254" cy="400110"/>
          </a:xfrm>
          <a:prstGeom prst="rect">
            <a:avLst/>
          </a:prstGeom>
        </p:spPr>
        <p:txBody>
          <a:bodyPr wrap="none">
            <a:spAutoFit/>
          </a:bodyPr>
          <a:lstStyle/>
          <a:p>
            <a:r>
              <a:rPr lang="en-US" sz="2000" b="1" dirty="0" smtClean="0">
                <a:solidFill>
                  <a:srgbClr val="FF0000"/>
                </a:solidFill>
              </a:rPr>
              <a:t>Traditional Spam:</a:t>
            </a:r>
            <a:endParaRPr lang="en-US" sz="2000" b="1" dirty="0">
              <a:solidFill>
                <a:srgbClr val="FF0000"/>
              </a:solidFill>
            </a:endParaRPr>
          </a:p>
        </p:txBody>
      </p:sp>
      <p:grpSp>
        <p:nvGrpSpPr>
          <p:cNvPr id="19" name="Group 18"/>
          <p:cNvGrpSpPr/>
          <p:nvPr/>
        </p:nvGrpSpPr>
        <p:grpSpPr>
          <a:xfrm>
            <a:off x="533400" y="2362200"/>
            <a:ext cx="914400" cy="1176754"/>
            <a:chOff x="533400" y="2438400"/>
            <a:chExt cx="914400" cy="1176754"/>
          </a:xfrm>
        </p:grpSpPr>
        <p:pic>
          <p:nvPicPr>
            <p:cNvPr id="5" name="Picture 4"/>
            <p:cNvPicPr>
              <a:picLocks noChangeAspect="1"/>
            </p:cNvPicPr>
            <p:nvPr/>
          </p:nvPicPr>
          <p:blipFill rotWithShape="1">
            <a:blip r:embed="rId3"/>
            <a:srcRect l="10698" r="29976" b="49467"/>
            <a:stretch/>
          </p:blipFill>
          <p:spPr>
            <a:xfrm>
              <a:off x="533400" y="24384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609600" y="3276600"/>
              <a:ext cx="828071" cy="338554"/>
            </a:xfrm>
            <a:prstGeom prst="rect">
              <a:avLst/>
            </a:prstGeom>
            <a:noFill/>
          </p:spPr>
          <p:txBody>
            <a:bodyPr wrap="none" rtlCol="0">
              <a:spAutoFit/>
            </a:bodyPr>
            <a:lstStyle/>
            <a:p>
              <a:pPr algn="ctr"/>
              <a:r>
                <a:rPr lang="en-US" sz="1600" dirty="0"/>
                <a:t>George</a:t>
              </a:r>
            </a:p>
          </p:txBody>
        </p:sp>
      </p:grpSp>
      <p:grpSp>
        <p:nvGrpSpPr>
          <p:cNvPr id="21" name="Group 20"/>
          <p:cNvGrpSpPr/>
          <p:nvPr/>
        </p:nvGrpSpPr>
        <p:grpSpPr>
          <a:xfrm>
            <a:off x="3352800" y="3395246"/>
            <a:ext cx="914400" cy="1176754"/>
            <a:chOff x="3352800" y="3733800"/>
            <a:chExt cx="914400" cy="1176754"/>
          </a:xfrm>
        </p:grpSpPr>
        <p:pic>
          <p:nvPicPr>
            <p:cNvPr id="16" name="Picture 15"/>
            <p:cNvPicPr>
              <a:picLocks noChangeAspect="1"/>
            </p:cNvPicPr>
            <p:nvPr/>
          </p:nvPicPr>
          <p:blipFill>
            <a:blip r:embed="rId4"/>
            <a:stretch>
              <a:fillRect/>
            </a:stretch>
          </p:blipFill>
          <p:spPr>
            <a:xfrm>
              <a:off x="3352800" y="3733800"/>
              <a:ext cx="914400" cy="914400"/>
            </a:xfrm>
            <a:prstGeom prst="ellipse">
              <a:avLst/>
            </a:prstGeom>
            <a:ln w="12700" cap="rnd" cmpd="sng">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3438618" y="4572000"/>
              <a:ext cx="808835" cy="338554"/>
            </a:xfrm>
            <a:prstGeom prst="rect">
              <a:avLst/>
            </a:prstGeom>
            <a:noFill/>
          </p:spPr>
          <p:txBody>
            <a:bodyPr wrap="none" rtlCol="0">
              <a:spAutoFit/>
            </a:bodyPr>
            <a:lstStyle/>
            <a:p>
              <a:pPr algn="ctr"/>
              <a:r>
                <a:rPr lang="en-US" sz="1600" dirty="0" smtClean="0"/>
                <a:t>Shobeir</a:t>
              </a:r>
              <a:endParaRPr lang="en-US" sz="1600" dirty="0"/>
            </a:p>
          </p:txBody>
        </p:sp>
      </p:grpSp>
    </p:spTree>
    <p:extLst>
      <p:ext uri="{BB962C8B-B14F-4D97-AF65-F5344CB8AC3E}">
        <p14:creationId xmlns:p14="http://schemas.microsoft.com/office/powerpoint/2010/main" val="372427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0</TotalTime>
  <Words>6023</Words>
  <Application>Microsoft Office PowerPoint</Application>
  <PresentationFormat>On-screen Show (4:3)</PresentationFormat>
  <Paragraphs>1011</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Advantage</vt:lpstr>
      <vt:lpstr>Collective Spammer Detection in  Evolving Multi-Relational Social Networks</vt:lpstr>
      <vt:lpstr>Spam in Social Networks</vt:lpstr>
      <vt:lpstr>Spam in Social Networks</vt:lpstr>
      <vt:lpstr>Spam in Social Networks</vt:lpstr>
      <vt:lpstr>Spam in Social Networks</vt:lpstr>
      <vt:lpstr>Spam in Social Networks</vt:lpstr>
      <vt:lpstr>Spam in Social Networks</vt:lpstr>
      <vt:lpstr>Spam in Social Networks</vt:lpstr>
      <vt:lpstr>Spammers are getting smarter!</vt:lpstr>
      <vt:lpstr>Spammers are getting smarter!</vt:lpstr>
      <vt:lpstr>Spammers are getting smarter!</vt:lpstr>
      <vt:lpstr>Spammers are getting smarter!</vt:lpstr>
      <vt:lpstr>Spammers are getting smarter!</vt:lpstr>
      <vt:lpstr>Tagged.com</vt:lpstr>
      <vt:lpstr>Social Networks: Multi-relational and Time-Evolving</vt:lpstr>
      <vt:lpstr>Social Networks: Multi-relational and Time-Evolving</vt:lpstr>
      <vt:lpstr>Social Networks: Multi-relational and Time-Evolving</vt:lpstr>
      <vt:lpstr>Social Networks: Multi-relational and Time-Evolving</vt:lpstr>
      <vt:lpstr>Social Networks: Multi-relational and Time-Evolving</vt:lpstr>
      <vt:lpstr>Social Networks: Multi-relational and Time-Evolving</vt:lpstr>
      <vt:lpstr>Social Networks: Multi-relational and Time-Evolving</vt:lpstr>
      <vt:lpstr>Social Networks: Multi-relational and Time-Evolving</vt:lpstr>
      <vt:lpstr>Social Networks: Multi-relational and Time-Evolving</vt:lpstr>
      <vt:lpstr>Our Approach</vt:lpstr>
      <vt:lpstr>Our Approach</vt:lpstr>
      <vt:lpstr>Graph Structure Feature Extraction</vt:lpstr>
      <vt:lpstr>Graph Structure Feature Extraction</vt:lpstr>
      <vt:lpstr>Graph Structure Features</vt:lpstr>
      <vt:lpstr>Graph Structure Features</vt:lpstr>
      <vt:lpstr>Graph Structure Features</vt:lpstr>
      <vt:lpstr>Graph Structure Features</vt:lpstr>
      <vt:lpstr>Graph Structure Features</vt:lpstr>
      <vt:lpstr>Graph Structure Features</vt:lpstr>
      <vt:lpstr>Graph Structure Features</vt:lpstr>
      <vt:lpstr>Graph Structure Features</vt:lpstr>
      <vt:lpstr>Graph Structure Features</vt:lpstr>
      <vt:lpstr>Graph Structure Features</vt:lpstr>
      <vt:lpstr>Graph Structure Features</vt:lpstr>
      <vt:lpstr>Graph Structure Features</vt:lpstr>
      <vt:lpstr>Graph Structure Features</vt:lpstr>
      <vt:lpstr>Graph Structure Features</vt:lpstr>
      <vt:lpstr>Our Approach</vt:lpstr>
      <vt:lpstr>Sequence of Actions</vt:lpstr>
      <vt:lpstr>Sequence of Actions</vt:lpstr>
      <vt:lpstr>Sequence of Actions</vt:lpstr>
      <vt:lpstr>Sequence of Actions</vt:lpstr>
      <vt:lpstr>Results </vt:lpstr>
      <vt:lpstr>Deployment and Example Runtimes</vt:lpstr>
      <vt:lpstr>Our Approach</vt:lpstr>
      <vt:lpstr>Refining the abuse reporting systems</vt:lpstr>
      <vt:lpstr>Collective Classification with Reports</vt:lpstr>
      <vt:lpstr>HL-MRFs &amp; Probabilistic Soft Logic (PSL)</vt:lpstr>
      <vt:lpstr>Collective Classification with Reports</vt:lpstr>
      <vt:lpstr>Collective Classification with Reports</vt:lpstr>
      <vt:lpstr>Collective Classification with Reports</vt:lpstr>
      <vt:lpstr>Results of Classification Using Reports</vt:lpstr>
      <vt:lpstr>Results of Classification Using Reports</vt:lpstr>
      <vt:lpstr>Results of Classification Using Reports</vt:lpstr>
      <vt:lpstr>Results of Classification Using Reports</vt:lpstr>
      <vt:lpstr>Conclusion</vt:lpstr>
      <vt:lpstr>Conclusion</vt:lpstr>
      <vt:lpstr>Conclusion</vt:lpstr>
      <vt:lpstr>Conclusion</vt:lpstr>
      <vt:lpstr>Acknowledgements </vt:lpstr>
      <vt:lpstr>Conclusion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2010-04-19T20:53:40Z</dcterms:created>
  <dcterms:modified xsi:type="dcterms:W3CDTF">2015-08-12T22:34:43Z</dcterms:modified>
  <cp:category/>
</cp:coreProperties>
</file>