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366" r:id="rId2"/>
    <p:sldId id="419" r:id="rId3"/>
    <p:sldId id="422" r:id="rId4"/>
    <p:sldId id="423" r:id="rId5"/>
    <p:sldId id="421" r:id="rId6"/>
    <p:sldId id="424" r:id="rId7"/>
    <p:sldId id="425" r:id="rId8"/>
    <p:sldId id="426" r:id="rId9"/>
    <p:sldId id="409" r:id="rId10"/>
    <p:sldId id="453" r:id="rId11"/>
    <p:sldId id="452" r:id="rId12"/>
    <p:sldId id="451" r:id="rId13"/>
    <p:sldId id="383" r:id="rId14"/>
    <p:sldId id="384" r:id="rId15"/>
    <p:sldId id="427" r:id="rId16"/>
    <p:sldId id="386" r:id="rId17"/>
    <p:sldId id="429" r:id="rId18"/>
    <p:sldId id="430" r:id="rId19"/>
    <p:sldId id="428" r:id="rId20"/>
    <p:sldId id="388" r:id="rId21"/>
    <p:sldId id="458" r:id="rId22"/>
    <p:sldId id="457" r:id="rId23"/>
    <p:sldId id="435" r:id="rId24"/>
    <p:sldId id="459" r:id="rId25"/>
    <p:sldId id="436" r:id="rId26"/>
    <p:sldId id="439" r:id="rId27"/>
    <p:sldId id="438" r:id="rId28"/>
    <p:sldId id="440" r:id="rId29"/>
    <p:sldId id="441" r:id="rId30"/>
    <p:sldId id="444" r:id="rId31"/>
    <p:sldId id="395" r:id="rId32"/>
    <p:sldId id="396" r:id="rId33"/>
    <p:sldId id="442" r:id="rId34"/>
    <p:sldId id="443" r:id="rId35"/>
    <p:sldId id="461" r:id="rId36"/>
    <p:sldId id="460" r:id="rId37"/>
    <p:sldId id="397" r:id="rId38"/>
    <p:sldId id="447" r:id="rId39"/>
    <p:sldId id="454" r:id="rId40"/>
    <p:sldId id="455" r:id="rId41"/>
    <p:sldId id="399" r:id="rId42"/>
    <p:sldId id="410" r:id="rId43"/>
    <p:sldId id="446" r:id="rId44"/>
    <p:sldId id="456" r:id="rId45"/>
    <p:sldId id="30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16" autoAdjust="0"/>
    <p:restoredTop sz="99855" autoAdjust="0"/>
  </p:normalViewPr>
  <p:slideViewPr>
    <p:cSldViewPr>
      <p:cViewPr>
        <p:scale>
          <a:sx n="90" d="100"/>
          <a:sy n="90" d="100"/>
        </p:scale>
        <p:origin x="-1632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Left to Right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NIPS (cheap)</c:v>
                </c:pt>
                <c:pt idx="1">
                  <c:v>NIPS (expensive)</c:v>
                </c:pt>
                <c:pt idx="2">
                  <c:v>ACL (cheap)</c:v>
                </c:pt>
                <c:pt idx="3">
                  <c:v>ACL (expensive)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63.8</c:v>
                </c:pt>
                <c:pt idx="1">
                  <c:v>84.6</c:v>
                </c:pt>
                <c:pt idx="2">
                  <c:v>90.2</c:v>
                </c:pt>
                <c:pt idx="3">
                  <c:v>90.7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Standard AIS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NIPS (cheap)</c:v>
                </c:pt>
                <c:pt idx="1">
                  <c:v>NIPS (expensive)</c:v>
                </c:pt>
                <c:pt idx="2">
                  <c:v>ACL (cheap)</c:v>
                </c:pt>
                <c:pt idx="3">
                  <c:v>ACL (expensive)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48.8</c:v>
                </c:pt>
                <c:pt idx="1">
                  <c:v>62.3</c:v>
                </c:pt>
                <c:pt idx="2">
                  <c:v>50.8</c:v>
                </c:pt>
                <c:pt idx="3">
                  <c:v>75.2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Ratio-AIS (geo.)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NIPS (cheap)</c:v>
                </c:pt>
                <c:pt idx="1">
                  <c:v>NIPS (expensive)</c:v>
                </c:pt>
                <c:pt idx="2">
                  <c:v>ACL (cheap)</c:v>
                </c:pt>
                <c:pt idx="3">
                  <c:v>ACL (expensive)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83.8</c:v>
                </c:pt>
                <c:pt idx="1">
                  <c:v>86.9</c:v>
                </c:pt>
                <c:pt idx="2">
                  <c:v>88.3</c:v>
                </c:pt>
                <c:pt idx="3">
                  <c:v>90.3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Ratio-AIS (geo., rev.)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NIPS (cheap)</c:v>
                </c:pt>
                <c:pt idx="1">
                  <c:v>NIPS (expensive)</c:v>
                </c:pt>
                <c:pt idx="2">
                  <c:v>ACL (cheap)</c:v>
                </c:pt>
                <c:pt idx="3">
                  <c:v>ACL (expensive)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89.2</c:v>
                </c:pt>
                <c:pt idx="1">
                  <c:v>87.7</c:v>
                </c:pt>
                <c:pt idx="2">
                  <c:v>92</c:v>
                </c:pt>
                <c:pt idx="3">
                  <c:v>90.3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Ratio-AIS (convex)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NIPS (cheap)</c:v>
                </c:pt>
                <c:pt idx="1">
                  <c:v>NIPS (expensive)</c:v>
                </c:pt>
                <c:pt idx="2">
                  <c:v>ACL (cheap)</c:v>
                </c:pt>
                <c:pt idx="3">
                  <c:v>ACL (expensive)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84.6</c:v>
                </c:pt>
                <c:pt idx="1">
                  <c:v>87.7</c:v>
                </c:pt>
                <c:pt idx="2">
                  <c:v>88.3</c:v>
                </c:pt>
                <c:pt idx="3">
                  <c:v>90.3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Ratio-AIS (convex, rev.)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NIPS (cheap)</c:v>
                </c:pt>
                <c:pt idx="1">
                  <c:v>NIPS (expensive)</c:v>
                </c:pt>
                <c:pt idx="2">
                  <c:v>ACL (cheap)</c:v>
                </c:pt>
                <c:pt idx="3">
                  <c:v>ACL (expensive)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87.7</c:v>
                </c:pt>
                <c:pt idx="1">
                  <c:v>87.7</c:v>
                </c:pt>
                <c:pt idx="2">
                  <c:v>92.3</c:v>
                </c:pt>
                <c:pt idx="3">
                  <c:v>90.3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137216"/>
        <c:axId val="58626432"/>
      </c:barChart>
      <c:catAx>
        <c:axId val="54137216"/>
        <c:scaling>
          <c:orientation val="minMax"/>
        </c:scaling>
        <c:delete val="0"/>
        <c:axPos val="b"/>
        <c:majorTickMark val="out"/>
        <c:minorTickMark val="none"/>
        <c:tickLblPos val="nextTo"/>
        <c:crossAx val="58626432"/>
        <c:crosses val="autoZero"/>
        <c:auto val="1"/>
        <c:lblAlgn val="ctr"/>
        <c:lblOffset val="100"/>
        <c:noMultiLvlLbl val="0"/>
      </c:catAx>
      <c:valAx>
        <c:axId val="58626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137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78529-8F55-468B-982A-B8C5089DF467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BEB25-BB8A-4606-8A35-1719D42A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418-7C50-408F-86CA-76D5A0E26FEA}" type="datetime1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C044-D825-46A2-988B-69A3F4BE51D0}" type="datetime1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7F7D-DAEA-469E-9307-6E16D9F2111B}" type="datetime1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645E-893C-4AFA-AC6F-0FB3693BF06B}" type="datetime1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2365-0127-4174-807C-947B16AF1973}" type="datetime1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1109-4367-49BE-B0E4-F06BAF20505A}" type="datetime1">
              <a:rPr lang="en-US" smtClean="0"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78E4-D85B-468A-8981-51C844020ED5}" type="datetime1">
              <a:rPr lang="en-US" smtClean="0"/>
              <a:t>7/21/2014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52A9-09B9-4BAE-B960-C5D6F8A42E7F}" type="datetime1">
              <a:rPr lang="en-US" smtClean="0"/>
              <a:t>7/21/2014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9DCB-3ABC-4FBB-86EC-33DAEA0E22E7}" type="datetime1">
              <a:rPr lang="en-US" smtClean="0"/>
              <a:t>7/21/2014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918D-74A6-4156-8B17-15C40B2E52BF}" type="datetime1">
              <a:rPr lang="en-US" smtClean="0"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246A-33FE-412F-9A6A-2672BB894589}" type="datetime1">
              <a:rPr lang="en-US" smtClean="0"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40F0-9B80-46D0-8F0C-A684755D60B3}" type="datetime1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E9536-A2FE-468C-B99B-1E95D10A7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/>
              <a:t>Annealing Paths for the Evaluation of Topic Models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6400800" cy="2895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James </a:t>
            </a:r>
            <a:r>
              <a:rPr lang="en-US" sz="3600" b="1" dirty="0" err="1" smtClean="0">
                <a:solidFill>
                  <a:srgbClr val="FF0000"/>
                </a:solidFill>
              </a:rPr>
              <a:t>Foulds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3600" b="1" dirty="0" err="1" smtClean="0">
                <a:solidFill>
                  <a:srgbClr val="FF0000"/>
                </a:solidFill>
              </a:rPr>
              <a:t>Padhraic</a:t>
            </a:r>
            <a:r>
              <a:rPr lang="en-US" sz="3600" b="1" dirty="0" smtClean="0">
                <a:solidFill>
                  <a:srgbClr val="FF0000"/>
                </a:solidFill>
              </a:rPr>
              <a:t> Smyth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Department of Computer Science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University of California, Irvine*</a:t>
            </a:r>
          </a:p>
        </p:txBody>
      </p:sp>
      <p:pic>
        <p:nvPicPr>
          <p:cNvPr id="4" name="Picture 3" descr="UC Irvine Se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199" y="4114800"/>
            <a:ext cx="1992267" cy="198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417733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*James </a:t>
            </a:r>
            <a:r>
              <a:rPr lang="en-US" sz="1400" i="1" dirty="0" err="1" smtClean="0"/>
              <a:t>Foulds</a:t>
            </a:r>
            <a:r>
              <a:rPr lang="en-US" sz="1400" i="1" dirty="0" smtClean="0"/>
              <a:t> has recently moved to the University of California, Santa Cruz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240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Topic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3969"/>
            <a:ext cx="8229600" cy="502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7923" y="2587089"/>
            <a:ext cx="8214005" cy="2044123"/>
            <a:chOff x="724831" y="1206190"/>
            <a:chExt cx="7605559" cy="1499744"/>
          </a:xfrm>
        </p:grpSpPr>
        <p:pic>
          <p:nvPicPr>
            <p:cNvPr id="5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4831" y="120619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6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4859" y="1503556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7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4888" y="177862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8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6566" y="1273099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9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69531" y="136974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10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3473" y="1730297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11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62819" y="183066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12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74692" y="120619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13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1738" y="1808356"/>
              <a:ext cx="446049" cy="446049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47131" y="2401228"/>
              <a:ext cx="1305260" cy="293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10000"/>
                  </a:solidFill>
                  <a:latin typeface="+mn-lt"/>
                </a:rPr>
                <a:t>Training set</a:t>
              </a:r>
              <a:endParaRPr lang="en-US" sz="2000" b="1" dirty="0">
                <a:solidFill>
                  <a:srgbClr val="010000"/>
                </a:solidFill>
                <a:latin typeface="+mn-lt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230244" y="1555596"/>
              <a:ext cx="524107" cy="39029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44951" y="2412379"/>
              <a:ext cx="985439" cy="29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10000"/>
                  </a:solidFill>
                  <a:latin typeface="+mn-lt"/>
                </a:rPr>
                <a:t>Test set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9239" y="1349298"/>
              <a:ext cx="1438508" cy="802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1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10000"/>
                  </a:solidFill>
                </a:rPr>
                <a:t>Topic model</a:t>
              </a:r>
              <a:endParaRPr lang="en-US" sz="2000" b="1" dirty="0">
                <a:solidFill>
                  <a:srgbClr val="010000"/>
                </a:solidFill>
              </a:endParaRP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Topic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3969"/>
            <a:ext cx="8229600" cy="502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7923" y="2587089"/>
            <a:ext cx="8214005" cy="2044123"/>
            <a:chOff x="724831" y="1206190"/>
            <a:chExt cx="7605559" cy="1499744"/>
          </a:xfrm>
        </p:grpSpPr>
        <p:pic>
          <p:nvPicPr>
            <p:cNvPr id="5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4831" y="120619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6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4859" y="1503556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7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4888" y="177862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8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6566" y="1273099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9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69531" y="136974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10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3473" y="1730297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11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62819" y="183066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12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74692" y="120619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13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1738" y="1808356"/>
              <a:ext cx="446049" cy="446049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47131" y="2401228"/>
              <a:ext cx="1305260" cy="293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10000"/>
                  </a:solidFill>
                  <a:latin typeface="+mn-lt"/>
                </a:rPr>
                <a:t>Training set</a:t>
              </a:r>
              <a:endParaRPr lang="en-US" sz="2000" b="1" dirty="0">
                <a:solidFill>
                  <a:srgbClr val="010000"/>
                </a:solidFill>
                <a:latin typeface="+mn-lt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230244" y="1555596"/>
              <a:ext cx="524107" cy="39029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44951" y="2412379"/>
              <a:ext cx="985439" cy="29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10000"/>
                  </a:solidFill>
                  <a:latin typeface="+mn-lt"/>
                </a:rPr>
                <a:t>Test set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9239" y="1349298"/>
              <a:ext cx="1438508" cy="802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1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10000"/>
                  </a:solidFill>
                </a:rPr>
                <a:t>Topic model</a:t>
              </a:r>
              <a:endParaRPr lang="en-US" sz="2000" b="1" dirty="0">
                <a:solidFill>
                  <a:srgbClr val="010000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4838391" y="1555596"/>
              <a:ext cx="524107" cy="39029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7792" y="1575978"/>
              <a:ext cx="1122556" cy="29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10000"/>
                  </a:solidFill>
                  <a:latin typeface="+mn-lt"/>
                </a:rPr>
                <a:t>Predict:</a:t>
              </a: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Topic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3969"/>
            <a:ext cx="8229600" cy="502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7923" y="2587089"/>
            <a:ext cx="8214005" cy="2044123"/>
            <a:chOff x="724831" y="1206190"/>
            <a:chExt cx="7605559" cy="1499744"/>
          </a:xfrm>
        </p:grpSpPr>
        <p:pic>
          <p:nvPicPr>
            <p:cNvPr id="5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4831" y="120619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6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4859" y="1503556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7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4888" y="177862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8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6566" y="1273099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9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69531" y="136974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10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3473" y="1730297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11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62819" y="183066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12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74692" y="120619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13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1738" y="1808356"/>
              <a:ext cx="446049" cy="446049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47131" y="2401228"/>
              <a:ext cx="1305260" cy="293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10000"/>
                  </a:solidFill>
                  <a:latin typeface="+mn-lt"/>
                </a:rPr>
                <a:t>Training set</a:t>
              </a:r>
              <a:endParaRPr lang="en-US" sz="2000" b="1" dirty="0">
                <a:solidFill>
                  <a:srgbClr val="010000"/>
                </a:solidFill>
                <a:latin typeface="+mn-lt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230244" y="1555596"/>
              <a:ext cx="524107" cy="39029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44951" y="2412379"/>
              <a:ext cx="985439" cy="29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10000"/>
                  </a:solidFill>
                  <a:latin typeface="+mn-lt"/>
                </a:rPr>
                <a:t>Test set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9239" y="1349298"/>
              <a:ext cx="1438508" cy="802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1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10000"/>
                  </a:solidFill>
                </a:rPr>
                <a:t>Topic model</a:t>
              </a:r>
              <a:endParaRPr lang="en-US" sz="2000" b="1" dirty="0">
                <a:solidFill>
                  <a:srgbClr val="010000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4838391" y="1555596"/>
              <a:ext cx="524107" cy="39029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7792" y="1575978"/>
              <a:ext cx="1122556" cy="29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10000"/>
                  </a:solidFill>
                  <a:latin typeface="+mn-lt"/>
                </a:rPr>
                <a:t>Predict: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71733" y="2542677"/>
            <a:ext cx="2565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Log Pr</a:t>
            </a:r>
            <a:r>
              <a:rPr lang="en-US" sz="6600" b="1" dirty="0" smtClean="0"/>
              <a:t>(</a:t>
            </a:r>
            <a:r>
              <a:rPr lang="en-US" b="1" dirty="0" smtClean="0"/>
              <a:t>	            </a:t>
            </a:r>
            <a:r>
              <a:rPr lang="en-US" b="1" dirty="0" smtClean="0"/>
              <a:t>         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Topic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3969"/>
            <a:ext cx="8229600" cy="502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Fitting these models only took a few hours on a </a:t>
            </a:r>
            <a:r>
              <a:rPr lang="en-US" b="1" dirty="0" smtClean="0">
                <a:solidFill>
                  <a:schemeClr val="bg1"/>
                </a:solidFill>
              </a:rPr>
              <a:t>single </a:t>
            </a:r>
            <a:r>
              <a:rPr lang="en-US" b="1" dirty="0">
                <a:solidFill>
                  <a:schemeClr val="bg1"/>
                </a:solidFill>
              </a:rPr>
              <a:t>core </a:t>
            </a:r>
            <a:r>
              <a:rPr lang="en-US" b="1" dirty="0">
                <a:solidFill>
                  <a:srgbClr val="FF0000"/>
                </a:solidFill>
              </a:rPr>
              <a:t>single core machine</a:t>
            </a:r>
            <a:r>
              <a:rPr lang="en-US" dirty="0" smtClean="0"/>
              <a:t>.</a:t>
            </a:r>
          </a:p>
          <a:p>
            <a:r>
              <a:rPr lang="en-US" dirty="0"/>
              <a:t>C</a:t>
            </a:r>
            <a:r>
              <a:rPr lang="en-US" dirty="0" smtClean="0"/>
              <a:t>reating this plot required a </a:t>
            </a:r>
            <a:r>
              <a:rPr lang="en-US" b="1" dirty="0" smtClean="0">
                <a:solidFill>
                  <a:srgbClr val="FF0000"/>
                </a:solidFill>
              </a:rPr>
              <a:t>cluster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351" y="1447800"/>
            <a:ext cx="3581400" cy="324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82751" y="437321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(</a:t>
            </a:r>
            <a:r>
              <a:rPr lang="en-US" sz="1400" i="1" dirty="0" err="1" smtClean="0"/>
              <a:t>Foulds</a:t>
            </a:r>
            <a:r>
              <a:rPr lang="en-US" sz="1400" i="1" dirty="0" smtClean="0"/>
              <a:t> et al., 2013)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659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this Difficult?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10000"/>
                </a:solidFill>
              </a:rPr>
              <a:t>For </a:t>
            </a:r>
            <a:r>
              <a:rPr lang="en-US" sz="2400" b="1" dirty="0" smtClean="0">
                <a:solidFill>
                  <a:srgbClr val="FF0000"/>
                </a:solidFill>
              </a:rPr>
              <a:t>every held-out document </a:t>
            </a:r>
            <a:r>
              <a:rPr lang="en-US" sz="2400" dirty="0">
                <a:solidFill>
                  <a:srgbClr val="010000"/>
                </a:solidFill>
              </a:rPr>
              <a:t>d</a:t>
            </a:r>
            <a:r>
              <a:rPr lang="en-US" sz="2400" dirty="0" smtClean="0">
                <a:solidFill>
                  <a:srgbClr val="010000"/>
                </a:solidFill>
              </a:rPr>
              <a:t>, we need </a:t>
            </a:r>
            <a:r>
              <a:rPr lang="en-US" sz="2400" dirty="0">
                <a:solidFill>
                  <a:srgbClr val="010000"/>
                </a:solidFill>
              </a:rPr>
              <a:t>to </a:t>
            </a:r>
            <a:r>
              <a:rPr lang="en-US" sz="2400" dirty="0" smtClean="0">
                <a:solidFill>
                  <a:srgbClr val="010000"/>
                </a:solidFill>
              </a:rPr>
              <a:t>estimate</a:t>
            </a:r>
          </a:p>
          <a:p>
            <a:endParaRPr lang="en-US" sz="2400" dirty="0">
              <a:solidFill>
                <a:srgbClr val="010000"/>
              </a:solidFill>
            </a:endParaRPr>
          </a:p>
          <a:p>
            <a:endParaRPr lang="en-US" sz="2400" dirty="0">
              <a:solidFill>
                <a:srgbClr val="01000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We need to approximate possibly </a:t>
            </a:r>
            <a:r>
              <a:rPr lang="en-US" sz="2400" b="1" dirty="0" smtClean="0">
                <a:solidFill>
                  <a:srgbClr val="FF0000"/>
                </a:solidFill>
              </a:rPr>
              <a:t>tens of thousands </a:t>
            </a:r>
            <a:r>
              <a:rPr lang="en-US" sz="2400" dirty="0" smtClean="0"/>
              <a:t>of intractable sums/integrals!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048500" cy="226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Annealed Importance Sampling</a:t>
            </a:r>
            <a:br>
              <a:rPr lang="en-US" dirty="0"/>
            </a:br>
            <a:r>
              <a:rPr lang="en-US" dirty="0"/>
              <a:t>(Neal, 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Scales up </a:t>
            </a:r>
            <a:r>
              <a:rPr lang="en-US" b="1" dirty="0" smtClean="0">
                <a:solidFill>
                  <a:srgbClr val="FF0000"/>
                </a:solidFill>
              </a:rPr>
              <a:t>importance sampling to high dimensional data</a:t>
            </a:r>
            <a:r>
              <a:rPr lang="en-US" dirty="0" smtClean="0"/>
              <a:t>, using MCMC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Corrects for MCMC convergence failures </a:t>
            </a:r>
            <a:r>
              <a:rPr lang="en-US" dirty="0" smtClean="0"/>
              <a:t>using importance weights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Annealed Importance Sampling</a:t>
            </a:r>
            <a:br>
              <a:rPr lang="en-US" dirty="0" smtClean="0"/>
            </a:br>
            <a:r>
              <a:rPr lang="en-US" dirty="0" smtClean="0"/>
              <a:t>(Neal, 2001)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00200"/>
            <a:ext cx="8001000" cy="49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524000"/>
            <a:ext cx="55626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4495800"/>
            <a:ext cx="74676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38900" y="449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low “temperature”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Annealed Importance Sampling</a:t>
            </a:r>
            <a:br>
              <a:rPr lang="en-US" dirty="0" smtClean="0"/>
            </a:br>
            <a:r>
              <a:rPr lang="en-US" dirty="0" smtClean="0"/>
              <a:t>(Neal, 2001)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00200"/>
            <a:ext cx="8001000" cy="49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1800" y="1524000"/>
            <a:ext cx="29718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4495800"/>
            <a:ext cx="74676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38900" y="449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low “temperature”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4867" y="449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 “temperature”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Annealed Importance Sampling</a:t>
            </a:r>
            <a:br>
              <a:rPr lang="en-US" dirty="0" smtClean="0"/>
            </a:br>
            <a:r>
              <a:rPr lang="en-US" dirty="0" smtClean="0"/>
              <a:t>(Neal, 2001)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00200"/>
            <a:ext cx="8001000" cy="49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4680466"/>
            <a:ext cx="7467600" cy="1948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38900" y="449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low “temperature”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4867" y="449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 “temperature”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Annealed Importance Sampling</a:t>
            </a:r>
            <a:br>
              <a:rPr lang="en-US" dirty="0" smtClean="0"/>
            </a:br>
            <a:r>
              <a:rPr lang="en-US" dirty="0" smtClean="0"/>
              <a:t>(Neal, 2001)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00200"/>
            <a:ext cx="8001000" cy="49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Topic model extensions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Structure, prior knowledge and constraints</a:t>
            </a:r>
          </a:p>
          <a:p>
            <a:pPr lvl="2"/>
            <a:r>
              <a:rPr lang="en-US" i="1" dirty="0" smtClean="0"/>
              <a:t>Sparse, nonparametric, correlated,  tree-structured, time series, supervised, focused, </a:t>
            </a:r>
            <a:r>
              <a:rPr lang="en-US" i="1" dirty="0" err="1" smtClean="0"/>
              <a:t>determinantal</a:t>
            </a:r>
            <a:r>
              <a:rPr lang="en-US" i="1" dirty="0" smtClean="0"/>
              <a:t>…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Special-purpose models</a:t>
            </a:r>
          </a:p>
          <a:p>
            <a:pPr lvl="2"/>
            <a:r>
              <a:rPr lang="en-US" i="1" dirty="0" smtClean="0">
                <a:solidFill>
                  <a:schemeClr val="bg1"/>
                </a:solidFill>
              </a:rPr>
              <a:t>Authorship, scientific impact, political affiliation, conversational influence, networks, machine translation…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General-purpose models</a:t>
            </a:r>
          </a:p>
          <a:p>
            <a:pPr lvl="2"/>
            <a:r>
              <a:rPr lang="en-US" i="1" dirty="0" err="1" smtClean="0">
                <a:solidFill>
                  <a:schemeClr val="bg1"/>
                </a:solidFill>
              </a:rPr>
              <a:t>Dirichlet</a:t>
            </a:r>
            <a:r>
              <a:rPr lang="en-US" i="1" dirty="0" smtClean="0">
                <a:solidFill>
                  <a:schemeClr val="bg1"/>
                </a:solidFill>
              </a:rPr>
              <a:t> multinomial regression (DMR),</a:t>
            </a:r>
          </a:p>
          <a:p>
            <a:pPr marL="914400" lvl="2" indent="0">
              <a:buNone/>
            </a:pP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   sparse additive generative (SAGE)…</a:t>
            </a:r>
          </a:p>
          <a:p>
            <a:pPr marL="914400" lvl="2" indent="0">
              <a:buNone/>
            </a:pP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   Structural topic model (STM)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Annealed Importance Sampling</a:t>
            </a:r>
            <a:br>
              <a:rPr lang="en-US" dirty="0"/>
            </a:br>
            <a:r>
              <a:rPr lang="en-US" dirty="0"/>
              <a:t>(Neal, 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Importance </a:t>
            </a:r>
            <a:r>
              <a:rPr lang="en-US" b="1" dirty="0">
                <a:solidFill>
                  <a:srgbClr val="FF0000"/>
                </a:solidFill>
              </a:rPr>
              <a:t>samples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from </a:t>
            </a:r>
            <a:r>
              <a:rPr lang="en-US" dirty="0" smtClean="0"/>
              <a:t>the target</a:t>
            </a:r>
          </a:p>
          <a:p>
            <a:endParaRPr lang="en-US" dirty="0" smtClean="0"/>
          </a:p>
          <a:p>
            <a:r>
              <a:rPr lang="en-US" dirty="0" smtClean="0"/>
              <a:t>An estimate </a:t>
            </a:r>
            <a:r>
              <a:rPr lang="en-US" dirty="0"/>
              <a:t>of the </a:t>
            </a:r>
            <a:r>
              <a:rPr lang="en-US" b="1" dirty="0">
                <a:solidFill>
                  <a:srgbClr val="FF0000"/>
                </a:solidFill>
              </a:rPr>
              <a:t>ratio of partition functions</a:t>
            </a:r>
          </a:p>
          <a:p>
            <a:pPr lvl="2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76800"/>
            <a:ext cx="5158057" cy="150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AIS for Evaluating Topic Models</a:t>
            </a:r>
            <a:br>
              <a:rPr lang="en-US" dirty="0" smtClean="0"/>
            </a:br>
            <a:r>
              <a:rPr lang="en-US" dirty="0" smtClean="0"/>
              <a:t>(Wallach et al., 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39" y="5707619"/>
            <a:ext cx="428626" cy="27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9203" y="4155388"/>
            <a:ext cx="9069915" cy="2465581"/>
            <a:chOff x="0" y="4599628"/>
            <a:chExt cx="9069915" cy="2465581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4599628"/>
              <a:ext cx="8789507" cy="2465581"/>
              <a:chOff x="0" y="4599628"/>
              <a:chExt cx="8789507" cy="2465581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707" y="5379704"/>
                <a:ext cx="4486275" cy="1560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0" y="6248400"/>
                <a:ext cx="4878915" cy="8168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3232" y="4599628"/>
                <a:ext cx="4486275" cy="1560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4191000" y="4599628"/>
              <a:ext cx="4878915" cy="816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7879" y="2094781"/>
            <a:ext cx="7887958" cy="2617324"/>
            <a:chOff x="787879" y="2094781"/>
            <a:chExt cx="7887958" cy="261732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36" y="2514600"/>
              <a:ext cx="7010400" cy="219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87879" y="2094781"/>
              <a:ext cx="7887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Draw from the prior	Anneal towards		The posterior</a:t>
              </a:r>
              <a:endParaRPr lang="en-US" dirty="0"/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58" y="5261374"/>
            <a:ext cx="428626" cy="27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4990743"/>
            <a:ext cx="8472662" cy="816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AIS for Evaluating Topic Models</a:t>
            </a:r>
            <a:br>
              <a:rPr lang="en-US" dirty="0" smtClean="0"/>
            </a:br>
            <a:r>
              <a:rPr lang="en-US" dirty="0" smtClean="0"/>
              <a:t>(Wallach et al., 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39" y="5707619"/>
            <a:ext cx="428626" cy="27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9203" y="4155388"/>
            <a:ext cx="9069915" cy="2465581"/>
            <a:chOff x="0" y="4599628"/>
            <a:chExt cx="9069915" cy="2465581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4599628"/>
              <a:ext cx="8789507" cy="2465581"/>
              <a:chOff x="0" y="4599628"/>
              <a:chExt cx="8789507" cy="2465581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707" y="5379704"/>
                <a:ext cx="4486275" cy="1560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0" y="6248400"/>
                <a:ext cx="4878915" cy="8168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3232" y="4599628"/>
                <a:ext cx="4486275" cy="1560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4191000" y="4599628"/>
              <a:ext cx="4878915" cy="816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7879" y="2094781"/>
            <a:ext cx="7887958" cy="2617324"/>
            <a:chOff x="787879" y="2094781"/>
            <a:chExt cx="7887958" cy="261732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36" y="2514600"/>
              <a:ext cx="7010400" cy="219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87879" y="2094781"/>
              <a:ext cx="7887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Draw from the prior	Anneal towards		The posterior</a:t>
              </a:r>
              <a:endParaRPr lang="en-US" dirty="0"/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58" y="5261374"/>
            <a:ext cx="428626" cy="27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55052" y="4990743"/>
            <a:ext cx="4874810" cy="816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AIS for Evaluating Topic Models</a:t>
            </a:r>
            <a:br>
              <a:rPr lang="en-US" dirty="0" smtClean="0"/>
            </a:br>
            <a:r>
              <a:rPr lang="en-US" dirty="0" smtClean="0"/>
              <a:t>(Wallach et al., 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39" y="5707619"/>
            <a:ext cx="428626" cy="27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9203" y="4155388"/>
            <a:ext cx="9069915" cy="2465581"/>
            <a:chOff x="0" y="4599628"/>
            <a:chExt cx="9069915" cy="2465581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4599628"/>
              <a:ext cx="8789507" cy="2465581"/>
              <a:chOff x="0" y="4599628"/>
              <a:chExt cx="8789507" cy="2465581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707" y="5379704"/>
                <a:ext cx="4486275" cy="1560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0" y="6248400"/>
                <a:ext cx="4878915" cy="8168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3232" y="4599628"/>
                <a:ext cx="4486275" cy="1560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4191000" y="4599628"/>
              <a:ext cx="4878915" cy="816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7879" y="2094781"/>
            <a:ext cx="7887958" cy="2617324"/>
            <a:chOff x="787879" y="2094781"/>
            <a:chExt cx="7887958" cy="261732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36" y="2514600"/>
              <a:ext cx="7010400" cy="219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87879" y="2094781"/>
              <a:ext cx="7887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Draw from the prior	Anneal towards		The posterior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477000" y="4990743"/>
            <a:ext cx="2452862" cy="816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58" y="5261374"/>
            <a:ext cx="428626" cy="27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5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AIS for Evaluating Topic Models</a:t>
            </a:r>
            <a:br>
              <a:rPr lang="en-US" dirty="0" smtClean="0"/>
            </a:br>
            <a:r>
              <a:rPr lang="en-US" dirty="0" smtClean="0"/>
              <a:t>(Wallach et al., 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39" y="5707619"/>
            <a:ext cx="428626" cy="27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9203" y="4155388"/>
            <a:ext cx="9069915" cy="2465581"/>
            <a:chOff x="0" y="4599628"/>
            <a:chExt cx="9069915" cy="2465581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4599628"/>
              <a:ext cx="8789507" cy="2465581"/>
              <a:chOff x="0" y="4599628"/>
              <a:chExt cx="8789507" cy="2465581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707" y="5379704"/>
                <a:ext cx="4486275" cy="1560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0" y="6248400"/>
                <a:ext cx="4878915" cy="8168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3232" y="4599628"/>
                <a:ext cx="4486275" cy="1560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4191000" y="4599628"/>
              <a:ext cx="4878915" cy="816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7879" y="2094781"/>
            <a:ext cx="7887958" cy="2617324"/>
            <a:chOff x="787879" y="2094781"/>
            <a:chExt cx="7887958" cy="261732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36" y="2514600"/>
              <a:ext cx="7010400" cy="219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87879" y="2094781"/>
              <a:ext cx="7887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Draw from the prior	Anneal towards		The posterior</a:t>
              </a:r>
              <a:endParaRPr lang="en-US" dirty="0"/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58" y="5261374"/>
            <a:ext cx="428626" cy="27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are mainly interested in the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relative performance of topic models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AIS can provide estimates of the ratio of partition functions of </a:t>
            </a:r>
            <a:r>
              <a:rPr lang="en-US" b="1" dirty="0" smtClean="0">
                <a:solidFill>
                  <a:srgbClr val="FF0000"/>
                </a:solidFill>
              </a:rPr>
              <a:t>any two distributions </a:t>
            </a:r>
            <a:r>
              <a:rPr lang="en-US" dirty="0" smtClean="0"/>
              <a:t>that we can anneal between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4867" y="1960439"/>
            <a:ext cx="8191500" cy="5029200"/>
            <a:chOff x="381000" y="1600200"/>
            <a:chExt cx="8191500" cy="50292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1600200"/>
              <a:ext cx="8001000" cy="497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81000" y="4680466"/>
              <a:ext cx="7467600" cy="19489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38900" y="44958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low “temperature”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4867" y="44958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high “temperature”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standard application of Annealed </a:t>
            </a:r>
            <a:r>
              <a:rPr lang="en-US" dirty="0"/>
              <a:t>Importance </a:t>
            </a:r>
            <a:r>
              <a:rPr lang="en-US" dirty="0" smtClean="0"/>
              <a:t>Sampling (</a:t>
            </a:r>
            <a:r>
              <a:rPr lang="en-US" dirty="0" smtClean="0"/>
              <a:t>Neal</a:t>
            </a:r>
            <a:r>
              <a:rPr lang="en-US" dirty="0"/>
              <a:t>, 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Proposed Method:</a:t>
            </a:r>
            <a:br>
              <a:rPr lang="en-US" dirty="0"/>
            </a:br>
            <a:r>
              <a:rPr lang="en-US" dirty="0"/>
              <a:t>Ratio-AIS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362200"/>
            <a:ext cx="84836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7879" y="1994306"/>
            <a:ext cx="788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from </a:t>
            </a:r>
            <a:r>
              <a:rPr lang="en-US" b="1" dirty="0" smtClean="0"/>
              <a:t>Topic Model 2	</a:t>
            </a:r>
            <a:r>
              <a:rPr lang="en-US" dirty="0" smtClean="0"/>
              <a:t>       Anneal towards		         </a:t>
            </a:r>
            <a:r>
              <a:rPr lang="en-US" b="1" dirty="0" smtClean="0"/>
              <a:t>Topic Model 1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25304" y="4848199"/>
            <a:ext cx="254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medium “temperature”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270" y="4848199"/>
            <a:ext cx="254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medium “temperature”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Proposed Method:</a:t>
            </a:r>
            <a:br>
              <a:rPr lang="en-US" dirty="0"/>
            </a:br>
            <a:r>
              <a:rPr lang="en-US" dirty="0"/>
              <a:t>Ratio-AIS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362200"/>
            <a:ext cx="84836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25304" y="4848199"/>
            <a:ext cx="254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medium “temperature”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270" y="4848199"/>
            <a:ext cx="254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medium “temperature”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0" y="5257800"/>
            <a:ext cx="752894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5791200"/>
            <a:ext cx="4038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7879" y="1994306"/>
            <a:ext cx="788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from </a:t>
            </a:r>
            <a:r>
              <a:rPr lang="en-US" b="1" dirty="0" smtClean="0"/>
              <a:t>Topic Model 2	</a:t>
            </a:r>
            <a:r>
              <a:rPr lang="en-US" dirty="0" smtClean="0"/>
              <a:t>       Anneal towards		         </a:t>
            </a:r>
            <a:r>
              <a:rPr lang="en-US" b="1" dirty="0" smtClean="0"/>
              <a:t>Topic Model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02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Proposed Method:</a:t>
            </a:r>
            <a:br>
              <a:rPr lang="en-US" dirty="0"/>
            </a:br>
            <a:r>
              <a:rPr lang="en-US" dirty="0"/>
              <a:t>Ratio-AIS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362200"/>
            <a:ext cx="84836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25304" y="4848199"/>
            <a:ext cx="254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medium “temperature”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270" y="4848199"/>
            <a:ext cx="254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medium “temperature”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0" y="5257800"/>
            <a:ext cx="752894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7879" y="1994306"/>
            <a:ext cx="788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from </a:t>
            </a:r>
            <a:r>
              <a:rPr lang="en-US" b="1" dirty="0" smtClean="0"/>
              <a:t>Topic Model 2	</a:t>
            </a:r>
            <a:r>
              <a:rPr lang="en-US" dirty="0" smtClean="0"/>
              <a:t>       Anneal towards		         </a:t>
            </a:r>
            <a:r>
              <a:rPr lang="en-US" b="1" dirty="0" smtClean="0"/>
              <a:t>Topic Model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33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Topic model extensions </a:t>
            </a:r>
            <a:endParaRPr lang="en-US" dirty="0" smtClean="0"/>
          </a:p>
          <a:p>
            <a:pPr lvl="1"/>
            <a:r>
              <a:rPr lang="en-US" dirty="0" smtClean="0"/>
              <a:t>Structure, prior knowledge and constraints</a:t>
            </a:r>
          </a:p>
          <a:p>
            <a:pPr lvl="2"/>
            <a:r>
              <a:rPr lang="en-US" i="1" dirty="0" smtClean="0">
                <a:solidFill>
                  <a:schemeClr val="bg1"/>
                </a:solidFill>
              </a:rPr>
              <a:t>Sparse, nonparametric, correlated,  tree-structured, time series, supervised, focused, </a:t>
            </a:r>
            <a:r>
              <a:rPr lang="en-US" i="1" dirty="0" err="1" smtClean="0">
                <a:solidFill>
                  <a:schemeClr val="bg1"/>
                </a:solidFill>
              </a:rPr>
              <a:t>determinantal</a:t>
            </a:r>
            <a:r>
              <a:rPr lang="en-US" i="1" dirty="0" smtClean="0">
                <a:solidFill>
                  <a:schemeClr val="bg1"/>
                </a:solidFill>
              </a:rPr>
              <a:t>…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Special-purpose models</a:t>
            </a:r>
          </a:p>
          <a:p>
            <a:pPr lvl="2"/>
            <a:r>
              <a:rPr lang="en-US" i="1" dirty="0" smtClean="0"/>
              <a:t>Authorship, scientific impact, political affiliation, conversational influence, networks, machine translation…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General-purpose models</a:t>
            </a:r>
          </a:p>
          <a:p>
            <a:pPr lvl="2"/>
            <a:r>
              <a:rPr lang="en-US" i="1" dirty="0" err="1" smtClean="0">
                <a:solidFill>
                  <a:schemeClr val="bg1"/>
                </a:solidFill>
              </a:rPr>
              <a:t>Dirichlet</a:t>
            </a:r>
            <a:r>
              <a:rPr lang="en-US" i="1" dirty="0" smtClean="0">
                <a:solidFill>
                  <a:schemeClr val="bg1"/>
                </a:solidFill>
              </a:rPr>
              <a:t> multinomial regression (DMR),</a:t>
            </a:r>
          </a:p>
          <a:p>
            <a:pPr marL="914400" lvl="2" indent="0">
              <a:buNone/>
            </a:pP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   sparse additive generative (SAGE)…</a:t>
            </a:r>
          </a:p>
          <a:p>
            <a:pPr marL="914400" lvl="2" indent="0">
              <a:buNone/>
            </a:pP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   Structural topic model (STM)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of Ratio-AIS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Ratio-AIS </a:t>
            </a:r>
            <a:r>
              <a:rPr lang="en-US" dirty="0"/>
              <a:t>avoids several sources of </a:t>
            </a:r>
            <a:r>
              <a:rPr lang="en-US" b="1" dirty="0">
                <a:solidFill>
                  <a:srgbClr val="FF0000"/>
                </a:solidFill>
              </a:rPr>
              <a:t>Monte Carlo </a:t>
            </a:r>
            <a:r>
              <a:rPr lang="en-US" b="1" dirty="0" smtClean="0">
                <a:solidFill>
                  <a:srgbClr val="FF0000"/>
                </a:solidFill>
              </a:rPr>
              <a:t>error </a:t>
            </a:r>
            <a:r>
              <a:rPr lang="en-US" dirty="0" smtClean="0"/>
              <a:t>for comparing two models. The </a:t>
            </a:r>
            <a:r>
              <a:rPr lang="en-US" dirty="0"/>
              <a:t>standard method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estimates the denominator of a ratio even though it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constant </a:t>
            </a:r>
            <a:r>
              <a:rPr lang="en-US" dirty="0"/>
              <a:t>(=1</a:t>
            </a:r>
            <a:r>
              <a:rPr lang="en-US" dirty="0" smtClean="0"/>
              <a:t>),</a:t>
            </a:r>
          </a:p>
          <a:p>
            <a:pPr lvl="1"/>
            <a:r>
              <a:rPr lang="en-US" dirty="0" smtClean="0"/>
              <a:t>uses </a:t>
            </a:r>
            <a:r>
              <a:rPr lang="en-US" b="1" dirty="0">
                <a:solidFill>
                  <a:srgbClr val="FF0000"/>
                </a:solidFill>
              </a:rPr>
              <a:t>different z’s </a:t>
            </a:r>
            <a:r>
              <a:rPr lang="en-US" dirty="0"/>
              <a:t>for both </a:t>
            </a:r>
            <a:r>
              <a:rPr lang="en-US" dirty="0" smtClean="0"/>
              <a:t>models,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is </a:t>
            </a:r>
            <a:r>
              <a:rPr lang="en-US" b="1" dirty="0">
                <a:solidFill>
                  <a:srgbClr val="FF0000"/>
                </a:solidFill>
              </a:rPr>
              <a:t>run twice</a:t>
            </a:r>
            <a:r>
              <a:rPr lang="en-US" dirty="0"/>
              <a:t>, introducing Monte Carlo noise each time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easy </a:t>
            </a:r>
            <a:r>
              <a:rPr lang="en-US" b="1" dirty="0">
                <a:solidFill>
                  <a:srgbClr val="FF0000"/>
                </a:solidFill>
              </a:rPr>
              <a:t>convergence check</a:t>
            </a:r>
            <a:r>
              <a:rPr lang="en-US" dirty="0"/>
              <a:t>: anneal in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reverse </a:t>
            </a:r>
            <a:r>
              <a:rPr lang="en-US" b="1" dirty="0">
                <a:solidFill>
                  <a:srgbClr val="FF0000"/>
                </a:solidFill>
              </a:rPr>
              <a:t>direction</a:t>
            </a:r>
            <a:r>
              <a:rPr lang="en-US" dirty="0"/>
              <a:t> to compute the reciprocal.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Annealing Paths Between</a:t>
            </a:r>
            <a:br>
              <a:rPr lang="en-US" dirty="0" smtClean="0"/>
            </a:br>
            <a:r>
              <a:rPr lang="en-US" dirty="0" smtClean="0"/>
              <a:t>Topic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Geometric average </a:t>
            </a:r>
            <a:r>
              <a:rPr lang="en-US" dirty="0" smtClean="0"/>
              <a:t>of the two distributions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Convex combination </a:t>
            </a:r>
            <a:r>
              <a:rPr lang="en-US" dirty="0" smtClean="0"/>
              <a:t>of the parameters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55269"/>
            <a:ext cx="5618557" cy="55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0" y="5334000"/>
            <a:ext cx="8739978" cy="6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35" y="5902817"/>
            <a:ext cx="4761781" cy="66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Efficiently Plotting Performance</a:t>
            </a:r>
            <a:br>
              <a:rPr lang="en-US" dirty="0" smtClean="0"/>
            </a:br>
            <a:r>
              <a:rPr lang="en-US" dirty="0" smtClean="0"/>
              <a:t>Per Iteration of the Learning Algorithm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4572000" cy="414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07200" y="5559621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(</a:t>
            </a:r>
            <a:r>
              <a:rPr lang="en-US" sz="1400" i="1" dirty="0" err="1" smtClean="0"/>
              <a:t>Foulds</a:t>
            </a:r>
            <a:r>
              <a:rPr lang="en-US" sz="1400" i="1" dirty="0" smtClean="0"/>
              <a:t> et al., 2013)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1806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Fsf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2sfd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can select the AIS intermediate distributions to be </a:t>
            </a:r>
            <a:r>
              <a:rPr lang="en-US" b="1" dirty="0" smtClean="0">
                <a:solidFill>
                  <a:srgbClr val="FF0000"/>
                </a:solidFill>
              </a:rPr>
              <a:t>distributions of interest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sequence of models we reach during training </a:t>
            </a:r>
            <a:r>
              <a:rPr lang="en-US" dirty="0" smtClean="0"/>
              <a:t>is typically amenable to </a:t>
            </a:r>
            <a:r>
              <a:rPr lang="en-US" dirty="0" smtClean="0"/>
              <a:t>annealing</a:t>
            </a:r>
          </a:p>
          <a:p>
            <a:pPr marL="857250" lvl="1" indent="-457200"/>
            <a:r>
              <a:rPr lang="en-US" i="1" dirty="0"/>
              <a:t>The early models are often low temperature</a:t>
            </a:r>
          </a:p>
          <a:p>
            <a:pPr marL="857250" lvl="1" indent="-457200"/>
            <a:r>
              <a:rPr lang="en-US" i="1" dirty="0" smtClean="0"/>
              <a:t>Each </a:t>
            </a:r>
            <a:r>
              <a:rPr lang="en-US" i="1" dirty="0" smtClean="0"/>
              <a:t>successive model is similar to the </a:t>
            </a:r>
            <a:r>
              <a:rPr lang="en-US" i="1" dirty="0" smtClean="0"/>
              <a:t>previous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Iteration-AIS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Re-uses</a:t>
            </a:r>
            <a:r>
              <a:rPr lang="en-US" sz="2400" dirty="0" smtClean="0"/>
              <a:t> all previous computation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Warm starts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More annealing temperatures</a:t>
            </a:r>
            <a:r>
              <a:rPr lang="en-US" sz="2400" dirty="0" smtClean="0"/>
              <a:t>, for free</a:t>
            </a:r>
            <a:endParaRPr lang="en-US" sz="2400" dirty="0"/>
          </a:p>
          <a:p>
            <a:r>
              <a:rPr lang="en-US" sz="2400" dirty="0" smtClean="0"/>
              <a:t>Importance weights can be computed </a:t>
            </a:r>
            <a:r>
              <a:rPr lang="en-US" sz="2400" b="1" dirty="0" smtClean="0">
                <a:solidFill>
                  <a:srgbClr val="FF0000"/>
                </a:solidFill>
              </a:rPr>
              <a:t>recursively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5533" y="1720338"/>
            <a:ext cx="8763000" cy="1632785"/>
            <a:chOff x="245533" y="1380217"/>
            <a:chExt cx="8763000" cy="1632785"/>
          </a:xfrm>
        </p:grpSpPr>
        <p:grpSp>
          <p:nvGrpSpPr>
            <p:cNvPr id="15" name="Group 14"/>
            <p:cNvGrpSpPr/>
            <p:nvPr/>
          </p:nvGrpSpPr>
          <p:grpSpPr>
            <a:xfrm>
              <a:off x="245533" y="1926074"/>
              <a:ext cx="8763000" cy="1086928"/>
              <a:chOff x="203200" y="3352800"/>
              <a:chExt cx="8763000" cy="108692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03200" y="3352800"/>
                <a:ext cx="876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Anneal from Prior 	  	</a:t>
                </a:r>
                <a:r>
                  <a:rPr lang="en-US" b="1" dirty="0" smtClean="0"/>
                  <a:t>Iteration </a:t>
                </a:r>
                <a:r>
                  <a:rPr lang="en-US" b="1" dirty="0" smtClean="0"/>
                  <a:t>1	</a:t>
                </a:r>
                <a:r>
                  <a:rPr lang="en-US" b="1" dirty="0"/>
                  <a:t> Iteration </a:t>
                </a:r>
                <a:r>
                  <a:rPr lang="en-US" b="1" dirty="0" smtClean="0"/>
                  <a:t>2	…	</a:t>
                </a:r>
                <a:r>
                  <a:rPr lang="en-US" b="1" dirty="0"/>
                  <a:t> Iteration </a:t>
                </a:r>
                <a:r>
                  <a:rPr lang="en-US" b="1" dirty="0" smtClean="0"/>
                  <a:t>N</a:t>
                </a:r>
                <a:endParaRPr lang="en-US" b="1" dirty="0"/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2336800" y="3445133"/>
                <a:ext cx="381000" cy="18466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4256177" y="3445133"/>
                <a:ext cx="381000" cy="18466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6091446" y="3445133"/>
                <a:ext cx="381000" cy="18466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7073421" y="3445133"/>
                <a:ext cx="381000" cy="18466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108200" y="3793396"/>
                <a:ext cx="99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Wallach et al.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153379" y="3793397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Ratio AIS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03025" y="3793397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Ratio AIS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985000" y="3793397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Ratio AIS</a:t>
                </a:r>
                <a:endParaRPr lang="en-US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801587" y="1380217"/>
              <a:ext cx="1530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Topi</a:t>
              </a:r>
              <a:r>
                <a:rPr lang="en-US" b="1" dirty="0" smtClean="0"/>
                <a:t>c Model at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79510" y="1380217"/>
              <a:ext cx="1530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Topi</a:t>
              </a:r>
              <a:r>
                <a:rPr lang="en-US" b="1" dirty="0" smtClean="0"/>
                <a:t>c Model at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77743" y="1380217"/>
              <a:ext cx="1530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Topi</a:t>
              </a:r>
              <a:r>
                <a:rPr lang="en-US" b="1" dirty="0" smtClean="0"/>
                <a:t>c Model at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772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Iteration-AIS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Re-uses</a:t>
            </a:r>
            <a:r>
              <a:rPr lang="en-US" sz="2400" dirty="0" smtClean="0"/>
              <a:t> all previous computation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Warm starts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More annealing temperatures</a:t>
            </a:r>
            <a:r>
              <a:rPr lang="en-US" sz="2400" dirty="0" smtClean="0"/>
              <a:t>, for free</a:t>
            </a:r>
            <a:endParaRPr lang="en-US" sz="2400" dirty="0"/>
          </a:p>
          <a:p>
            <a:r>
              <a:rPr lang="en-US" sz="2400" dirty="0" smtClean="0"/>
              <a:t>Importance weights can be computed </a:t>
            </a:r>
            <a:r>
              <a:rPr lang="en-US" sz="2400" b="1" dirty="0" smtClean="0">
                <a:solidFill>
                  <a:srgbClr val="FF0000"/>
                </a:solidFill>
              </a:rPr>
              <a:t>recursively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42" y="5706533"/>
            <a:ext cx="5645591" cy="90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45533" y="1720338"/>
            <a:ext cx="8763000" cy="1632785"/>
            <a:chOff x="245533" y="1380217"/>
            <a:chExt cx="8763000" cy="1632785"/>
          </a:xfrm>
        </p:grpSpPr>
        <p:grpSp>
          <p:nvGrpSpPr>
            <p:cNvPr id="15" name="Group 14"/>
            <p:cNvGrpSpPr/>
            <p:nvPr/>
          </p:nvGrpSpPr>
          <p:grpSpPr>
            <a:xfrm>
              <a:off x="245533" y="1926074"/>
              <a:ext cx="8763000" cy="1086928"/>
              <a:chOff x="203200" y="3352800"/>
              <a:chExt cx="8763000" cy="108692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03200" y="3352800"/>
                <a:ext cx="876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Anneal from Prior 	  	</a:t>
                </a:r>
                <a:r>
                  <a:rPr lang="en-US" b="1" dirty="0" smtClean="0"/>
                  <a:t>Iteration </a:t>
                </a:r>
                <a:r>
                  <a:rPr lang="en-US" b="1" dirty="0" smtClean="0"/>
                  <a:t>1	</a:t>
                </a:r>
                <a:r>
                  <a:rPr lang="en-US" b="1" dirty="0"/>
                  <a:t> Iteration </a:t>
                </a:r>
                <a:r>
                  <a:rPr lang="en-US" b="1" dirty="0" smtClean="0"/>
                  <a:t>2	…	</a:t>
                </a:r>
                <a:r>
                  <a:rPr lang="en-US" b="1" dirty="0"/>
                  <a:t> Iteration </a:t>
                </a:r>
                <a:r>
                  <a:rPr lang="en-US" b="1" dirty="0" smtClean="0"/>
                  <a:t>N</a:t>
                </a:r>
                <a:endParaRPr lang="en-US" b="1" dirty="0"/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2336800" y="3445133"/>
                <a:ext cx="381000" cy="18466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4256177" y="3445133"/>
                <a:ext cx="381000" cy="18466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6091446" y="3445133"/>
                <a:ext cx="381000" cy="18466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7073421" y="3445133"/>
                <a:ext cx="381000" cy="18466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108200" y="3793396"/>
                <a:ext cx="99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Wallach et al.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153379" y="3793397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Ratio AIS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03025" y="3793397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Ratio AIS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985000" y="3793397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Ratio AIS</a:t>
                </a:r>
                <a:endParaRPr lang="en-US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801587" y="1380217"/>
              <a:ext cx="1530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Topi</a:t>
              </a:r>
              <a:r>
                <a:rPr lang="en-US" b="1" dirty="0" smtClean="0"/>
                <a:t>c Model at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79510" y="1380217"/>
              <a:ext cx="1530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Topi</a:t>
              </a:r>
              <a:r>
                <a:rPr lang="en-US" b="1" dirty="0" smtClean="0"/>
                <a:t>c Model at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77743" y="1380217"/>
              <a:ext cx="1530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Topi</a:t>
              </a:r>
              <a:r>
                <a:rPr lang="en-US" b="1" dirty="0" smtClean="0"/>
                <a:t>c Model at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886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Very Similar Topic </a:t>
            </a:r>
            <a:r>
              <a:rPr lang="en-US" dirty="0" smtClean="0"/>
              <a:t>Models (ACL Corpus)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33294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Very Similar Topic </a:t>
            </a:r>
            <a:r>
              <a:rPr lang="en-US" dirty="0" smtClean="0"/>
              <a:t>Models (ACL and NIPS)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978948"/>
              </p:ext>
            </p:extLst>
          </p:nvPr>
        </p:nvGraphicFramePr>
        <p:xfrm>
          <a:off x="7620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5834" y="32824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Symmetric vs Asymmetric Priors</a:t>
            </a:r>
            <a:br>
              <a:rPr lang="en-US" dirty="0" smtClean="0"/>
            </a:br>
            <a:r>
              <a:rPr lang="en-US" i="1" dirty="0"/>
              <a:t>(NIPS, 1000 temperatures or equiv.)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8058" y="2286000"/>
            <a:ext cx="9321391" cy="1245086"/>
            <a:chOff x="-24991" y="1916668"/>
            <a:chExt cx="9321391" cy="124508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991" y="2286000"/>
              <a:ext cx="9209184" cy="87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552699" y="1916668"/>
              <a:ext cx="502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Correlation with longer left-to-right run</a:t>
              </a:r>
              <a:endParaRPr lang="en-US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24991" y="2286000"/>
              <a:ext cx="932139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3161754"/>
              <a:ext cx="9296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-20759" y="4380452"/>
            <a:ext cx="9220200" cy="1272625"/>
            <a:chOff x="-24991" y="3440668"/>
            <a:chExt cx="9220200" cy="127262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991" y="3810000"/>
              <a:ext cx="9203676" cy="90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-24991" y="3440668"/>
              <a:ext cx="9220200" cy="1272625"/>
              <a:chOff x="-24991" y="3440668"/>
              <a:chExt cx="9220200" cy="127262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586566" y="3440668"/>
                <a:ext cx="492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Variance of the estimate of relative log-likelihood</a:t>
                </a:r>
                <a:endParaRPr lang="en-US" b="1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-24991" y="3810000"/>
                <a:ext cx="92036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-24991" y="4713293"/>
                <a:ext cx="9220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005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Symmetric vs Asymmetric Priors</a:t>
            </a:r>
            <a:br>
              <a:rPr lang="en-US" dirty="0" smtClean="0"/>
            </a:br>
            <a:r>
              <a:rPr lang="en-US" i="1" dirty="0"/>
              <a:t>(NIPS, 1000 temperatures or equiv.)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8058" y="2286000"/>
            <a:ext cx="9321391" cy="1245086"/>
            <a:chOff x="-24991" y="1916668"/>
            <a:chExt cx="9321391" cy="124508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991" y="2286000"/>
              <a:ext cx="9209184" cy="87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552699" y="1916668"/>
              <a:ext cx="502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Correlation with longer left-to-right run</a:t>
              </a:r>
              <a:endParaRPr lang="en-US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24991" y="2286000"/>
              <a:ext cx="932139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3161754"/>
              <a:ext cx="9296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-20759" y="4380452"/>
            <a:ext cx="9220200" cy="1272625"/>
            <a:chOff x="-24991" y="3440668"/>
            <a:chExt cx="9220200" cy="127262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991" y="3810000"/>
              <a:ext cx="9203676" cy="90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-24991" y="3440668"/>
              <a:ext cx="9220200" cy="1272625"/>
              <a:chOff x="-24991" y="3440668"/>
              <a:chExt cx="9220200" cy="127262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586566" y="3440668"/>
                <a:ext cx="492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Variance of the estimate of relative log-likelihood</a:t>
                </a:r>
                <a:endParaRPr lang="en-US" b="1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-24991" y="3810000"/>
                <a:ext cx="92036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-24991" y="4713293"/>
                <a:ext cx="9220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ctangle 15"/>
          <p:cNvSpPr/>
          <p:nvPr/>
        </p:nvSpPr>
        <p:spPr>
          <a:xfrm>
            <a:off x="-37283" y="2286000"/>
            <a:ext cx="9220200" cy="129540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Topic model extensions</a:t>
            </a:r>
            <a:endParaRPr lang="en-US" dirty="0" smtClean="0"/>
          </a:p>
          <a:p>
            <a:pPr lvl="1"/>
            <a:r>
              <a:rPr lang="en-US" dirty="0" smtClean="0"/>
              <a:t>Structure, prior knowledge and constraints</a:t>
            </a:r>
          </a:p>
          <a:p>
            <a:pPr lvl="2"/>
            <a:r>
              <a:rPr lang="en-US" i="1" dirty="0" smtClean="0">
                <a:solidFill>
                  <a:schemeClr val="bg1"/>
                </a:solidFill>
              </a:rPr>
              <a:t>Sparse, nonparametric, correlated,  tree-structured, time series, supervised, focused, </a:t>
            </a:r>
            <a:r>
              <a:rPr lang="en-US" i="1" dirty="0" err="1" smtClean="0">
                <a:solidFill>
                  <a:schemeClr val="bg1"/>
                </a:solidFill>
              </a:rPr>
              <a:t>determinantal</a:t>
            </a:r>
            <a:r>
              <a:rPr lang="en-US" i="1" dirty="0" smtClean="0">
                <a:solidFill>
                  <a:schemeClr val="bg1"/>
                </a:solidFill>
              </a:rPr>
              <a:t>…</a:t>
            </a:r>
          </a:p>
          <a:p>
            <a:pPr lvl="1"/>
            <a:r>
              <a:rPr lang="en-US" dirty="0" smtClean="0"/>
              <a:t>Special-purpose models</a:t>
            </a:r>
          </a:p>
          <a:p>
            <a:pPr lvl="2"/>
            <a:r>
              <a:rPr lang="en-US" i="1" dirty="0" smtClean="0">
                <a:solidFill>
                  <a:schemeClr val="bg1"/>
                </a:solidFill>
              </a:rPr>
              <a:t>Authorship, scientific impact, political affiliation, conversational influence, networks, machine translation…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General-purpose models</a:t>
            </a:r>
          </a:p>
          <a:p>
            <a:pPr lvl="2"/>
            <a:r>
              <a:rPr lang="en-US" i="1" dirty="0" err="1" smtClean="0"/>
              <a:t>Dirichlet</a:t>
            </a:r>
            <a:r>
              <a:rPr lang="en-US" i="1" dirty="0" smtClean="0"/>
              <a:t> multinomial regression (DMR),</a:t>
            </a:r>
          </a:p>
          <a:p>
            <a:pPr marL="914400" lvl="2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sparse additive generative (SAGE),</a:t>
            </a:r>
          </a:p>
          <a:p>
            <a:pPr marL="914400" lvl="2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Structural topic model (STM),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Symmetric vs Asymmetric Priors</a:t>
            </a:r>
            <a:br>
              <a:rPr lang="en-US" dirty="0" smtClean="0"/>
            </a:br>
            <a:r>
              <a:rPr lang="en-US" i="1" dirty="0"/>
              <a:t>(NIPS, 1000 temperatures or equiv.)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8058" y="2286000"/>
            <a:ext cx="9321391" cy="1245086"/>
            <a:chOff x="-24991" y="1916668"/>
            <a:chExt cx="9321391" cy="124508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991" y="2286000"/>
              <a:ext cx="9209184" cy="87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552699" y="1916668"/>
              <a:ext cx="502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Correlation with longer left-to-right run</a:t>
              </a:r>
              <a:endParaRPr lang="en-US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24991" y="2286000"/>
              <a:ext cx="932139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3161754"/>
              <a:ext cx="9296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-20759" y="4380452"/>
            <a:ext cx="9220200" cy="1272625"/>
            <a:chOff x="-24991" y="3440668"/>
            <a:chExt cx="9220200" cy="127262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991" y="3810000"/>
              <a:ext cx="9203676" cy="90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-24991" y="3440668"/>
              <a:ext cx="9220200" cy="1272625"/>
              <a:chOff x="-24991" y="3440668"/>
              <a:chExt cx="9220200" cy="127262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586566" y="3440668"/>
                <a:ext cx="492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Variance of the estimate of relative log-likelihood</a:t>
                </a:r>
                <a:endParaRPr lang="en-US" b="1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-24991" y="3810000"/>
                <a:ext cx="92036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-24991" y="4713293"/>
                <a:ext cx="9220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ctangle 15"/>
          <p:cNvSpPr/>
          <p:nvPr/>
        </p:nvSpPr>
        <p:spPr>
          <a:xfrm>
            <a:off x="-62683" y="4380452"/>
            <a:ext cx="9220200" cy="129540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Per-Iteration Evaluation, ACL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1142999"/>
            <a:ext cx="4975225" cy="501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1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Per-Iteration Evaluation, ACL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10" y="1115170"/>
            <a:ext cx="5093328" cy="501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5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 </a:t>
            </a:r>
            <a:r>
              <a:rPr lang="en-US" sz="2800" b="1" dirty="0" smtClean="0">
                <a:solidFill>
                  <a:srgbClr val="FF0000"/>
                </a:solidFill>
              </a:rPr>
              <a:t>Ratio-AIS</a:t>
            </a:r>
            <a:r>
              <a:rPr lang="en-US" sz="2800" dirty="0" smtClean="0"/>
              <a:t> for detailed </a:t>
            </a:r>
            <a:r>
              <a:rPr lang="en-US" sz="2800" b="1" dirty="0" smtClean="0">
                <a:solidFill>
                  <a:srgbClr val="FF0000"/>
                </a:solidFill>
              </a:rPr>
              <a:t>document-level</a:t>
            </a:r>
            <a:r>
              <a:rPr lang="en-US" sz="2800" dirty="0" smtClean="0"/>
              <a:t> analysis</a:t>
            </a:r>
          </a:p>
          <a:p>
            <a:endParaRPr lang="en-US" sz="2800" dirty="0" smtClean="0"/>
          </a:p>
          <a:p>
            <a:r>
              <a:rPr lang="en-US" sz="2800" dirty="0" smtClean="0"/>
              <a:t>Run the annealing in both directions to </a:t>
            </a:r>
            <a:r>
              <a:rPr lang="en-US" sz="2800" b="1" dirty="0" smtClean="0">
                <a:solidFill>
                  <a:srgbClr val="FF0000"/>
                </a:solidFill>
              </a:rPr>
              <a:t>check for convergence failures</a:t>
            </a:r>
          </a:p>
          <a:p>
            <a:endParaRPr lang="en-US" sz="2800" dirty="0" smtClean="0"/>
          </a:p>
          <a:p>
            <a:r>
              <a:rPr lang="en-US" sz="2800" smtClean="0"/>
              <a:t>Use </a:t>
            </a:r>
            <a:r>
              <a:rPr lang="en-US" sz="2800" dirty="0" smtClean="0"/>
              <a:t>Left to Right for </a:t>
            </a:r>
            <a:r>
              <a:rPr lang="en-US" sz="2800" b="1" dirty="0" smtClean="0">
                <a:solidFill>
                  <a:srgbClr val="FF0000"/>
                </a:solidFill>
              </a:rPr>
              <a:t>corpus-level</a:t>
            </a:r>
            <a:r>
              <a:rPr lang="en-US" sz="2800" dirty="0" smtClean="0"/>
              <a:t> analysis</a:t>
            </a:r>
          </a:p>
          <a:p>
            <a:endParaRPr lang="en-US" sz="2800" dirty="0" smtClean="0"/>
          </a:p>
          <a:p>
            <a:r>
              <a:rPr lang="en-US" sz="2800" dirty="0" smtClean="0"/>
              <a:t>Use </a:t>
            </a:r>
            <a:r>
              <a:rPr lang="en-US" sz="2800" b="1" dirty="0" smtClean="0">
                <a:solidFill>
                  <a:srgbClr val="FF0000"/>
                </a:solidFill>
              </a:rPr>
              <a:t>Iteration-AIS</a:t>
            </a:r>
            <a:r>
              <a:rPr lang="en-US" sz="2800" dirty="0" smtClean="0"/>
              <a:t> to evaluate </a:t>
            </a:r>
            <a:r>
              <a:rPr lang="en-US" sz="2800" b="1" dirty="0" smtClean="0">
                <a:solidFill>
                  <a:srgbClr val="FF0000"/>
                </a:solidFill>
              </a:rPr>
              <a:t>training algorithms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ratio-AIS and iteration-AIS ideas can potentially be </a:t>
            </a:r>
            <a:r>
              <a:rPr lang="en-US" b="1" dirty="0" smtClean="0">
                <a:solidFill>
                  <a:srgbClr val="FF0000"/>
                </a:solidFill>
              </a:rPr>
              <a:t>applied to other models </a:t>
            </a:r>
            <a:r>
              <a:rPr lang="en-US" dirty="0" smtClean="0"/>
              <a:t>with intractable likelihoods or partition functions (e.g. RBMs, ERGMs)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Other annealing paths</a:t>
            </a:r>
            <a:r>
              <a:rPr lang="en-US" dirty="0" smtClean="0"/>
              <a:t> may be possible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Evaluating topic models </a:t>
            </a:r>
            <a:r>
              <a:rPr lang="en-US" dirty="0" smtClean="0"/>
              <a:t>remains an important, computationally challenging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0" y="30480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Questions?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Inference algorithms for topic models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Optimization</a:t>
            </a:r>
          </a:p>
          <a:p>
            <a:pPr lvl="2"/>
            <a:r>
              <a:rPr lang="en-US" i="1" dirty="0" smtClean="0"/>
              <a:t>EM, </a:t>
            </a:r>
            <a:r>
              <a:rPr lang="en-US" i="1" dirty="0" err="1" smtClean="0"/>
              <a:t>variational</a:t>
            </a:r>
            <a:r>
              <a:rPr lang="en-US" i="1" dirty="0" smtClean="0"/>
              <a:t> inference, collapsed </a:t>
            </a:r>
            <a:r>
              <a:rPr lang="en-US" i="1" dirty="0" err="1"/>
              <a:t>variational</a:t>
            </a:r>
            <a:r>
              <a:rPr lang="en-US" i="1" dirty="0"/>
              <a:t> </a:t>
            </a:r>
            <a:r>
              <a:rPr lang="en-US" i="1" dirty="0" smtClean="0"/>
              <a:t>inference,…</a:t>
            </a:r>
          </a:p>
          <a:p>
            <a:pPr lvl="2"/>
            <a:endParaRPr lang="en-US" i="1" dirty="0" smtClean="0"/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Sampling</a:t>
            </a:r>
          </a:p>
          <a:p>
            <a:pPr lvl="2"/>
            <a:r>
              <a:rPr lang="en-US" i="1" dirty="0" smtClean="0">
                <a:solidFill>
                  <a:schemeClr val="bg1"/>
                </a:solidFill>
              </a:rPr>
              <a:t>Collapsed Gibbs sampling, </a:t>
            </a:r>
            <a:r>
              <a:rPr lang="en-US" i="1" dirty="0" err="1" smtClean="0">
                <a:solidFill>
                  <a:schemeClr val="bg1"/>
                </a:solidFill>
              </a:rPr>
              <a:t>Langevin</a:t>
            </a:r>
            <a:r>
              <a:rPr lang="en-US" i="1" dirty="0" smtClean="0">
                <a:solidFill>
                  <a:schemeClr val="bg1"/>
                </a:solidFill>
              </a:rPr>
              <a:t> dynamics,…</a:t>
            </a:r>
          </a:p>
          <a:p>
            <a:pPr lvl="2"/>
            <a:endParaRPr lang="en-US" i="1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Scaling to ``big data’’</a:t>
            </a:r>
          </a:p>
          <a:p>
            <a:pPr lvl="2"/>
            <a:r>
              <a:rPr lang="en-US" i="1" dirty="0" smtClean="0">
                <a:solidFill>
                  <a:schemeClr val="bg1"/>
                </a:solidFill>
              </a:rPr>
              <a:t>Stochastic algorithms, distributed algorithms,</a:t>
            </a:r>
          </a:p>
          <a:p>
            <a:pPr marL="914400" lvl="2" indent="0">
              <a:buNone/>
            </a:pP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  map reduce…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Inference algorithms for topic models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Optimization</a:t>
            </a:r>
          </a:p>
          <a:p>
            <a:pPr lvl="2"/>
            <a:r>
              <a:rPr lang="en-US" i="1" dirty="0" smtClean="0">
                <a:solidFill>
                  <a:schemeClr val="bg1"/>
                </a:solidFill>
              </a:rPr>
              <a:t>EM, </a:t>
            </a:r>
            <a:r>
              <a:rPr lang="en-US" i="1" dirty="0" err="1" smtClean="0">
                <a:solidFill>
                  <a:schemeClr val="bg1"/>
                </a:solidFill>
              </a:rPr>
              <a:t>variational</a:t>
            </a:r>
            <a:r>
              <a:rPr lang="en-US" i="1" dirty="0" smtClean="0">
                <a:solidFill>
                  <a:schemeClr val="bg1"/>
                </a:solidFill>
              </a:rPr>
              <a:t> inference, collapsed </a:t>
            </a:r>
            <a:r>
              <a:rPr lang="en-US" i="1" dirty="0" err="1">
                <a:solidFill>
                  <a:schemeClr val="bg1"/>
                </a:solidFill>
              </a:rPr>
              <a:t>variational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inference,…</a:t>
            </a:r>
          </a:p>
          <a:p>
            <a:pPr lvl="2"/>
            <a:endParaRPr lang="en-US" i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Sampling</a:t>
            </a:r>
          </a:p>
          <a:p>
            <a:pPr lvl="2"/>
            <a:r>
              <a:rPr lang="en-US" i="1" dirty="0" smtClean="0"/>
              <a:t>Collapsed Gibbs sampling, </a:t>
            </a:r>
            <a:r>
              <a:rPr lang="en-US" i="1" dirty="0" err="1" smtClean="0"/>
              <a:t>Langevin</a:t>
            </a:r>
            <a:r>
              <a:rPr lang="en-US" i="1" dirty="0" smtClean="0"/>
              <a:t> dynamics,…</a:t>
            </a:r>
          </a:p>
          <a:p>
            <a:pPr lvl="2"/>
            <a:endParaRPr lang="en-US" i="1" dirty="0" smtClean="0"/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Scaling to ``big data’’</a:t>
            </a:r>
          </a:p>
          <a:p>
            <a:pPr lvl="2"/>
            <a:r>
              <a:rPr lang="en-US" i="1" dirty="0" smtClean="0">
                <a:solidFill>
                  <a:schemeClr val="bg1"/>
                </a:solidFill>
              </a:rPr>
              <a:t>Stochastic algorithms, distributed algorithms,</a:t>
            </a:r>
          </a:p>
          <a:p>
            <a:pPr marL="914400" lvl="2" indent="0">
              <a:buNone/>
            </a:pP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  map reduce…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Inference algorithms for topic models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Optimization</a:t>
            </a:r>
          </a:p>
          <a:p>
            <a:pPr lvl="2"/>
            <a:r>
              <a:rPr lang="en-US" i="1" dirty="0" smtClean="0">
                <a:solidFill>
                  <a:schemeClr val="bg1"/>
                </a:solidFill>
              </a:rPr>
              <a:t>EM, </a:t>
            </a:r>
            <a:r>
              <a:rPr lang="en-US" i="1" dirty="0" err="1" smtClean="0">
                <a:solidFill>
                  <a:schemeClr val="bg1"/>
                </a:solidFill>
              </a:rPr>
              <a:t>variational</a:t>
            </a:r>
            <a:r>
              <a:rPr lang="en-US" i="1" dirty="0" smtClean="0">
                <a:solidFill>
                  <a:schemeClr val="bg1"/>
                </a:solidFill>
              </a:rPr>
              <a:t> inference, collapsed </a:t>
            </a:r>
            <a:r>
              <a:rPr lang="en-US" i="1" dirty="0" err="1">
                <a:solidFill>
                  <a:schemeClr val="bg1"/>
                </a:solidFill>
              </a:rPr>
              <a:t>variational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inference,…</a:t>
            </a:r>
          </a:p>
          <a:p>
            <a:pPr lvl="2"/>
            <a:endParaRPr lang="en-US" i="1" dirty="0" smtClean="0"/>
          </a:p>
          <a:p>
            <a:pPr lvl="1"/>
            <a:r>
              <a:rPr lang="en-US" dirty="0" smtClean="0"/>
              <a:t>Sampling</a:t>
            </a:r>
          </a:p>
          <a:p>
            <a:pPr lvl="2"/>
            <a:r>
              <a:rPr lang="en-US" i="1" dirty="0" smtClean="0">
                <a:solidFill>
                  <a:schemeClr val="bg1"/>
                </a:solidFill>
              </a:rPr>
              <a:t>Collapsed Gibbs sampling, </a:t>
            </a:r>
            <a:r>
              <a:rPr lang="en-US" i="1" dirty="0" err="1" smtClean="0">
                <a:solidFill>
                  <a:schemeClr val="bg1"/>
                </a:solidFill>
              </a:rPr>
              <a:t>Langevin</a:t>
            </a:r>
            <a:r>
              <a:rPr lang="en-US" i="1" dirty="0" smtClean="0">
                <a:solidFill>
                  <a:schemeClr val="bg1"/>
                </a:solidFill>
              </a:rPr>
              <a:t> dynamics,…</a:t>
            </a:r>
          </a:p>
          <a:p>
            <a:pPr lvl="2"/>
            <a:endParaRPr lang="en-US" i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Scaling up to ``big data’’</a:t>
            </a:r>
          </a:p>
          <a:p>
            <a:pPr lvl="2"/>
            <a:r>
              <a:rPr lang="en-US" i="1" dirty="0" smtClean="0"/>
              <a:t>Stochastic algorithms, distributed algorithms,</a:t>
            </a:r>
          </a:p>
          <a:p>
            <a:pPr marL="914400" lvl="2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map reduce, sparse data structures…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Which existing techniques </a:t>
            </a:r>
            <a:r>
              <a:rPr lang="en-US" dirty="0" smtClean="0"/>
              <a:t>should we use?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Is my </a:t>
            </a:r>
            <a:r>
              <a:rPr lang="en-US" b="1" dirty="0" smtClean="0">
                <a:solidFill>
                  <a:srgbClr val="FF0000"/>
                </a:solidFill>
              </a:rPr>
              <a:t>new model/algorithm</a:t>
            </a:r>
            <a:r>
              <a:rPr lang="en-US" dirty="0" smtClean="0"/>
              <a:t> better than previous methods?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Topic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3969"/>
            <a:ext cx="8229600" cy="502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  <a:p>
            <a:endParaRPr lang="en-US" dirty="0">
              <a:solidFill>
                <a:srgbClr val="01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7923" y="2587089"/>
            <a:ext cx="8214005" cy="2044123"/>
            <a:chOff x="724831" y="1206190"/>
            <a:chExt cx="7605559" cy="1499744"/>
          </a:xfrm>
        </p:grpSpPr>
        <p:pic>
          <p:nvPicPr>
            <p:cNvPr id="5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4831" y="120619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6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4859" y="1503556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7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4888" y="177862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8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6566" y="1273099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9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69531" y="136974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10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3473" y="1730297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11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62819" y="183066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12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74692" y="1206190"/>
              <a:ext cx="446049" cy="446049"/>
            </a:xfrm>
            <a:prstGeom prst="rect">
              <a:avLst/>
            </a:prstGeom>
            <a:noFill/>
          </p:spPr>
        </p:pic>
        <p:pic>
          <p:nvPicPr>
            <p:cNvPr id="13" name="Picture 2" descr="C:\Users\Jimmy\AppData\Local\Microsoft\Windows\Temporary Internet Files\Content.IE5\NQ0K8VTV\MC90043259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1738" y="1808356"/>
              <a:ext cx="446049" cy="446049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47131" y="2401228"/>
              <a:ext cx="1305260" cy="293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10000"/>
                  </a:solidFill>
                  <a:latin typeface="+mn-lt"/>
                </a:rPr>
                <a:t>Training set</a:t>
              </a:r>
              <a:endParaRPr lang="en-US" sz="2000" b="1" dirty="0">
                <a:solidFill>
                  <a:srgbClr val="010000"/>
                </a:solidFill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44951" y="2412379"/>
              <a:ext cx="985439" cy="29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10000"/>
                  </a:solidFill>
                  <a:latin typeface="+mn-lt"/>
                </a:rPr>
                <a:t>Test set</a:t>
              </a: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9536-A2FE-468C-B99B-1E95D10A7B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26976</TotalTime>
  <Words>1047</Words>
  <Application>Microsoft Office PowerPoint</Application>
  <PresentationFormat>On-screen Show (4:3)</PresentationFormat>
  <Paragraphs>365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Annealing Paths for the Evaluation of Topic Models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Evaluating Topic Models</vt:lpstr>
      <vt:lpstr>Evaluating Topic Models</vt:lpstr>
      <vt:lpstr>Evaluating Topic Models</vt:lpstr>
      <vt:lpstr>Evaluating Topic Models</vt:lpstr>
      <vt:lpstr>Evaluating Topic Models</vt:lpstr>
      <vt:lpstr>Why is this Difficult?</vt:lpstr>
      <vt:lpstr>Annealed Importance Sampling (Neal, 2001)</vt:lpstr>
      <vt:lpstr>Annealed Importance Sampling (Neal, 2001)</vt:lpstr>
      <vt:lpstr>Annealed Importance Sampling (Neal, 2001)</vt:lpstr>
      <vt:lpstr>Annealed Importance Sampling (Neal, 2001)</vt:lpstr>
      <vt:lpstr>Annealed Importance Sampling (Neal, 2001)</vt:lpstr>
      <vt:lpstr>Annealed Importance Sampling (Neal, 2001)</vt:lpstr>
      <vt:lpstr>AIS for Evaluating Topic Models (Wallach et al., 2009)</vt:lpstr>
      <vt:lpstr>AIS for Evaluating Topic Models (Wallach et al., 2009)</vt:lpstr>
      <vt:lpstr>AIS for Evaluating Topic Models (Wallach et al., 2009)</vt:lpstr>
      <vt:lpstr>AIS for Evaluating Topic Models (Wallach et al., 2009)</vt:lpstr>
      <vt:lpstr>Insights</vt:lpstr>
      <vt:lpstr>A standard application of Annealed Importance Sampling (Neal, 2001)</vt:lpstr>
      <vt:lpstr>The Proposed Method: Ratio-AIS</vt:lpstr>
      <vt:lpstr>The Proposed Method: Ratio-AIS</vt:lpstr>
      <vt:lpstr>The Proposed Method: Ratio-AIS</vt:lpstr>
      <vt:lpstr>Advantages of Ratio-AIS</vt:lpstr>
      <vt:lpstr>Annealing Paths Between Topic Models</vt:lpstr>
      <vt:lpstr>Efficiently Plotting Performance Per Iteration of the Learning Algorithm</vt:lpstr>
      <vt:lpstr>Insights</vt:lpstr>
      <vt:lpstr>Iteration-AIS</vt:lpstr>
      <vt:lpstr>Iteration-AIS</vt:lpstr>
      <vt:lpstr>Comparing Very Similar Topic Models (ACL Corpus)</vt:lpstr>
      <vt:lpstr>Comparing Very Similar Topic Models (ACL and NIPS)</vt:lpstr>
      <vt:lpstr>Symmetric vs Asymmetric Priors (NIPS, 1000 temperatures or equiv.)</vt:lpstr>
      <vt:lpstr>Symmetric vs Asymmetric Priors (NIPS, 1000 temperatures or equiv.)</vt:lpstr>
      <vt:lpstr>Symmetric vs Asymmetric Priors (NIPS, 1000 temperatures or equiv.)</vt:lpstr>
      <vt:lpstr>Per-Iteration Evaluation, ACL Dataset</vt:lpstr>
      <vt:lpstr>Per-Iteration Evaluation, ACL Dataset</vt:lpstr>
      <vt:lpstr>Conclusions</vt:lpstr>
      <vt:lpstr>Future Directions</vt:lpstr>
      <vt:lpstr>Thank You!</vt:lpstr>
    </vt:vector>
  </TitlesOfParts>
  <Company>Bren School of Information and Computer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Exploiting Context in Topic Models</dc:title>
  <dc:creator>Jimmy</dc:creator>
  <cp:lastModifiedBy>Jimmy Foulds</cp:lastModifiedBy>
  <cp:revision>315</cp:revision>
  <dcterms:created xsi:type="dcterms:W3CDTF">2012-11-19T04:26:54Z</dcterms:created>
  <dcterms:modified xsi:type="dcterms:W3CDTF">2014-07-24T04:10:10Z</dcterms:modified>
</cp:coreProperties>
</file>