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26"/>
  </p:notesMasterIdLst>
  <p:handoutMasterIdLst>
    <p:handoutMasterId r:id="rId27"/>
  </p:handoutMasterIdLst>
  <p:sldIdLst>
    <p:sldId id="256" r:id="rId3"/>
    <p:sldId id="410" r:id="rId4"/>
    <p:sldId id="411" r:id="rId5"/>
    <p:sldId id="415" r:id="rId6"/>
    <p:sldId id="321" r:id="rId7"/>
    <p:sldId id="416" r:id="rId8"/>
    <p:sldId id="417" r:id="rId9"/>
    <p:sldId id="406" r:id="rId10"/>
    <p:sldId id="394" r:id="rId11"/>
    <p:sldId id="323" r:id="rId12"/>
    <p:sldId id="325" r:id="rId13"/>
    <p:sldId id="326" r:id="rId14"/>
    <p:sldId id="328" r:id="rId15"/>
    <p:sldId id="329" r:id="rId16"/>
    <p:sldId id="330" r:id="rId17"/>
    <p:sldId id="331" r:id="rId18"/>
    <p:sldId id="332" r:id="rId19"/>
    <p:sldId id="333" r:id="rId20"/>
    <p:sldId id="334" r:id="rId21"/>
    <p:sldId id="335" r:id="rId22"/>
    <p:sldId id="389" r:id="rId23"/>
    <p:sldId id="337" r:id="rId24"/>
    <p:sldId id="33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83" autoAdjust="0"/>
  </p:normalViewPr>
  <p:slideViewPr>
    <p:cSldViewPr snapToGrid="0" snapToObjects="1">
      <p:cViewPr>
        <p:scale>
          <a:sx n="73" d="100"/>
          <a:sy n="73" d="100"/>
        </p:scale>
        <p:origin x="-1685" y="-1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B3F945-91E0-1B47-95D4-FA97E81C67BE}" type="datetimeFigureOut">
              <a:rPr lang="en-US" smtClean="0"/>
              <a:t>7/27/2015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79868E-33F2-B543-BBCB-8512F107DA99}" type="slidenum">
              <a:rPr lang="en-US" smtClean="0"/>
              <a:t>‹#›</a:t>
            </a:fld>
            <a:endParaRPr lang="en-US"/>
          </a:p>
        </p:txBody>
      </p:sp>
    </p:spTree>
    <p:extLst>
      <p:ext uri="{BB962C8B-B14F-4D97-AF65-F5344CB8AC3E}">
        <p14:creationId xmlns:p14="http://schemas.microsoft.com/office/powerpoint/2010/main" val="31475190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845832-A7B5-B34F-8898-55F576FC2505}" type="datetimeFigureOut">
              <a:rPr lang="en-US" smtClean="0"/>
              <a:t>7/27/2015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E6B5A-7EDB-A440-8BC0-538CE867C265}" type="slidenum">
              <a:rPr lang="en-US" smtClean="0"/>
              <a:t>‹#›</a:t>
            </a:fld>
            <a:endParaRPr lang="en-US"/>
          </a:p>
        </p:txBody>
      </p:sp>
    </p:spTree>
    <p:extLst>
      <p:ext uri="{BB962C8B-B14F-4D97-AF65-F5344CB8AC3E}">
        <p14:creationId xmlns:p14="http://schemas.microsoft.com/office/powerpoint/2010/main" val="18522308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3F42B-FF5E-FD4D-8215-674B40004C66}" type="slidenum">
              <a:rPr lang="en-US" smtClean="0"/>
              <a:t>1</a:t>
            </a:fld>
            <a:endParaRPr lang="en-US"/>
          </a:p>
        </p:txBody>
      </p:sp>
    </p:spTree>
    <p:extLst>
      <p:ext uri="{BB962C8B-B14F-4D97-AF65-F5344CB8AC3E}">
        <p14:creationId xmlns:p14="http://schemas.microsoft.com/office/powerpoint/2010/main" val="1782779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contributions include building a model to identify fine-grained aspects in online courses, using </a:t>
            </a:r>
            <a:r>
              <a:rPr lang="en-US" baseline="0" dirty="0" err="1" smtClean="0"/>
              <a:t>SeededLDA</a:t>
            </a:r>
            <a:r>
              <a:rPr lang="en-US" baseline="0" dirty="0" smtClean="0"/>
              <a:t> to extract course-specific features with minimal supervision effort.  We design a course-to-fine aspect hierarchy, and encode these and other dependencies in a weakly-supervised joint model for aspect sentiment using HL-MRFs.  We validate the system using crowdsourced posts from 12 MOOC courses from the University of Maryland.  We obtained the labels using a crowdsourcing system called </a:t>
            </a:r>
            <a:r>
              <a:rPr lang="en-US" baseline="0" dirty="0" err="1" smtClean="0"/>
              <a:t>CrowdFlower</a:t>
            </a:r>
            <a:r>
              <a:rPr lang="en-US" baseline="0" dirty="0" smtClean="0"/>
              <a:t>.  It’s important to note that we do not use the labels in the model, but only to validate the model.</a:t>
            </a:r>
            <a:endParaRPr lang="en-US" dirty="0"/>
          </a:p>
        </p:txBody>
      </p:sp>
      <p:sp>
        <p:nvSpPr>
          <p:cNvPr id="4" name="Slide Number Placeholder 3"/>
          <p:cNvSpPr>
            <a:spLocks noGrp="1"/>
          </p:cNvSpPr>
          <p:nvPr>
            <p:ph type="sldNum" sz="quarter" idx="10"/>
          </p:nvPr>
        </p:nvSpPr>
        <p:spPr/>
        <p:txBody>
          <a:bodyPr/>
          <a:lstStyle/>
          <a:p>
            <a:fld id="{415E6B5A-7EDB-A440-8BC0-538CE867C265}" type="slidenum">
              <a:rPr lang="en-US" smtClean="0"/>
              <a:t>10</a:t>
            </a:fld>
            <a:endParaRPr lang="en-US"/>
          </a:p>
        </p:txBody>
      </p:sp>
    </p:spTree>
    <p:extLst>
      <p:ext uri="{BB962C8B-B14F-4D97-AF65-F5344CB8AC3E}">
        <p14:creationId xmlns:p14="http://schemas.microsoft.com/office/powerpoint/2010/main" val="3537027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are our top-level coarse-grained aspects and their seed words, as well as the sentiment seed words.  The words are stemmed to collect all similar word occurrences.  The coarse-grained aspects are lecture, quiz, certificate, and social.  Note that social is not a problem-reporting category, and is a catch-all for these types of social interactions that are less important for us to predict.</a:t>
            </a:r>
            <a:endParaRPr lang="en-US" dirty="0"/>
          </a:p>
        </p:txBody>
      </p:sp>
      <p:sp>
        <p:nvSpPr>
          <p:cNvPr id="4" name="Slide Number Placeholder 3"/>
          <p:cNvSpPr>
            <a:spLocks noGrp="1"/>
          </p:cNvSpPr>
          <p:nvPr>
            <p:ph type="sldNum" sz="quarter" idx="10"/>
          </p:nvPr>
        </p:nvSpPr>
        <p:spPr/>
        <p:txBody>
          <a:bodyPr/>
          <a:lstStyle/>
          <a:p>
            <a:fld id="{415E6B5A-7EDB-A440-8BC0-538CE867C265}" type="slidenum">
              <a:rPr lang="en-US" smtClean="0"/>
              <a:t>11</a:t>
            </a:fld>
            <a:endParaRPr lang="en-US"/>
          </a:p>
        </p:txBody>
      </p:sp>
    </p:spTree>
    <p:extLst>
      <p:ext uri="{BB962C8B-B14F-4D97-AF65-F5344CB8AC3E}">
        <p14:creationId xmlns:p14="http://schemas.microsoft.com/office/powerpoint/2010/main" val="3345399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coarse-grained lecture aspect has fine-grained</a:t>
            </a:r>
            <a:r>
              <a:rPr lang="en-US" baseline="0" dirty="0" smtClean="0"/>
              <a:t> sub-aspects: video, audio, lecturer, subtitles, and content.  Quiz has fine-grained aspects: content, submission, grading, and deadline.  Note that both lecture and quiz have a “content” sub-aspect.</a:t>
            </a:r>
            <a:endParaRPr lang="en-US" dirty="0"/>
          </a:p>
        </p:txBody>
      </p:sp>
      <p:sp>
        <p:nvSpPr>
          <p:cNvPr id="4" name="Slide Number Placeholder 3"/>
          <p:cNvSpPr>
            <a:spLocks noGrp="1"/>
          </p:cNvSpPr>
          <p:nvPr>
            <p:ph type="sldNum" sz="quarter" idx="10"/>
          </p:nvPr>
        </p:nvSpPr>
        <p:spPr/>
        <p:txBody>
          <a:bodyPr/>
          <a:lstStyle/>
          <a:p>
            <a:fld id="{9303F42B-FF5E-FD4D-8215-674B40004C66}" type="slidenum">
              <a:rPr lang="en-US" smtClean="0"/>
              <a:t>12</a:t>
            </a:fld>
            <a:endParaRPr lang="en-US"/>
          </a:p>
        </p:txBody>
      </p:sp>
    </p:spTree>
    <p:extLst>
      <p:ext uri="{BB962C8B-B14F-4D97-AF65-F5344CB8AC3E}">
        <p14:creationId xmlns:p14="http://schemas.microsoft.com/office/powerpoint/2010/main" val="430866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PSL-Joint model uses</a:t>
            </a:r>
            <a:r>
              <a:rPr lang="en-US" baseline="0" dirty="0" smtClean="0"/>
              <a:t> logical PSL rules to connect coarse-grained aspects, fine-grained aspects, and sentiment.  In the next few slides we will cover some representative rules.  This rule combines the evidence of coarse-grained and fine-grained </a:t>
            </a:r>
            <a:r>
              <a:rPr lang="en-US" baseline="0" dirty="0" err="1" smtClean="0"/>
              <a:t>seededLDA</a:t>
            </a:r>
            <a:r>
              <a:rPr lang="en-US" baseline="0" dirty="0" smtClean="0"/>
              <a:t> predictions.  If the </a:t>
            </a:r>
            <a:r>
              <a:rPr lang="en-US" baseline="0" dirty="0" err="1" smtClean="0"/>
              <a:t>SeededLDA</a:t>
            </a:r>
            <a:r>
              <a:rPr lang="en-US" baseline="0" dirty="0" smtClean="0"/>
              <a:t> score of the fine aspect lecture-lecturer is high, AND its parent course-grained aspect “lecture” has a high score, THEN the fine-grained aspect is likely to be present.</a:t>
            </a:r>
            <a:endParaRPr lang="en-US" dirty="0"/>
          </a:p>
        </p:txBody>
      </p:sp>
      <p:sp>
        <p:nvSpPr>
          <p:cNvPr id="4" name="Slide Number Placeholder 3"/>
          <p:cNvSpPr>
            <a:spLocks noGrp="1"/>
          </p:cNvSpPr>
          <p:nvPr>
            <p:ph type="sldNum" sz="quarter" idx="10"/>
          </p:nvPr>
        </p:nvSpPr>
        <p:spPr/>
        <p:txBody>
          <a:bodyPr/>
          <a:lstStyle/>
          <a:p>
            <a:fld id="{415E6B5A-7EDB-A440-8BC0-538CE867C265}" type="slidenum">
              <a:rPr lang="en-US" smtClean="0"/>
              <a:t>13</a:t>
            </a:fld>
            <a:endParaRPr lang="en-US"/>
          </a:p>
        </p:txBody>
      </p:sp>
    </p:spTree>
    <p:extLst>
      <p:ext uri="{BB962C8B-B14F-4D97-AF65-F5344CB8AC3E}">
        <p14:creationId xmlns:p14="http://schemas.microsoft.com/office/powerpoint/2010/main" val="4287061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also use domain knowledge about sentiment to improve fine-grained aspect prediction.  In this rule, we leverage the intuition</a:t>
            </a:r>
            <a:r>
              <a:rPr lang="en-US" baseline="0" dirty="0" smtClean="0"/>
              <a:t> that posts about quiz grading are likely to be complaints, and therefore are likely to be negative.  </a:t>
            </a:r>
            <a:r>
              <a:rPr lang="en-US" baseline="0" dirty="0" smtClean="0"/>
              <a:t>The rule encodes that IF </a:t>
            </a:r>
            <a:r>
              <a:rPr lang="en-US" baseline="0" dirty="0" smtClean="0"/>
              <a:t>the post sentiment is negative according to </a:t>
            </a:r>
            <a:r>
              <a:rPr lang="en-US" baseline="0" dirty="0" err="1" smtClean="0"/>
              <a:t>seededLDA</a:t>
            </a:r>
            <a:r>
              <a:rPr lang="en-US" baseline="0" dirty="0" smtClean="0"/>
              <a:t>, </a:t>
            </a:r>
            <a:r>
              <a:rPr lang="en-US" baseline="0" dirty="0" smtClean="0"/>
              <a:t>AND the </a:t>
            </a:r>
            <a:r>
              <a:rPr lang="en-US" baseline="0" dirty="0" err="1" smtClean="0"/>
              <a:t>seededLDA</a:t>
            </a:r>
            <a:r>
              <a:rPr lang="en-US" baseline="0" dirty="0" smtClean="0"/>
              <a:t> fine aspect “quiz-grading” is present, </a:t>
            </a:r>
            <a:r>
              <a:rPr lang="en-US" baseline="0" dirty="0" smtClean="0"/>
              <a:t>THEN the </a:t>
            </a:r>
            <a:r>
              <a:rPr lang="en-US" baseline="0" dirty="0" smtClean="0"/>
              <a:t>fine-aspect “quiz-grading” is likely to be present.</a:t>
            </a:r>
            <a:endParaRPr lang="en-US" dirty="0"/>
          </a:p>
        </p:txBody>
      </p:sp>
      <p:sp>
        <p:nvSpPr>
          <p:cNvPr id="4" name="Slide Number Placeholder 3"/>
          <p:cNvSpPr>
            <a:spLocks noGrp="1"/>
          </p:cNvSpPr>
          <p:nvPr>
            <p:ph type="sldNum" sz="quarter" idx="10"/>
          </p:nvPr>
        </p:nvSpPr>
        <p:spPr/>
        <p:txBody>
          <a:bodyPr/>
          <a:lstStyle/>
          <a:p>
            <a:fld id="{415E6B5A-7EDB-A440-8BC0-538CE867C265}" type="slidenum">
              <a:rPr lang="en-US" smtClean="0"/>
              <a:t>14</a:t>
            </a:fld>
            <a:endParaRPr lang="en-US"/>
          </a:p>
        </p:txBody>
      </p:sp>
    </p:spTree>
    <p:extLst>
      <p:ext uri="{BB962C8B-B14F-4D97-AF65-F5344CB8AC3E}">
        <p14:creationId xmlns:p14="http://schemas.microsoft.com/office/powerpoint/2010/main" val="1784007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0" dirty="0" smtClean="0"/>
              <a:t>e enforce the hierarchy using PSL rules.  </a:t>
            </a:r>
            <a:r>
              <a:rPr lang="en-US" baseline="0" dirty="0" smtClean="0"/>
              <a:t>The rule states that IF </a:t>
            </a:r>
            <a:r>
              <a:rPr lang="en-US" baseline="0" dirty="0" smtClean="0"/>
              <a:t>the seeded-LDA fine aspect “quiz-deadlines” is present, AND the fine-aspect quiz-deadlines is present, then the parent coarse-aspect “quiz” should be present.</a:t>
            </a:r>
            <a:endParaRPr lang="en-US" dirty="0"/>
          </a:p>
        </p:txBody>
      </p:sp>
      <p:sp>
        <p:nvSpPr>
          <p:cNvPr id="4" name="Slide Number Placeholder 3"/>
          <p:cNvSpPr>
            <a:spLocks noGrp="1"/>
          </p:cNvSpPr>
          <p:nvPr>
            <p:ph type="sldNum" sz="quarter" idx="10"/>
          </p:nvPr>
        </p:nvSpPr>
        <p:spPr/>
        <p:txBody>
          <a:bodyPr/>
          <a:lstStyle/>
          <a:p>
            <a:fld id="{415E6B5A-7EDB-A440-8BC0-538CE867C265}" type="slidenum">
              <a:rPr lang="en-US" smtClean="0"/>
              <a:t>15</a:t>
            </a:fld>
            <a:endParaRPr lang="en-US"/>
          </a:p>
        </p:txBody>
      </p:sp>
    </p:spTree>
    <p:extLst>
      <p:ext uri="{BB962C8B-B14F-4D97-AF65-F5344CB8AC3E}">
        <p14:creationId xmlns:p14="http://schemas.microsoft.com/office/powerpoint/2010/main" val="2336607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we can also encode domain-knowledge dependencies between sentiment and fine aspects.  </a:t>
            </a:r>
            <a:r>
              <a:rPr lang="en-US" baseline="0" dirty="0" smtClean="0"/>
              <a:t>The rule says IF </a:t>
            </a:r>
            <a:r>
              <a:rPr lang="en-US" baseline="0" dirty="0" smtClean="0"/>
              <a:t>the seeded-LDA topic “quiz-grading” is present, </a:t>
            </a:r>
            <a:r>
              <a:rPr lang="en-US" baseline="0" dirty="0" smtClean="0"/>
              <a:t>AND the </a:t>
            </a:r>
            <a:r>
              <a:rPr lang="en-US" baseline="0" dirty="0" smtClean="0"/>
              <a:t>global sentiment prediction is negative, THEN the “quiz-grading” fine aspect is likely to be present.  Note that in this case we use the global sentiment prediction </a:t>
            </a:r>
            <a:r>
              <a:rPr lang="en-US" baseline="0" dirty="0" smtClean="0"/>
              <a:t>during joint </a:t>
            </a:r>
            <a:r>
              <a:rPr lang="en-US" baseline="0" dirty="0" smtClean="0"/>
              <a:t>reasoning, rather than the input </a:t>
            </a:r>
            <a:r>
              <a:rPr lang="en-US" baseline="0" dirty="0" err="1" smtClean="0"/>
              <a:t>SeededLDA</a:t>
            </a:r>
            <a:r>
              <a:rPr lang="en-US" baseline="0" dirty="0" smtClean="0"/>
              <a:t> prediction</a:t>
            </a:r>
            <a:r>
              <a:rPr lang="en-US" baseline="0" dirty="0" smtClean="0"/>
              <a:t>.  After specifying other similar rules for different aspects and sentiment classes, the rules define our full probabilistic soft logic model, which we refer to as “PSL-Joint,” as it performs joint inference on the fine-grained aspects, coarse-grained aspects, and sentiment.</a:t>
            </a:r>
            <a:endParaRPr lang="en-US" dirty="0"/>
          </a:p>
        </p:txBody>
      </p:sp>
      <p:sp>
        <p:nvSpPr>
          <p:cNvPr id="4" name="Slide Number Placeholder 3"/>
          <p:cNvSpPr>
            <a:spLocks noGrp="1"/>
          </p:cNvSpPr>
          <p:nvPr>
            <p:ph type="sldNum" sz="quarter" idx="10"/>
          </p:nvPr>
        </p:nvSpPr>
        <p:spPr/>
        <p:txBody>
          <a:bodyPr/>
          <a:lstStyle/>
          <a:p>
            <a:fld id="{415E6B5A-7EDB-A440-8BC0-538CE867C265}" type="slidenum">
              <a:rPr lang="en-US" smtClean="0"/>
              <a:t>16</a:t>
            </a:fld>
            <a:endParaRPr lang="en-US"/>
          </a:p>
        </p:txBody>
      </p:sp>
    </p:spTree>
    <p:extLst>
      <p:ext uri="{BB962C8B-B14F-4D97-AF65-F5344CB8AC3E}">
        <p14:creationId xmlns:p14="http://schemas.microsoft.com/office/powerpoint/2010/main" val="1407391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evaluate our PSL-Joint model with comparison to </a:t>
            </a:r>
            <a:r>
              <a:rPr lang="en-US" baseline="0" dirty="0" err="1" smtClean="0"/>
              <a:t>SeededLDA</a:t>
            </a:r>
            <a:r>
              <a:rPr lang="en-US" baseline="0" dirty="0" smtClean="0"/>
              <a:t> on 12 MOOCs from UMD.  These tables show that PSL-Joint outperforms </a:t>
            </a:r>
            <a:r>
              <a:rPr lang="en-US" baseline="0" dirty="0" err="1" smtClean="0"/>
              <a:t>SeededLDA</a:t>
            </a:r>
            <a:r>
              <a:rPr lang="en-US" baseline="0" dirty="0" smtClean="0"/>
              <a:t> for most coarse aspects, and sentiment</a:t>
            </a:r>
            <a:r>
              <a:rPr lang="en-US" baseline="0" dirty="0" smtClean="0"/>
              <a:t>.  Here, the best performing methods are denoted in bold.</a:t>
            </a:r>
            <a:endParaRPr lang="en-US" dirty="0"/>
          </a:p>
        </p:txBody>
      </p:sp>
      <p:sp>
        <p:nvSpPr>
          <p:cNvPr id="4" name="Slide Number Placeholder 3"/>
          <p:cNvSpPr>
            <a:spLocks noGrp="1"/>
          </p:cNvSpPr>
          <p:nvPr>
            <p:ph type="sldNum" sz="quarter" idx="10"/>
          </p:nvPr>
        </p:nvSpPr>
        <p:spPr/>
        <p:txBody>
          <a:bodyPr/>
          <a:lstStyle/>
          <a:p>
            <a:fld id="{415E6B5A-7EDB-A440-8BC0-538CE867C265}" type="slidenum">
              <a:rPr lang="en-US" smtClean="0"/>
              <a:t>17</a:t>
            </a:fld>
            <a:endParaRPr lang="en-US"/>
          </a:p>
        </p:txBody>
      </p:sp>
    </p:spTree>
    <p:extLst>
      <p:ext uri="{BB962C8B-B14F-4D97-AF65-F5344CB8AC3E}">
        <p14:creationId xmlns:p14="http://schemas.microsoft.com/office/powerpoint/2010/main" val="3660648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improvements in accuracy are even more dramatic for</a:t>
            </a:r>
            <a:r>
              <a:rPr lang="en-US" baseline="0" dirty="0" smtClean="0"/>
              <a:t> fine-grained aspects, with a number of cases where PSL-Joint outperforms </a:t>
            </a:r>
            <a:r>
              <a:rPr lang="en-US" baseline="0" dirty="0" err="1" smtClean="0"/>
              <a:t>SeededLDA</a:t>
            </a:r>
            <a:r>
              <a:rPr lang="en-US" baseline="0" dirty="0" smtClean="0"/>
              <a:t> by a wide margin.</a:t>
            </a:r>
            <a:endParaRPr lang="en-US" dirty="0"/>
          </a:p>
        </p:txBody>
      </p:sp>
      <p:sp>
        <p:nvSpPr>
          <p:cNvPr id="4" name="Slide Number Placeholder 3"/>
          <p:cNvSpPr>
            <a:spLocks noGrp="1"/>
          </p:cNvSpPr>
          <p:nvPr>
            <p:ph type="sldNum" sz="quarter" idx="10"/>
          </p:nvPr>
        </p:nvSpPr>
        <p:spPr/>
        <p:txBody>
          <a:bodyPr/>
          <a:lstStyle/>
          <a:p>
            <a:fld id="{415E6B5A-7EDB-A440-8BC0-538CE867C265}" type="slidenum">
              <a:rPr lang="en-US" smtClean="0"/>
              <a:t>19</a:t>
            </a:fld>
            <a:endParaRPr lang="en-US"/>
          </a:p>
        </p:txBody>
      </p:sp>
    </p:spTree>
    <p:extLst>
      <p:ext uri="{BB962C8B-B14F-4D97-AF65-F5344CB8AC3E}">
        <p14:creationId xmlns:p14="http://schemas.microsoft.com/office/powerpoint/2010/main" val="4091198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a:t>
            </a:r>
            <a:r>
              <a:rPr lang="en-US" baseline="0" dirty="0" smtClean="0"/>
              <a:t> </a:t>
            </a:r>
            <a:r>
              <a:rPr lang="en-US" baseline="0" dirty="0" err="1" smtClean="0"/>
              <a:t>SeededLDA</a:t>
            </a:r>
            <a:r>
              <a:rPr lang="en-US" baseline="0" dirty="0" smtClean="0"/>
              <a:t> struggles to differentiate between Lecture-content and Quiz-content, due to the overlapping content words.  By jointly reasoning with the top-level course-grained aspects, PSL-Joint performs much better at this challenging task.</a:t>
            </a:r>
            <a:endParaRPr lang="en-US" dirty="0"/>
          </a:p>
        </p:txBody>
      </p:sp>
      <p:sp>
        <p:nvSpPr>
          <p:cNvPr id="4" name="Slide Number Placeholder 3"/>
          <p:cNvSpPr>
            <a:spLocks noGrp="1"/>
          </p:cNvSpPr>
          <p:nvPr>
            <p:ph type="sldNum" sz="quarter" idx="10"/>
          </p:nvPr>
        </p:nvSpPr>
        <p:spPr/>
        <p:txBody>
          <a:bodyPr/>
          <a:lstStyle/>
          <a:p>
            <a:fld id="{415E6B5A-7EDB-A440-8BC0-538CE867C265}" type="slidenum">
              <a:rPr lang="en-US" smtClean="0"/>
              <a:t>20</a:t>
            </a:fld>
            <a:endParaRPr lang="en-US"/>
          </a:p>
        </p:txBody>
      </p:sp>
    </p:spTree>
    <p:extLst>
      <p:ext uri="{BB962C8B-B14F-4D97-AF65-F5344CB8AC3E}">
        <p14:creationId xmlns:p14="http://schemas.microsoft.com/office/powerpoint/2010/main" val="1489016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MOOCS, which are massive</a:t>
            </a:r>
            <a:r>
              <a:rPr lang="en-US" baseline="0" dirty="0" smtClean="0"/>
              <a:t> open online courses</a:t>
            </a:r>
            <a:r>
              <a:rPr lang="en-US" dirty="0" smtClean="0"/>
              <a:t>.</a:t>
            </a:r>
            <a:r>
              <a:rPr lang="en-US" baseline="0" dirty="0" smtClean="0"/>
              <a:t> These are online courses hosted by education companies in partnership with top universities. The open content in these courses attract thousands of registrants all over the world, hence making them massive</a:t>
            </a:r>
            <a:r>
              <a:rPr lang="en-US" baseline="0" dirty="0" smtClean="0"/>
              <a:t>.  MOOCs are revolutionizing the education system by providing high-quality education that would normally be out of reach to many participants.</a:t>
            </a:r>
            <a:endParaRPr lang="en-US" dirty="0"/>
          </a:p>
        </p:txBody>
      </p:sp>
      <p:sp>
        <p:nvSpPr>
          <p:cNvPr id="4" name="Slide Number Placeholder 3"/>
          <p:cNvSpPr>
            <a:spLocks noGrp="1"/>
          </p:cNvSpPr>
          <p:nvPr>
            <p:ph type="sldNum" sz="quarter" idx="10"/>
          </p:nvPr>
        </p:nvSpPr>
        <p:spPr/>
        <p:txBody>
          <a:bodyPr/>
          <a:lstStyle/>
          <a:p>
            <a:fld id="{9303F42B-FF5E-FD4D-8215-674B40004C66}" type="slidenum">
              <a:rPr lang="en-US" smtClean="0"/>
              <a:t>2</a:t>
            </a:fld>
            <a:endParaRPr lang="en-US"/>
          </a:p>
        </p:txBody>
      </p:sp>
    </p:spTree>
    <p:extLst>
      <p:ext uri="{BB962C8B-B14F-4D97-AF65-F5344CB8AC3E}">
        <p14:creationId xmlns:p14="http://schemas.microsoft.com/office/powerpoint/2010/main" val="1911955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PSL-Joint also does much better than </a:t>
            </a:r>
            <a:r>
              <a:rPr lang="en-US" dirty="0" err="1" smtClean="0"/>
              <a:t>SeededLDA</a:t>
            </a:r>
            <a:r>
              <a:rPr lang="en-US" dirty="0" smtClean="0"/>
              <a:t> at the lecture-lecturer category, and</a:t>
            </a:r>
            <a:r>
              <a:rPr lang="en-US" baseline="0" dirty="0" smtClean="0"/>
              <a:t> the quiz-deadlines category.</a:t>
            </a:r>
            <a:endParaRPr lang="en-US" dirty="0"/>
          </a:p>
        </p:txBody>
      </p:sp>
      <p:sp>
        <p:nvSpPr>
          <p:cNvPr id="4" name="Slide Number Placeholder 3"/>
          <p:cNvSpPr>
            <a:spLocks noGrp="1"/>
          </p:cNvSpPr>
          <p:nvPr>
            <p:ph type="sldNum" sz="quarter" idx="10"/>
          </p:nvPr>
        </p:nvSpPr>
        <p:spPr/>
        <p:txBody>
          <a:bodyPr/>
          <a:lstStyle/>
          <a:p>
            <a:fld id="{415E6B5A-7EDB-A440-8BC0-538CE867C265}" type="slidenum">
              <a:rPr lang="en-US" smtClean="0"/>
              <a:t>21</a:t>
            </a:fld>
            <a:endParaRPr lang="en-US"/>
          </a:p>
        </p:txBody>
      </p:sp>
    </p:spTree>
    <p:extLst>
      <p:ext uri="{BB962C8B-B14F-4D97-AF65-F5344CB8AC3E}">
        <p14:creationId xmlns:p14="http://schemas.microsoft.com/office/powerpoint/2010/main" val="680385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couple of examples</a:t>
            </a:r>
            <a:r>
              <a:rPr lang="en-US" baseline="0" dirty="0" smtClean="0"/>
              <a:t> to illustrate the benefit of the PSL-Joint Model.  For the post, […], </a:t>
            </a:r>
            <a:r>
              <a:rPr lang="en-US" baseline="0" dirty="0" err="1" smtClean="0"/>
              <a:t>seededLDA</a:t>
            </a:r>
            <a:r>
              <a:rPr lang="en-US" baseline="0" dirty="0" smtClean="0"/>
              <a:t> confuses a lecture-content post for a quiz-content post, due to an overlap of words in the topics.  PSL-Joint corrects this by leveraging the hierarchy to also make use of the prediction for the coarse-grained category.</a:t>
            </a:r>
          </a:p>
          <a:p>
            <a:endParaRPr lang="en-US" baseline="0" dirty="0" smtClean="0"/>
          </a:p>
          <a:p>
            <a:r>
              <a:rPr lang="en-US" baseline="0" dirty="0" smtClean="0"/>
              <a:t>The second post states […].  PSL-Joint is able to use the negative sentiment information together with the fine-grained prediction in order to correctly classify the fine-grained topic as lecture-audio.</a:t>
            </a:r>
            <a:endParaRPr lang="en-US" dirty="0"/>
          </a:p>
        </p:txBody>
      </p:sp>
      <p:sp>
        <p:nvSpPr>
          <p:cNvPr id="4" name="Slide Number Placeholder 3"/>
          <p:cNvSpPr>
            <a:spLocks noGrp="1"/>
          </p:cNvSpPr>
          <p:nvPr>
            <p:ph type="sldNum" sz="quarter" idx="10"/>
          </p:nvPr>
        </p:nvSpPr>
        <p:spPr/>
        <p:txBody>
          <a:bodyPr/>
          <a:lstStyle/>
          <a:p>
            <a:fld id="{415E6B5A-7EDB-A440-8BC0-538CE867C265}" type="slidenum">
              <a:rPr lang="en-US" smtClean="0"/>
              <a:t>22</a:t>
            </a:fld>
            <a:endParaRPr lang="en-US"/>
          </a:p>
        </p:txBody>
      </p:sp>
    </p:spTree>
    <p:extLst>
      <p:ext uri="{BB962C8B-B14F-4D97-AF65-F5344CB8AC3E}">
        <p14:creationId xmlns:p14="http://schemas.microsoft.com/office/powerpoint/2010/main" val="40281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conclude,</a:t>
            </a:r>
            <a:r>
              <a:rPr lang="en-US" baseline="0" dirty="0" smtClean="0"/>
              <a:t> automatically detecting problem-reporting MOOC forum posts is very valuable for instructors.  We have proposed a weakly-supervised probabilistic framework to address this task by automatically detecting aspect and sentiment in online courses.  We described a simple </a:t>
            </a:r>
            <a:r>
              <a:rPr lang="en-US" baseline="0" dirty="0" err="1" smtClean="0"/>
              <a:t>SeededLDA</a:t>
            </a:r>
            <a:r>
              <a:rPr lang="en-US" baseline="0" dirty="0" smtClean="0"/>
              <a:t> approach, and our </a:t>
            </a:r>
            <a:r>
              <a:rPr lang="en-US" baseline="0" dirty="0" smtClean="0"/>
              <a:t>more powerful PSL-joint </a:t>
            </a:r>
            <a:r>
              <a:rPr lang="en-US" baseline="0" dirty="0" smtClean="0"/>
              <a:t>model which encodes domain information </a:t>
            </a:r>
            <a:r>
              <a:rPr lang="en-US" baseline="0" dirty="0" smtClean="0"/>
              <a:t>as well as the seeding information and jointly predicts </a:t>
            </a:r>
            <a:r>
              <a:rPr lang="en-US" baseline="0" dirty="0" smtClean="0"/>
              <a:t>aspect and sentiment.  PSL-Joint significantly outperforms </a:t>
            </a:r>
            <a:r>
              <a:rPr lang="en-US" baseline="0" dirty="0" err="1" smtClean="0"/>
              <a:t>SeededLDA</a:t>
            </a:r>
            <a:r>
              <a:rPr lang="en-US" baseline="0" dirty="0" smtClean="0"/>
              <a:t> for many fine aspects, coarse aspects, and sentiment, demonstrating that structural dependencies among aspect and sentiment help in prediction.  Thank you for your attention.</a:t>
            </a:r>
            <a:endParaRPr lang="en-US" dirty="0"/>
          </a:p>
        </p:txBody>
      </p:sp>
      <p:sp>
        <p:nvSpPr>
          <p:cNvPr id="4" name="Slide Number Placeholder 3"/>
          <p:cNvSpPr>
            <a:spLocks noGrp="1"/>
          </p:cNvSpPr>
          <p:nvPr>
            <p:ph type="sldNum" sz="quarter" idx="10"/>
          </p:nvPr>
        </p:nvSpPr>
        <p:spPr/>
        <p:txBody>
          <a:bodyPr/>
          <a:lstStyle/>
          <a:p>
            <a:fld id="{415E6B5A-7EDB-A440-8BC0-538CE867C265}" type="slidenum">
              <a:rPr lang="en-US" smtClean="0"/>
              <a:t>23</a:t>
            </a:fld>
            <a:endParaRPr lang="en-US"/>
          </a:p>
        </p:txBody>
      </p:sp>
    </p:spTree>
    <p:extLst>
      <p:ext uri="{BB962C8B-B14F-4D97-AF65-F5344CB8AC3E}">
        <p14:creationId xmlns:p14="http://schemas.microsoft.com/office/powerpoint/2010/main" val="1716122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there are big differences</a:t>
            </a:r>
            <a:r>
              <a:rPr lang="en-US" baseline="0" dirty="0" smtClean="0"/>
              <a:t> between traditional classrooms and online courses.  While in traditional classrooms the students can interact with the instructor face to face, this isn’t possible in MOOCS, where the participants are in many different physical locations across the country and around the world.  Instead, the primary means of interaction between students and instructors, and between students, is discussion forums.  In these forums, students and instructors can post messages to each other.  However, the student to instructor ratio is massively skewed, with potentially thousands or tens of thousands of students and a single instructor.  In the courses </a:t>
            </a:r>
            <a:r>
              <a:rPr lang="en-US" baseline="0" dirty="0" smtClean="0"/>
              <a:t>from the University of Maryland that </a:t>
            </a:r>
            <a:r>
              <a:rPr lang="en-US" baseline="0" dirty="0" smtClean="0"/>
              <a:t>we study in this </a:t>
            </a:r>
            <a:r>
              <a:rPr lang="en-US" baseline="0" dirty="0" smtClean="0"/>
              <a:t>work, </a:t>
            </a:r>
            <a:r>
              <a:rPr lang="en-US" baseline="0" dirty="0" smtClean="0"/>
              <a:t>there are typically over 10,000 posts per course.  Nevertheless, these posts potentially provide valuable feedback to the instructor to point out issues with the course that need to be addressed, which suggests the potential </a:t>
            </a:r>
            <a:r>
              <a:rPr lang="en-US" baseline="0" dirty="0" smtClean="0"/>
              <a:t>benefit of </a:t>
            </a:r>
            <a:r>
              <a:rPr lang="en-US" baseline="0" dirty="0" smtClean="0"/>
              <a:t>using machine learning techniques to mine the forums to identify valuable problem-reporting posts.</a:t>
            </a:r>
            <a:endParaRPr lang="en-US" dirty="0"/>
          </a:p>
        </p:txBody>
      </p:sp>
      <p:sp>
        <p:nvSpPr>
          <p:cNvPr id="4" name="Slide Number Placeholder 3"/>
          <p:cNvSpPr>
            <a:spLocks noGrp="1"/>
          </p:cNvSpPr>
          <p:nvPr>
            <p:ph type="sldNum" sz="quarter" idx="10"/>
          </p:nvPr>
        </p:nvSpPr>
        <p:spPr/>
        <p:txBody>
          <a:bodyPr/>
          <a:lstStyle/>
          <a:p>
            <a:fld id="{415E6B5A-7EDB-A440-8BC0-538CE867C265}" type="slidenum">
              <a:rPr lang="en-US" smtClean="0"/>
              <a:t>3</a:t>
            </a:fld>
            <a:endParaRPr lang="en-US"/>
          </a:p>
        </p:txBody>
      </p:sp>
    </p:spTree>
    <p:extLst>
      <p:ext uri="{BB962C8B-B14F-4D97-AF65-F5344CB8AC3E}">
        <p14:creationId xmlns:p14="http://schemas.microsoft.com/office/powerpoint/2010/main" val="333434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 MOOC posts,</a:t>
            </a:r>
            <a:r>
              <a:rPr lang="en-US" baseline="0" dirty="0" smtClean="0"/>
              <a:t> illustrating the problems that students talk about in online courses. The left contains some example MOOC posts taken from actual courses. The fine grained topics for the posts, that we’d like to infer, are on the right. Automatically detecting the fine-grained topics can be helpful for instructors to sort through the many posts to detect these issues.  The posts identify issues such as problems with the video or subtitles in the lectures, concerns regarding certificates for completing the course, and deadlines for quizzes and assignments.</a:t>
            </a:r>
            <a:endParaRPr lang="en-US" dirty="0"/>
          </a:p>
        </p:txBody>
      </p:sp>
      <p:sp>
        <p:nvSpPr>
          <p:cNvPr id="4" name="Slide Number Placeholder 3"/>
          <p:cNvSpPr>
            <a:spLocks noGrp="1"/>
          </p:cNvSpPr>
          <p:nvPr>
            <p:ph type="sldNum" sz="quarter" idx="10"/>
          </p:nvPr>
        </p:nvSpPr>
        <p:spPr/>
        <p:txBody>
          <a:bodyPr/>
          <a:lstStyle/>
          <a:p>
            <a:fld id="{415E6B5A-7EDB-A440-8BC0-538CE867C265}" type="slidenum">
              <a:rPr lang="en-US" smtClean="0"/>
              <a:t>4</a:t>
            </a:fld>
            <a:endParaRPr lang="en-US"/>
          </a:p>
        </p:txBody>
      </p:sp>
    </p:spTree>
    <p:extLst>
      <p:ext uri="{BB962C8B-B14F-4D97-AF65-F5344CB8AC3E}">
        <p14:creationId xmlns:p14="http://schemas.microsoft.com/office/powerpoint/2010/main" val="169107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major challenge</a:t>
            </a:r>
            <a:r>
              <a:rPr lang="en-US" baseline="0" dirty="0" smtClean="0"/>
              <a:t> with predicting these fine-grained topics for posts is that labeled data is very hard to obtain.  Only 5-10% of posts contain problems, which means that labeling effort can be wasted on many irrelevant posts.  There are privacy concerns around sharing data between courses, which are typically protected with IRB restrictions.  And in any case, problems differ across courses, which means that it could require data from many courses to collect labels for every fine-grained issue that may occur</a:t>
            </a:r>
            <a:r>
              <a:rPr lang="en-US" baseline="0" dirty="0" smtClean="0"/>
              <a:t>.  With these issues combined, label sparsity becomes a very big problem for supervised approaches, and this is a problem that is very difficult and financially expensive to resolve.</a:t>
            </a:r>
            <a:endParaRPr lang="en-US" baseline="0" dirty="0" smtClean="0"/>
          </a:p>
          <a:p>
            <a:endParaRPr lang="en-US" baseline="0" dirty="0" smtClean="0"/>
          </a:p>
          <a:p>
            <a:r>
              <a:rPr lang="en-US" baseline="0" dirty="0" smtClean="0"/>
              <a:t>This suggests that unsupervised or weakly supervised approaches are desirable.  We need a system which does not require expensive labels, and which is not fine-tuned to one course, but can adapt to different problems that may occur in different courses.  In this paper, we design a weakly supervised model for detecting problem-reporting posts in MOOCS</a:t>
            </a:r>
            <a:r>
              <a:rPr lang="en-US" baseline="0" dirty="0" smtClean="0"/>
              <a:t>.  A main feature of our approach is that it only requires a very small amount of supervision, in the form of seeding information, and it does not require any labels at all.</a:t>
            </a:r>
            <a:endParaRPr lang="en-US" dirty="0"/>
          </a:p>
        </p:txBody>
      </p:sp>
      <p:sp>
        <p:nvSpPr>
          <p:cNvPr id="4" name="Slide Number Placeholder 3"/>
          <p:cNvSpPr>
            <a:spLocks noGrp="1"/>
          </p:cNvSpPr>
          <p:nvPr>
            <p:ph type="sldNum" sz="quarter" idx="10"/>
          </p:nvPr>
        </p:nvSpPr>
        <p:spPr/>
        <p:txBody>
          <a:bodyPr/>
          <a:lstStyle/>
          <a:p>
            <a:fld id="{415E6B5A-7EDB-A440-8BC0-538CE867C265}" type="slidenum">
              <a:rPr lang="en-US" smtClean="0"/>
              <a:t>5</a:t>
            </a:fld>
            <a:endParaRPr lang="en-US"/>
          </a:p>
        </p:txBody>
      </p:sp>
    </p:spTree>
    <p:extLst>
      <p:ext uri="{BB962C8B-B14F-4D97-AF65-F5344CB8AC3E}">
        <p14:creationId xmlns:p14="http://schemas.microsoft.com/office/powerpoint/2010/main" val="3371624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two main areas </a:t>
            </a:r>
            <a:r>
              <a:rPr lang="en-US" baseline="0" dirty="0" smtClean="0"/>
              <a:t>of work </a:t>
            </a:r>
            <a:r>
              <a:rPr lang="en-US" baseline="0" dirty="0" smtClean="0"/>
              <a:t>related </a:t>
            </a:r>
            <a:r>
              <a:rPr lang="en-US" baseline="0" dirty="0" smtClean="0"/>
              <a:t>to our approach: </a:t>
            </a:r>
            <a:r>
              <a:rPr lang="en-US" baseline="0" dirty="0" smtClean="0"/>
              <a:t>Aspect-sentiment in online reviews, and analysis of MOOCs. </a:t>
            </a:r>
          </a:p>
          <a:p>
            <a:endParaRPr lang="en-US" baseline="0" dirty="0" smtClean="0"/>
          </a:p>
          <a:p>
            <a:r>
              <a:rPr lang="en-US" baseline="0" dirty="0" smtClean="0"/>
              <a:t>We formalize the problem of detecting fine-grained topics and the sentiment associated with them in online courses as an </a:t>
            </a:r>
            <a:r>
              <a:rPr lang="en-US" i="1" baseline="0" dirty="0" smtClean="0"/>
              <a:t>aspect-sentiment</a:t>
            </a:r>
            <a:r>
              <a:rPr lang="en-US" baseline="0" dirty="0" smtClean="0"/>
              <a:t>  problem, i.e. predicting the aspect that a post refers to, together with its sentiment. Most previous work in this space is for online reviews, and we are the first to explore the problem of aspect-sentiment in MOOCs. Many unsupervised aspect-sentiment models use extensions of LDA topic models. We particularly draw ideas from Mukherjee et al and hierarchical aspect sentiment for online </a:t>
            </a:r>
            <a:r>
              <a:rPr lang="en-US" baseline="0" dirty="0" smtClean="0"/>
              <a:t>reviews, such as the approach of Kim et al.</a:t>
            </a:r>
            <a:endParaRPr lang="en-US" baseline="0" dirty="0" smtClean="0"/>
          </a:p>
          <a:p>
            <a:endParaRPr lang="en-US" baseline="0" dirty="0" smtClean="0"/>
          </a:p>
          <a:p>
            <a:r>
              <a:rPr lang="en-US" baseline="0" dirty="0" smtClean="0"/>
              <a:t>In another direction, </a:t>
            </a:r>
            <a:r>
              <a:rPr lang="en-US" baseline="0" dirty="0" err="1" smtClean="0"/>
              <a:t>Chaturvedi</a:t>
            </a:r>
            <a:r>
              <a:rPr lang="en-US" baseline="0" dirty="0" smtClean="0"/>
              <a:t> et al. predict instructor intervention in MOOCs.  Our model is capable of predicting fine-grained topics and sentiment that is </a:t>
            </a:r>
            <a:r>
              <a:rPr lang="en-US" baseline="0" dirty="0" smtClean="0"/>
              <a:t>more informative and therefore potentially </a:t>
            </a:r>
            <a:r>
              <a:rPr lang="en-US" baseline="0" dirty="0" smtClean="0"/>
              <a:t>more helpful to the instructors.</a:t>
            </a:r>
          </a:p>
        </p:txBody>
      </p:sp>
      <p:sp>
        <p:nvSpPr>
          <p:cNvPr id="4" name="Slide Number Placeholder 3"/>
          <p:cNvSpPr>
            <a:spLocks noGrp="1"/>
          </p:cNvSpPr>
          <p:nvPr>
            <p:ph type="sldNum" sz="quarter" idx="10"/>
          </p:nvPr>
        </p:nvSpPr>
        <p:spPr/>
        <p:txBody>
          <a:bodyPr/>
          <a:lstStyle/>
          <a:p>
            <a:fld id="{415E6B5A-7EDB-A440-8BC0-538CE867C265}" type="slidenum">
              <a:rPr lang="en-US" smtClean="0"/>
              <a:t>6</a:t>
            </a:fld>
            <a:endParaRPr lang="en-US"/>
          </a:p>
        </p:txBody>
      </p:sp>
    </p:spTree>
    <p:extLst>
      <p:ext uri="{BB962C8B-B14F-4D97-AF65-F5344CB8AC3E}">
        <p14:creationId xmlns:p14="http://schemas.microsoft.com/office/powerpoint/2010/main" val="1232499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baseline approach,</a:t>
            </a:r>
            <a:r>
              <a:rPr lang="en-US" baseline="0" dirty="0" smtClean="0"/>
              <a:t> we first consider applying an existing LDA-based topic modeling approach to the problem.  In particular, we use Seeded LDA, a variant of LDA developed in Hal </a:t>
            </a:r>
            <a:r>
              <a:rPr lang="en-US" baseline="0" dirty="0" err="1" smtClean="0"/>
              <a:t>Daume’s</a:t>
            </a:r>
            <a:r>
              <a:rPr lang="en-US" baseline="0" dirty="0" smtClean="0"/>
              <a:t> group at UMD, which allows a modeler to guide topic discovery be specifying representative seed words.  The model uses the </a:t>
            </a:r>
            <a:r>
              <a:rPr lang="en-US" baseline="0" dirty="0" smtClean="0"/>
              <a:t>seed words to </a:t>
            </a:r>
            <a:r>
              <a:rPr lang="en-US" baseline="0" dirty="0" smtClean="0"/>
              <a:t>bias topic-word and word-document distributions, and the model automatically gathers the related words into the topics a model-based way.  The key </a:t>
            </a:r>
            <a:r>
              <a:rPr lang="en-US" baseline="0" dirty="0" smtClean="0"/>
              <a:t>technical idea </a:t>
            </a:r>
            <a:r>
              <a:rPr lang="en-US" baseline="0" dirty="0" smtClean="0"/>
              <a:t>of </a:t>
            </a:r>
            <a:r>
              <a:rPr lang="en-US" baseline="0" dirty="0" err="1" smtClean="0"/>
              <a:t>SeededLDA</a:t>
            </a:r>
            <a:r>
              <a:rPr lang="en-US" baseline="0" dirty="0" smtClean="0"/>
              <a:t> is to make each topic a mixture of an unsupervised distribution over words, and another distribution specified by the user, which gives probability mass to only the user-defined seed words.</a:t>
            </a:r>
          </a:p>
          <a:p>
            <a:endParaRPr lang="en-US" baseline="0" dirty="0" smtClean="0"/>
          </a:p>
          <a:p>
            <a:r>
              <a:rPr lang="en-US" baseline="0" dirty="0" smtClean="0"/>
              <a:t>For MOOCs, there are many </a:t>
            </a:r>
            <a:r>
              <a:rPr lang="en-US" baseline="0" dirty="0" smtClean="0"/>
              <a:t>courses on different subjects, </a:t>
            </a:r>
            <a:r>
              <a:rPr lang="en-US" baseline="0" dirty="0" smtClean="0"/>
              <a:t>which each have different content.  We select a common set of seed words for problem-reporting posts, and select seed words for content-specific topics from the syllabus and from the forums.</a:t>
            </a:r>
            <a:endParaRPr lang="en-US" dirty="0"/>
          </a:p>
        </p:txBody>
      </p:sp>
      <p:sp>
        <p:nvSpPr>
          <p:cNvPr id="4" name="Slide Number Placeholder 3"/>
          <p:cNvSpPr>
            <a:spLocks noGrp="1"/>
          </p:cNvSpPr>
          <p:nvPr>
            <p:ph type="sldNum" sz="quarter" idx="10"/>
          </p:nvPr>
        </p:nvSpPr>
        <p:spPr/>
        <p:txBody>
          <a:bodyPr/>
          <a:lstStyle/>
          <a:p>
            <a:fld id="{415E6B5A-7EDB-A440-8BC0-538CE867C265}" type="slidenum">
              <a:rPr lang="en-US" smtClean="0"/>
              <a:t>7</a:t>
            </a:fld>
            <a:endParaRPr lang="en-US"/>
          </a:p>
        </p:txBody>
      </p:sp>
    </p:spTree>
    <p:extLst>
      <p:ext uri="{BB962C8B-B14F-4D97-AF65-F5344CB8AC3E}">
        <p14:creationId xmlns:p14="http://schemas.microsoft.com/office/powerpoint/2010/main" val="3064605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limitation of </a:t>
            </a:r>
            <a:r>
              <a:rPr lang="en-US" dirty="0" err="1" smtClean="0"/>
              <a:t>seededLDA</a:t>
            </a:r>
            <a:r>
              <a:rPr lang="en-US" dirty="0" smtClean="0"/>
              <a:t> for this problem is that</a:t>
            </a:r>
            <a:r>
              <a:rPr lang="en-US" baseline="0" dirty="0" smtClean="0"/>
              <a:t> it doesn’t encode structure between the aspects and sentiment, including hierarchical relationships and domain-knowledge information about their dependency relationships.</a:t>
            </a:r>
            <a:endParaRPr lang="en-US" dirty="0" smtClean="0"/>
          </a:p>
          <a:p>
            <a:r>
              <a:rPr lang="en-US" dirty="0" smtClean="0"/>
              <a:t>To add this kind of structure into the model</a:t>
            </a:r>
            <a:r>
              <a:rPr lang="en-US" baseline="0" dirty="0" smtClean="0"/>
              <a:t>, </a:t>
            </a:r>
            <a:r>
              <a:rPr lang="en-US" baseline="0" dirty="0" smtClean="0"/>
              <a:t>we develop a more powerful approach, leveraging </a:t>
            </a:r>
            <a:r>
              <a:rPr lang="en-US" baseline="0" dirty="0" smtClean="0"/>
              <a:t>a scalable class of Markov random fields called Hinge-loss Markov random fields. These models are a class of logic-based MRFs that can reason about discrete and continuous data </a:t>
            </a:r>
            <a:r>
              <a:rPr lang="en-US" baseline="0" dirty="0" err="1" smtClean="0"/>
              <a:t>scalably</a:t>
            </a:r>
            <a:r>
              <a:rPr lang="en-US" baseline="0" dirty="0" smtClean="0"/>
              <a:t> and accurately. Inference in HL-MRFs is a convex optimization problem, allowing for efficient exact inference. HL-MRFs are an excellent choice for modeling this domain due to their versatility in representing different types of features and their ability to reason jointly about aspect and sentiment in MOOCs.</a:t>
            </a:r>
          </a:p>
          <a:p>
            <a:endParaRPr lang="en-US" baseline="0" dirty="0" smtClean="0"/>
          </a:p>
          <a:p>
            <a:r>
              <a:rPr lang="en-US" baseline="0" dirty="0" smtClean="0"/>
              <a:t>A key feature of hinge-loss MRFs is that they can be specified using </a:t>
            </a:r>
            <a:r>
              <a:rPr lang="en-US" baseline="0" dirty="0" smtClean="0"/>
              <a:t>a </a:t>
            </a:r>
            <a:r>
              <a:rPr lang="en-US" baseline="0" dirty="0" err="1" smtClean="0"/>
              <a:t>templating</a:t>
            </a:r>
            <a:r>
              <a:rPr lang="en-US" baseline="0" dirty="0" smtClean="0"/>
              <a:t> language called probabilistic soft logic, which </a:t>
            </a:r>
            <a:r>
              <a:rPr lang="en-US" baseline="0" dirty="0" smtClean="0"/>
              <a:t>is a modeling language for designing </a:t>
            </a:r>
            <a:r>
              <a:rPr lang="en-US" baseline="0" dirty="0" smtClean="0"/>
              <a:t>models and their probabilistic dependencies using weighted logical rules.  PSL is similar to Markov logic, except that the random variables are continuous-valued between 0 and 1, and the logical operators are relaxed to operate on these continuous values.  </a:t>
            </a:r>
            <a:r>
              <a:rPr lang="en-US" baseline="0" dirty="0" smtClean="0"/>
              <a:t>The continuous representation provides substantial computational advantages over Markov logic, in that optimization in these models can be solved efficiently and exactly using ADMM, even when the resulting graphical models have a loopy structure.</a:t>
            </a:r>
            <a:endParaRPr lang="en-US" dirty="0"/>
          </a:p>
        </p:txBody>
      </p:sp>
      <p:sp>
        <p:nvSpPr>
          <p:cNvPr id="4" name="Slide Number Placeholder 3"/>
          <p:cNvSpPr>
            <a:spLocks noGrp="1"/>
          </p:cNvSpPr>
          <p:nvPr>
            <p:ph type="sldNum" sz="quarter" idx="10"/>
          </p:nvPr>
        </p:nvSpPr>
        <p:spPr/>
        <p:txBody>
          <a:bodyPr/>
          <a:lstStyle/>
          <a:p>
            <a:fld id="{415E6B5A-7EDB-A440-8BC0-538CE867C265}" type="slidenum">
              <a:rPr lang="en-US" smtClean="0"/>
              <a:t>8</a:t>
            </a:fld>
            <a:endParaRPr lang="en-US"/>
          </a:p>
        </p:txBody>
      </p:sp>
    </p:spTree>
    <p:extLst>
      <p:ext uri="{BB962C8B-B14F-4D97-AF65-F5344CB8AC3E}">
        <p14:creationId xmlns:p14="http://schemas.microsoft.com/office/powerpoint/2010/main" val="2433935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task of predicting </a:t>
            </a:r>
            <a:r>
              <a:rPr lang="en-US" baseline="0" dirty="0" smtClean="0"/>
              <a:t>problem-reporting posts in online courses can be formalized as an aspect sentiment problem: i.e. jointly inferring aspect and sentiment.  We construct an HL-MRF model which encodes a hierarchy of aspects, consisting of fine-grained aspects and their parent course-grained aspects.  Our model is able to combine different features to improve predictions, encode a course-to-fine aspect hierarchy, and encode dependencies between aspect and sentiment, allowing us to model aspect and sentiment JOINTLY, unlike the </a:t>
            </a:r>
            <a:r>
              <a:rPr lang="en-US" baseline="0" dirty="0" err="1" smtClean="0"/>
              <a:t>seededLDA</a:t>
            </a:r>
            <a:r>
              <a:rPr lang="en-US" baseline="0" dirty="0" smtClean="0"/>
              <a:t> baseline.</a:t>
            </a:r>
            <a:endParaRPr lang="en-US" dirty="0"/>
          </a:p>
        </p:txBody>
      </p:sp>
      <p:sp>
        <p:nvSpPr>
          <p:cNvPr id="4" name="Slide Number Placeholder 3"/>
          <p:cNvSpPr>
            <a:spLocks noGrp="1"/>
          </p:cNvSpPr>
          <p:nvPr>
            <p:ph type="sldNum" sz="quarter" idx="10"/>
          </p:nvPr>
        </p:nvSpPr>
        <p:spPr/>
        <p:txBody>
          <a:bodyPr/>
          <a:lstStyle/>
          <a:p>
            <a:fld id="{415E6B5A-7EDB-A440-8BC0-538CE867C265}" type="slidenum">
              <a:rPr lang="en-US" smtClean="0"/>
              <a:t>9</a:t>
            </a:fld>
            <a:endParaRPr lang="en-US"/>
          </a:p>
        </p:txBody>
      </p:sp>
    </p:spTree>
    <p:extLst>
      <p:ext uri="{BB962C8B-B14F-4D97-AF65-F5344CB8AC3E}">
        <p14:creationId xmlns:p14="http://schemas.microsoft.com/office/powerpoint/2010/main" val="1604648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1030120"/>
            <a:ext cx="6858000" cy="2901244"/>
          </a:xfrm>
          <a:prstGeom prst="rect">
            <a:avLst/>
          </a:prstGeom>
        </p:spPr>
        <p:txBody>
          <a:bodyPr anchor="ctr" anchorCtr="0"/>
          <a:lstStyle>
            <a:lvl1pPr algn="l">
              <a:defRPr sz="3600">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4102813"/>
            <a:ext cx="6858000" cy="1541634"/>
          </a:xfrm>
          <a:prstGeom prst="rect">
            <a:avLst/>
          </a:prstGeom>
        </p:spPr>
        <p:txBody>
          <a:bodyPr anchor="ctr"/>
          <a:lstStyle>
            <a:lvl1pPr marL="0" indent="0" algn="l">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1" name="Rectangle 20"/>
          <p:cNvSpPr/>
          <p:nvPr/>
        </p:nvSpPr>
        <p:spPr>
          <a:xfrm>
            <a:off x="904875" y="931341"/>
            <a:ext cx="7315200" cy="3051457"/>
          </a:xfrm>
          <a:prstGeom prst="rect">
            <a:avLst/>
          </a:prstGeom>
          <a:noFill/>
          <a:ln w="6350" cap="rnd" cmpd="sng" algn="ctr">
            <a:solidFill>
              <a:srgbClr val="80000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4102813"/>
            <a:ext cx="7315200" cy="1541634"/>
          </a:xfrm>
          <a:prstGeom prst="rect">
            <a:avLst/>
          </a:prstGeom>
          <a:noFill/>
          <a:ln w="6350" cap="rnd" cmpd="sng" algn="ctr">
            <a:solidFill>
              <a:srgbClr val="072C6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14399" y="931341"/>
            <a:ext cx="219075" cy="3051457"/>
          </a:xfrm>
          <a:prstGeom prst="rect">
            <a:avLst/>
          </a:prstGeom>
          <a:solidFill>
            <a:srgbClr val="C0504D"/>
          </a:solidFill>
          <a:ln w="28575" cap="rnd" cmpd="sng" algn="ctr">
            <a:solidFill>
              <a:srgbClr val="80000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4102813"/>
            <a:ext cx="219074" cy="1541634"/>
          </a:xfrm>
          <a:prstGeom prst="rect">
            <a:avLst/>
          </a:prstGeom>
          <a:solidFill>
            <a:schemeClr val="accent2"/>
          </a:solidFill>
          <a:ln w="28575" cap="rnd" cmpd="sng" algn="ctr">
            <a:solidFill>
              <a:schemeClr val="bg2">
                <a:lumMod val="2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0" name="Picture 9"/>
          <p:cNvPicPr>
            <a:picLocks noChangeAspect="1"/>
          </p:cNvPicPr>
          <p:nvPr userDrawn="1"/>
        </p:nvPicPr>
        <p:blipFill>
          <a:blip r:embed="rId2"/>
          <a:stretch>
            <a:fillRect/>
          </a:stretch>
        </p:blipFill>
        <p:spPr>
          <a:xfrm>
            <a:off x="904875" y="5741817"/>
            <a:ext cx="1487620" cy="1045753"/>
          </a:xfrm>
          <a:prstGeom prst="rect">
            <a:avLst/>
          </a:prstGeom>
        </p:spPr>
      </p:pic>
      <p:pic>
        <p:nvPicPr>
          <p:cNvPr id="11" name="Picture 10"/>
          <p:cNvPicPr>
            <a:picLocks noChangeAspect="1"/>
          </p:cNvPicPr>
          <p:nvPr userDrawn="1"/>
        </p:nvPicPr>
        <p:blipFill>
          <a:blip r:embed="rId3"/>
          <a:stretch>
            <a:fillRect/>
          </a:stretch>
        </p:blipFill>
        <p:spPr>
          <a:xfrm>
            <a:off x="7124519" y="5741817"/>
            <a:ext cx="1105081" cy="1028666"/>
          </a:xfrm>
          <a:prstGeom prst="rect">
            <a:avLst/>
          </a:prstGeom>
        </p:spPr>
      </p:pic>
    </p:spTree>
    <p:extLst>
      <p:ext uri="{BB962C8B-B14F-4D97-AF65-F5344CB8AC3E}">
        <p14:creationId xmlns:p14="http://schemas.microsoft.com/office/powerpoint/2010/main" val="51989107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8D83E-C0AD-AD47-859D-468A8BC51DA1}" type="slidenum">
              <a:rPr lang="en-US" smtClean="0"/>
              <a:t>‹#›</a:t>
            </a:fld>
            <a:endParaRPr lang="en-US"/>
          </a:p>
        </p:txBody>
      </p:sp>
    </p:spTree>
    <p:extLst>
      <p:ext uri="{BB962C8B-B14F-4D97-AF65-F5344CB8AC3E}">
        <p14:creationId xmlns:p14="http://schemas.microsoft.com/office/powerpoint/2010/main" val="332883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8D83E-C0AD-AD47-859D-468A8BC51DA1}" type="slidenum">
              <a:rPr lang="en-US" smtClean="0"/>
              <a:t>‹#›</a:t>
            </a:fld>
            <a:endParaRPr lang="en-US"/>
          </a:p>
        </p:txBody>
      </p:sp>
    </p:spTree>
    <p:extLst>
      <p:ext uri="{BB962C8B-B14F-4D97-AF65-F5344CB8AC3E}">
        <p14:creationId xmlns:p14="http://schemas.microsoft.com/office/powerpoint/2010/main" val="652580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8D83E-C0AD-AD47-859D-468A8BC51DA1}" type="slidenum">
              <a:rPr lang="en-US" smtClean="0"/>
              <a:t>‹#›</a:t>
            </a:fld>
            <a:endParaRPr lang="en-US"/>
          </a:p>
        </p:txBody>
      </p:sp>
    </p:spTree>
    <p:extLst>
      <p:ext uri="{BB962C8B-B14F-4D97-AF65-F5344CB8AC3E}">
        <p14:creationId xmlns:p14="http://schemas.microsoft.com/office/powerpoint/2010/main" val="3072649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8D83E-C0AD-AD47-859D-468A8BC51DA1}" type="slidenum">
              <a:rPr lang="en-US" smtClean="0"/>
              <a:t>‹#›</a:t>
            </a:fld>
            <a:endParaRPr lang="en-US"/>
          </a:p>
        </p:txBody>
      </p:sp>
    </p:spTree>
    <p:extLst>
      <p:ext uri="{BB962C8B-B14F-4D97-AF65-F5344CB8AC3E}">
        <p14:creationId xmlns:p14="http://schemas.microsoft.com/office/powerpoint/2010/main" val="2714485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8D83E-C0AD-AD47-859D-468A8BC51DA1}" type="slidenum">
              <a:rPr lang="en-US" smtClean="0"/>
              <a:t>‹#›</a:t>
            </a:fld>
            <a:endParaRPr lang="en-US"/>
          </a:p>
        </p:txBody>
      </p:sp>
    </p:spTree>
    <p:extLst>
      <p:ext uri="{BB962C8B-B14F-4D97-AF65-F5344CB8AC3E}">
        <p14:creationId xmlns:p14="http://schemas.microsoft.com/office/powerpoint/2010/main" val="1277373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AB0A3-8840-284D-A21D-E1101601D78A}" type="slidenum">
              <a:rPr lang="en-US" smtClean="0"/>
              <a:t>‹#›</a:t>
            </a:fld>
            <a:endParaRPr lang="en-US"/>
          </a:p>
        </p:txBody>
      </p:sp>
    </p:spTree>
    <p:extLst>
      <p:ext uri="{BB962C8B-B14F-4D97-AF65-F5344CB8AC3E}">
        <p14:creationId xmlns:p14="http://schemas.microsoft.com/office/powerpoint/2010/main" val="2163654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AB0A3-8840-284D-A21D-E1101601D78A}" type="slidenum">
              <a:rPr lang="en-US" smtClean="0"/>
              <a:t>‹#›</a:t>
            </a:fld>
            <a:endParaRPr lang="en-US"/>
          </a:p>
        </p:txBody>
      </p:sp>
    </p:spTree>
    <p:extLst>
      <p:ext uri="{BB962C8B-B14F-4D97-AF65-F5344CB8AC3E}">
        <p14:creationId xmlns:p14="http://schemas.microsoft.com/office/powerpoint/2010/main" val="3238927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AB0A3-8840-284D-A21D-E1101601D78A}" type="slidenum">
              <a:rPr lang="en-US" smtClean="0"/>
              <a:t>‹#›</a:t>
            </a:fld>
            <a:endParaRPr lang="en-US"/>
          </a:p>
        </p:txBody>
      </p:sp>
    </p:spTree>
    <p:extLst>
      <p:ext uri="{BB962C8B-B14F-4D97-AF65-F5344CB8AC3E}">
        <p14:creationId xmlns:p14="http://schemas.microsoft.com/office/powerpoint/2010/main" val="3276502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AB0A3-8840-284D-A21D-E1101601D78A}" type="slidenum">
              <a:rPr lang="en-US" smtClean="0"/>
              <a:t>‹#›</a:t>
            </a:fld>
            <a:endParaRPr lang="en-US"/>
          </a:p>
        </p:txBody>
      </p:sp>
    </p:spTree>
    <p:extLst>
      <p:ext uri="{BB962C8B-B14F-4D97-AF65-F5344CB8AC3E}">
        <p14:creationId xmlns:p14="http://schemas.microsoft.com/office/powerpoint/2010/main" val="3636699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AB0A3-8840-284D-A21D-E1101601D78A}" type="slidenum">
              <a:rPr lang="en-US" smtClean="0"/>
              <a:t>‹#›</a:t>
            </a:fld>
            <a:endParaRPr lang="en-US"/>
          </a:p>
        </p:txBody>
      </p:sp>
    </p:spTree>
    <p:extLst>
      <p:ext uri="{BB962C8B-B14F-4D97-AF65-F5344CB8AC3E}">
        <p14:creationId xmlns:p14="http://schemas.microsoft.com/office/powerpoint/2010/main" val="2588680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30126" y="571500"/>
            <a:ext cx="8563570" cy="706562"/>
          </a:xfrm>
          <a:prstGeom prst="rect">
            <a:avLst/>
          </a:prstGeom>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330127" y="1500187"/>
            <a:ext cx="8534570" cy="4711527"/>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arallelogram 4"/>
          <p:cNvSpPr/>
          <p:nvPr userDrawn="1"/>
        </p:nvSpPr>
        <p:spPr bwMode="auto">
          <a:xfrm>
            <a:off x="896649" y="6534467"/>
            <a:ext cx="8078019" cy="337096"/>
          </a:xfrm>
          <a:prstGeom prst="parallelogram">
            <a:avLst>
              <a:gd name="adj" fmla="val 102740"/>
            </a:avLst>
          </a:prstGeom>
          <a:solidFill>
            <a:srgbClr val="0080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5835" tIns="45661" rIns="91321" bIns="45661"/>
          <a:lstStyle/>
          <a:p>
            <a:pPr defTabSz="913227" fontAlgn="base">
              <a:spcBef>
                <a:spcPct val="0"/>
              </a:spcBef>
              <a:spcAft>
                <a:spcPct val="0"/>
              </a:spcAft>
              <a:defRPr/>
            </a:pPr>
            <a:endParaRPr lang="en-US" sz="2600" dirty="0">
              <a:solidFill>
                <a:srgbClr val="00ADEF"/>
              </a:solidFill>
              <a:latin typeface="Trebuchet MS"/>
              <a:sym typeface="Gill Sans" charset="0"/>
            </a:endParaRPr>
          </a:p>
        </p:txBody>
      </p:sp>
      <p:sp>
        <p:nvSpPr>
          <p:cNvPr id="10" name="Parallelogram 9"/>
          <p:cNvSpPr/>
          <p:nvPr userDrawn="1"/>
        </p:nvSpPr>
        <p:spPr bwMode="auto">
          <a:xfrm>
            <a:off x="-18975" y="6534467"/>
            <a:ext cx="805905" cy="337667"/>
          </a:xfrm>
          <a:prstGeom prst="parallelogram">
            <a:avLst>
              <a:gd name="adj" fmla="val 102740"/>
            </a:avLst>
          </a:prstGeom>
          <a:solidFill>
            <a:srgbClr val="800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125835" tIns="45661" rIns="91321" bIns="45661"/>
          <a:lstStyle/>
          <a:p>
            <a:pPr defTabSz="913227" fontAlgn="base">
              <a:spcBef>
                <a:spcPct val="0"/>
              </a:spcBef>
              <a:spcAft>
                <a:spcPct val="0"/>
              </a:spcAft>
              <a:defRPr/>
            </a:pPr>
            <a:endParaRPr lang="en-US" sz="2600" dirty="0">
              <a:solidFill>
                <a:srgbClr val="00ADEF"/>
              </a:solidFill>
              <a:latin typeface="Trebuchet MS"/>
              <a:sym typeface="Gill Sans" charset="0"/>
            </a:endParaRPr>
          </a:p>
        </p:txBody>
      </p:sp>
      <p:sp>
        <p:nvSpPr>
          <p:cNvPr id="13" name="TextBox 12"/>
          <p:cNvSpPr txBox="1"/>
          <p:nvPr userDrawn="1"/>
        </p:nvSpPr>
        <p:spPr>
          <a:xfrm>
            <a:off x="114300" y="6535564"/>
            <a:ext cx="532953" cy="307777"/>
          </a:xfrm>
          <a:prstGeom prst="rect">
            <a:avLst/>
          </a:prstGeom>
          <a:noFill/>
        </p:spPr>
        <p:txBody>
          <a:bodyPr wrap="square" rtlCol="0" anchor="ctr">
            <a:spAutoFit/>
          </a:bodyPr>
          <a:lstStyle/>
          <a:p>
            <a:pPr algn="ctr"/>
            <a:fld id="{2F93DDD8-79CE-DA4E-9E3E-15FCAAFFF66F}" type="slidenum">
              <a:rPr lang="en-US" sz="1400" smtClean="0">
                <a:solidFill>
                  <a:schemeClr val="bg1"/>
                </a:solidFill>
                <a:latin typeface="Trebuchet MS"/>
                <a:cs typeface="Trebuchet MS"/>
              </a:rPr>
              <a:pPr algn="ctr"/>
              <a:t>‹#›</a:t>
            </a:fld>
            <a:endParaRPr lang="en-US" sz="1400" dirty="0" smtClean="0">
              <a:solidFill>
                <a:schemeClr val="bg1"/>
              </a:solidFill>
              <a:latin typeface="Trebuchet MS"/>
              <a:cs typeface="Trebuchet MS"/>
            </a:endParaRPr>
          </a:p>
        </p:txBody>
      </p:sp>
    </p:spTree>
    <p:extLst>
      <p:ext uri="{BB962C8B-B14F-4D97-AF65-F5344CB8AC3E}">
        <p14:creationId xmlns:p14="http://schemas.microsoft.com/office/powerpoint/2010/main" val="1002592621"/>
      </p:ext>
    </p:extLst>
  </p:cSld>
  <p:clrMapOvr>
    <a:masterClrMapping/>
  </p:clrMapOvr>
  <p:transition spd="slow"/>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AB0A3-8840-284D-A21D-E1101601D78A}" type="slidenum">
              <a:rPr lang="en-US" smtClean="0"/>
              <a:t>‹#›</a:t>
            </a:fld>
            <a:endParaRPr lang="en-US"/>
          </a:p>
        </p:txBody>
      </p:sp>
    </p:spTree>
    <p:extLst>
      <p:ext uri="{BB962C8B-B14F-4D97-AF65-F5344CB8AC3E}">
        <p14:creationId xmlns:p14="http://schemas.microsoft.com/office/powerpoint/2010/main" val="53421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5AB0A3-8840-284D-A21D-E1101601D78A}" type="slidenum">
              <a:rPr lang="en-US" smtClean="0"/>
              <a:t>‹#›</a:t>
            </a:fld>
            <a:endParaRPr lang="en-US"/>
          </a:p>
        </p:txBody>
      </p:sp>
    </p:spTree>
    <p:extLst>
      <p:ext uri="{BB962C8B-B14F-4D97-AF65-F5344CB8AC3E}">
        <p14:creationId xmlns:p14="http://schemas.microsoft.com/office/powerpoint/2010/main" val="2136155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AB0A3-8840-284D-A21D-E1101601D78A}" type="slidenum">
              <a:rPr lang="en-US" smtClean="0"/>
              <a:t>‹#›</a:t>
            </a:fld>
            <a:endParaRPr lang="en-US"/>
          </a:p>
        </p:txBody>
      </p:sp>
    </p:spTree>
    <p:extLst>
      <p:ext uri="{BB962C8B-B14F-4D97-AF65-F5344CB8AC3E}">
        <p14:creationId xmlns:p14="http://schemas.microsoft.com/office/powerpoint/2010/main" val="1351759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AB0A3-8840-284D-A21D-E1101601D78A}" type="slidenum">
              <a:rPr lang="en-US" smtClean="0"/>
              <a:t>‹#›</a:t>
            </a:fld>
            <a:endParaRPr lang="en-US"/>
          </a:p>
        </p:txBody>
      </p:sp>
    </p:spTree>
    <p:extLst>
      <p:ext uri="{BB962C8B-B14F-4D97-AF65-F5344CB8AC3E}">
        <p14:creationId xmlns:p14="http://schemas.microsoft.com/office/powerpoint/2010/main" val="3654104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AB0A3-8840-284D-A21D-E1101601D78A}" type="slidenum">
              <a:rPr lang="en-US" smtClean="0"/>
              <a:t>‹#›</a:t>
            </a:fld>
            <a:endParaRPr lang="en-US"/>
          </a:p>
        </p:txBody>
      </p:sp>
    </p:spTree>
    <p:extLst>
      <p:ext uri="{BB962C8B-B14F-4D97-AF65-F5344CB8AC3E}">
        <p14:creationId xmlns:p14="http://schemas.microsoft.com/office/powerpoint/2010/main" val="2990576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AB0A3-8840-284D-A21D-E1101601D78A}" type="slidenum">
              <a:rPr lang="en-US" smtClean="0"/>
              <a:t>‹#›</a:t>
            </a:fld>
            <a:endParaRPr lang="en-US"/>
          </a:p>
        </p:txBody>
      </p:sp>
    </p:spTree>
    <p:extLst>
      <p:ext uri="{BB962C8B-B14F-4D97-AF65-F5344CB8AC3E}">
        <p14:creationId xmlns:p14="http://schemas.microsoft.com/office/powerpoint/2010/main" val="1881699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8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0" y="0"/>
            <a:ext cx="9144000" cy="6858000"/>
          </a:xfrm>
          <a:prstGeom prst="rect">
            <a:avLst/>
          </a:prstGeom>
        </p:spPr>
        <p:txBody>
          <a:bodyPr vert="horz" anchor="ctr"/>
          <a:lstStyle>
            <a:lvl1pPr algn="ctr">
              <a:buNone/>
              <a:defRPr sz="5400" b="1" baseline="0">
                <a:latin typeface="+mj-lt"/>
              </a:defRPr>
            </a:lvl1pPr>
            <a:lvl2pPr algn="ctr">
              <a:defRPr/>
            </a:lvl2pPr>
            <a:lvl3pPr algn="ctr">
              <a:defRPr/>
            </a:lvl3pPr>
            <a:lvl4pPr algn="ctr">
              <a:defRPr/>
            </a:lvl4pPr>
            <a:lvl5pPr algn="ctr">
              <a:defRPr/>
            </a:lvl5pPr>
          </a:lstStyle>
          <a:p>
            <a:pPr lvl="0"/>
            <a:r>
              <a:rPr lang="en-US" dirty="0" smtClean="0"/>
              <a:t>Section Title</a:t>
            </a:r>
            <a:endParaRPr lang="en-US" dirty="0"/>
          </a:p>
        </p:txBody>
      </p:sp>
    </p:spTree>
    <p:extLst>
      <p:ext uri="{BB962C8B-B14F-4D97-AF65-F5344CB8AC3E}">
        <p14:creationId xmlns:p14="http://schemas.microsoft.com/office/powerpoint/2010/main" val="2214511920"/>
      </p:ext>
    </p:extLst>
  </p:cSld>
  <p:clrMapOvr>
    <a:overrideClrMapping bg1="dk1" tx1="lt1" bg2="dk2" tx2="lt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8D83E-C0AD-AD47-859D-468A8BC51DA1}" type="slidenum">
              <a:rPr lang="en-US" smtClean="0"/>
              <a:t>‹#›</a:t>
            </a:fld>
            <a:endParaRPr lang="en-US"/>
          </a:p>
        </p:txBody>
      </p:sp>
    </p:spTree>
    <p:extLst>
      <p:ext uri="{BB962C8B-B14F-4D97-AF65-F5344CB8AC3E}">
        <p14:creationId xmlns:p14="http://schemas.microsoft.com/office/powerpoint/2010/main" val="917675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8D83E-C0AD-AD47-859D-468A8BC51DA1}" type="slidenum">
              <a:rPr lang="en-US" smtClean="0"/>
              <a:t>‹#›</a:t>
            </a:fld>
            <a:endParaRPr lang="en-US"/>
          </a:p>
        </p:txBody>
      </p:sp>
    </p:spTree>
    <p:extLst>
      <p:ext uri="{BB962C8B-B14F-4D97-AF65-F5344CB8AC3E}">
        <p14:creationId xmlns:p14="http://schemas.microsoft.com/office/powerpoint/2010/main" val="267366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8D83E-C0AD-AD47-859D-468A8BC51DA1}" type="slidenum">
              <a:rPr lang="en-US" smtClean="0"/>
              <a:t>‹#›</a:t>
            </a:fld>
            <a:endParaRPr lang="en-US"/>
          </a:p>
        </p:txBody>
      </p:sp>
    </p:spTree>
    <p:extLst>
      <p:ext uri="{BB962C8B-B14F-4D97-AF65-F5344CB8AC3E}">
        <p14:creationId xmlns:p14="http://schemas.microsoft.com/office/powerpoint/2010/main" val="2773012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8D83E-C0AD-AD47-859D-468A8BC51DA1}" type="slidenum">
              <a:rPr lang="en-US" smtClean="0"/>
              <a:t>‹#›</a:t>
            </a:fld>
            <a:endParaRPr lang="en-US"/>
          </a:p>
        </p:txBody>
      </p:sp>
    </p:spTree>
    <p:extLst>
      <p:ext uri="{BB962C8B-B14F-4D97-AF65-F5344CB8AC3E}">
        <p14:creationId xmlns:p14="http://schemas.microsoft.com/office/powerpoint/2010/main" val="1801534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8D83E-C0AD-AD47-859D-468A8BC51DA1}" type="slidenum">
              <a:rPr lang="en-US" smtClean="0"/>
              <a:t>‹#›</a:t>
            </a:fld>
            <a:endParaRPr lang="en-US"/>
          </a:p>
        </p:txBody>
      </p:sp>
    </p:spTree>
    <p:extLst>
      <p:ext uri="{BB962C8B-B14F-4D97-AF65-F5344CB8AC3E}">
        <p14:creationId xmlns:p14="http://schemas.microsoft.com/office/powerpoint/2010/main" val="1966852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8D83E-C0AD-AD47-859D-468A8BC51DA1}" type="slidenum">
              <a:rPr lang="en-US" smtClean="0"/>
              <a:t>‹#›</a:t>
            </a:fld>
            <a:endParaRPr lang="en-US"/>
          </a:p>
        </p:txBody>
      </p:sp>
    </p:spTree>
    <p:extLst>
      <p:ext uri="{BB962C8B-B14F-4D97-AF65-F5344CB8AC3E}">
        <p14:creationId xmlns:p14="http://schemas.microsoft.com/office/powerpoint/2010/main" val="4178029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8D83E-C0AD-AD47-859D-468A8BC51DA1}" type="slidenum">
              <a:rPr lang="en-US" smtClean="0"/>
              <a:t>‹#›</a:t>
            </a:fld>
            <a:endParaRPr lang="en-US"/>
          </a:p>
        </p:txBody>
      </p:sp>
    </p:spTree>
    <p:extLst>
      <p:ext uri="{BB962C8B-B14F-4D97-AF65-F5344CB8AC3E}">
        <p14:creationId xmlns:p14="http://schemas.microsoft.com/office/powerpoint/2010/main" val="209680968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AB0A3-8840-284D-A21D-E1101601D78A}" type="slidenum">
              <a:rPr lang="en-US" smtClean="0"/>
              <a:t>‹#›</a:t>
            </a:fld>
            <a:endParaRPr lang="en-US"/>
          </a:p>
        </p:txBody>
      </p:sp>
    </p:spTree>
    <p:extLst>
      <p:ext uri="{BB962C8B-B14F-4D97-AF65-F5344CB8AC3E}">
        <p14:creationId xmlns:p14="http://schemas.microsoft.com/office/powerpoint/2010/main" val="389336756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4800" b="1" dirty="0" smtClean="0"/>
              <a:t>Weakly Supervised Models of Aspect-Sentiment for Online </a:t>
            </a:r>
            <a:r>
              <a:rPr lang="en-US" sz="4800" b="1" dirty="0"/>
              <a:t>C</a:t>
            </a:r>
            <a:r>
              <a:rPr lang="en-US" sz="4800" b="1" dirty="0" smtClean="0"/>
              <a:t>ourse </a:t>
            </a:r>
            <a:r>
              <a:rPr lang="en-US" sz="4800" b="1" dirty="0"/>
              <a:t>D</a:t>
            </a:r>
            <a:r>
              <a:rPr lang="en-US" sz="4800" b="1" dirty="0" smtClean="0"/>
              <a:t>iscussion </a:t>
            </a:r>
            <a:r>
              <a:rPr lang="en-US" sz="4800" b="1" dirty="0"/>
              <a:t>F</a:t>
            </a:r>
            <a:r>
              <a:rPr lang="en-US" sz="4800" b="1" dirty="0" smtClean="0"/>
              <a:t>orums</a:t>
            </a:r>
            <a:endParaRPr lang="en-US" sz="4800" b="1" dirty="0"/>
          </a:p>
        </p:txBody>
      </p:sp>
      <p:sp>
        <p:nvSpPr>
          <p:cNvPr id="3" name="Subtitle 2"/>
          <p:cNvSpPr>
            <a:spLocks noGrp="1"/>
          </p:cNvSpPr>
          <p:nvPr>
            <p:ph type="subTitle" idx="1"/>
          </p:nvPr>
        </p:nvSpPr>
        <p:spPr>
          <a:xfrm>
            <a:off x="1219200" y="4147907"/>
            <a:ext cx="6858000" cy="1541634"/>
          </a:xfrm>
        </p:spPr>
        <p:txBody>
          <a:bodyPr>
            <a:normAutofit fontScale="92500" lnSpcReduction="10000"/>
          </a:bodyPr>
          <a:lstStyle/>
          <a:p>
            <a:r>
              <a:rPr lang="en-US" sz="2400" b="1" dirty="0" smtClean="0">
                <a:solidFill>
                  <a:schemeClr val="tx1"/>
                </a:solidFill>
                <a:latin typeface="Calibri Light"/>
                <a:cs typeface="Calibri Light"/>
              </a:rPr>
              <a:t>ARTI RAMESH</a:t>
            </a:r>
          </a:p>
          <a:p>
            <a:r>
              <a:rPr lang="en-US" sz="2400" b="1" dirty="0" smtClean="0">
                <a:solidFill>
                  <a:schemeClr val="tx1"/>
                </a:solidFill>
                <a:latin typeface="Calibri Light"/>
                <a:cs typeface="Calibri Light"/>
              </a:rPr>
              <a:t>SHACHI H. KUMAR</a:t>
            </a:r>
          </a:p>
          <a:p>
            <a:r>
              <a:rPr lang="en-US" sz="2400" b="1" dirty="0" smtClean="0">
                <a:solidFill>
                  <a:schemeClr val="tx1"/>
                </a:solidFill>
                <a:latin typeface="Calibri Light"/>
                <a:cs typeface="Calibri Light"/>
              </a:rPr>
              <a:t>JAMES FOULDS</a:t>
            </a:r>
          </a:p>
          <a:p>
            <a:r>
              <a:rPr lang="en-US" sz="2400" b="1" dirty="0" smtClean="0">
                <a:solidFill>
                  <a:schemeClr val="tx1"/>
                </a:solidFill>
                <a:latin typeface="Calibri Light"/>
                <a:cs typeface="Calibri Light"/>
              </a:rPr>
              <a:t>LISE GETOOR</a:t>
            </a:r>
          </a:p>
        </p:txBody>
      </p:sp>
    </p:spTree>
    <p:extLst>
      <p:ext uri="{BB962C8B-B14F-4D97-AF65-F5344CB8AC3E}">
        <p14:creationId xmlns:p14="http://schemas.microsoft.com/office/powerpoint/2010/main" val="227998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Contributions</a:t>
            </a:r>
            <a:endParaRPr lang="en-US" dirty="0"/>
          </a:p>
        </p:txBody>
      </p:sp>
      <p:sp>
        <p:nvSpPr>
          <p:cNvPr id="3" name="Content Placeholder 2"/>
          <p:cNvSpPr>
            <a:spLocks noGrp="1"/>
          </p:cNvSpPr>
          <p:nvPr>
            <p:ph idx="1"/>
          </p:nvPr>
        </p:nvSpPr>
        <p:spPr/>
        <p:txBody>
          <a:bodyPr>
            <a:normAutofit lnSpcReduction="10000"/>
          </a:bodyPr>
          <a:lstStyle/>
          <a:p>
            <a:r>
              <a:rPr lang="en-US" dirty="0" smtClean="0"/>
              <a:t>Identify fine-grained aspects in online courses</a:t>
            </a:r>
          </a:p>
          <a:p>
            <a:r>
              <a:rPr lang="en-US" dirty="0" smtClean="0"/>
              <a:t>Extract </a:t>
            </a:r>
            <a:r>
              <a:rPr lang="en-US" b="1" dirty="0"/>
              <a:t>course-specific features </a:t>
            </a:r>
            <a:r>
              <a:rPr lang="en-US" dirty="0"/>
              <a:t>from </a:t>
            </a:r>
            <a:r>
              <a:rPr lang="en-US" dirty="0" smtClean="0"/>
              <a:t>posts using </a:t>
            </a:r>
            <a:r>
              <a:rPr lang="en-US" dirty="0" err="1" smtClean="0"/>
              <a:t>SeededLDA</a:t>
            </a:r>
            <a:endParaRPr lang="en-US" dirty="0" smtClean="0"/>
          </a:p>
          <a:p>
            <a:r>
              <a:rPr lang="en-US" dirty="0" smtClean="0"/>
              <a:t>Construct coarse-to-fine aspect hierarchy to model aspect dependencies</a:t>
            </a:r>
          </a:p>
          <a:p>
            <a:r>
              <a:rPr lang="en-US" dirty="0" smtClean="0"/>
              <a:t>Construct </a:t>
            </a:r>
            <a:r>
              <a:rPr lang="en-US" b="1" dirty="0" smtClean="0">
                <a:solidFill>
                  <a:srgbClr val="000000"/>
                </a:solidFill>
              </a:rPr>
              <a:t>weakly-supervised joint model </a:t>
            </a:r>
            <a:r>
              <a:rPr lang="en-US" dirty="0" smtClean="0"/>
              <a:t>for aspect-sentiment using HL-MRFs</a:t>
            </a:r>
          </a:p>
          <a:p>
            <a:r>
              <a:rPr lang="en-US" dirty="0" smtClean="0"/>
              <a:t>Validate system using </a:t>
            </a:r>
            <a:r>
              <a:rPr lang="en-US" dirty="0" err="1" smtClean="0"/>
              <a:t>crowdsourced</a:t>
            </a:r>
            <a:r>
              <a:rPr lang="en-US" dirty="0" smtClean="0"/>
              <a:t> posts sampled from 12 courses</a:t>
            </a:r>
          </a:p>
          <a:p>
            <a:pPr lvl="3"/>
            <a:endParaRPr lang="en-US" dirty="0" smtClean="0"/>
          </a:p>
          <a:p>
            <a:endParaRPr lang="en-US" dirty="0"/>
          </a:p>
        </p:txBody>
      </p:sp>
    </p:spTree>
    <p:extLst>
      <p:ext uri="{BB962C8B-B14F-4D97-AF65-F5344CB8AC3E}">
        <p14:creationId xmlns:p14="http://schemas.microsoft.com/office/powerpoint/2010/main" val="403811262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MOOC Aspect-Sentiment Models: </a:t>
            </a:r>
            <a:r>
              <a:rPr lang="en-US" dirty="0" err="1" smtClean="0"/>
              <a:t>SeededLDA</a:t>
            </a:r>
            <a:endParaRPr lang="en-US" dirty="0"/>
          </a:p>
        </p:txBody>
      </p:sp>
      <p:sp>
        <p:nvSpPr>
          <p:cNvPr id="3" name="Content Placeholder 2"/>
          <p:cNvSpPr>
            <a:spLocks noGrp="1"/>
          </p:cNvSpPr>
          <p:nvPr>
            <p:ph idx="1"/>
          </p:nvPr>
        </p:nvSpPr>
        <p:spPr>
          <a:xfrm>
            <a:off x="442666" y="2175338"/>
            <a:ext cx="8371134" cy="1779114"/>
          </a:xfrm>
          <a:ln w="38100" cmpd="sng"/>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sz="2400" b="1" dirty="0"/>
              <a:t>LECTURE</a:t>
            </a:r>
            <a:r>
              <a:rPr lang="en-US" sz="2400" dirty="0"/>
              <a:t>: </a:t>
            </a:r>
            <a:r>
              <a:rPr lang="en-US" sz="2400" dirty="0" smtClean="0"/>
              <a:t>lecture, </a:t>
            </a:r>
            <a:r>
              <a:rPr lang="en-US" sz="2400" dirty="0"/>
              <a:t>video, download, </a:t>
            </a:r>
            <a:r>
              <a:rPr lang="en-US" sz="2400" dirty="0" smtClean="0"/>
              <a:t>transcript, slide</a:t>
            </a:r>
            <a:r>
              <a:rPr lang="en-US" sz="2400" dirty="0"/>
              <a:t>, note</a:t>
            </a:r>
            <a:br>
              <a:rPr lang="en-US" sz="2400" dirty="0"/>
            </a:br>
            <a:r>
              <a:rPr lang="en-US" sz="2400" b="1" dirty="0" smtClean="0"/>
              <a:t>QUIZ</a:t>
            </a:r>
            <a:r>
              <a:rPr lang="en-US" sz="2400" dirty="0"/>
              <a:t>: quiz, assignment, question, midterm</a:t>
            </a:r>
            <a:r>
              <a:rPr lang="en-US" sz="2400" dirty="0" smtClean="0"/>
              <a:t>, exam, submission</a:t>
            </a:r>
          </a:p>
          <a:p>
            <a:pPr marL="0" indent="0">
              <a:buNone/>
            </a:pPr>
            <a:r>
              <a:rPr lang="en-US" sz="2400" b="1" dirty="0" smtClean="0"/>
              <a:t>CERTIFICATE</a:t>
            </a:r>
            <a:r>
              <a:rPr lang="en-US" sz="2400" dirty="0"/>
              <a:t>: </a:t>
            </a:r>
            <a:r>
              <a:rPr lang="en-US" sz="2400" dirty="0" smtClean="0"/>
              <a:t>certificate, score, statement, signature </a:t>
            </a:r>
          </a:p>
          <a:p>
            <a:pPr marL="0" indent="0">
              <a:buNone/>
            </a:pPr>
            <a:r>
              <a:rPr lang="en-US" sz="2400" b="1" dirty="0" smtClean="0"/>
              <a:t>SOCIAL</a:t>
            </a:r>
            <a:r>
              <a:rPr lang="en-US" sz="2400" dirty="0"/>
              <a:t>: name, course, introduction, </a:t>
            </a:r>
            <a:r>
              <a:rPr lang="en-US" sz="2400" dirty="0" smtClean="0"/>
              <a:t>study, group</a:t>
            </a:r>
            <a:endParaRPr lang="en-US" sz="2400" dirty="0"/>
          </a:p>
          <a:p>
            <a:pPr marL="0" indent="0">
              <a:buNone/>
            </a:pPr>
            <a:endParaRPr lang="en-US" dirty="0"/>
          </a:p>
        </p:txBody>
      </p:sp>
      <p:sp>
        <p:nvSpPr>
          <p:cNvPr id="5" name="Content Placeholder 2"/>
          <p:cNvSpPr txBox="1">
            <a:spLocks/>
          </p:cNvSpPr>
          <p:nvPr/>
        </p:nvSpPr>
        <p:spPr>
          <a:xfrm>
            <a:off x="457200" y="1511301"/>
            <a:ext cx="8229600" cy="596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Coarse Aspect seeds</a:t>
            </a:r>
          </a:p>
          <a:p>
            <a:endParaRPr lang="en-US" dirty="0"/>
          </a:p>
        </p:txBody>
      </p:sp>
      <p:sp>
        <p:nvSpPr>
          <p:cNvPr id="6" name="Content Placeholder 2"/>
          <p:cNvSpPr txBox="1">
            <a:spLocks/>
          </p:cNvSpPr>
          <p:nvPr/>
        </p:nvSpPr>
        <p:spPr>
          <a:xfrm>
            <a:off x="457200" y="4039226"/>
            <a:ext cx="8229600" cy="596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Sentiment seeds</a:t>
            </a:r>
          </a:p>
          <a:p>
            <a:endParaRPr lang="en-US" dirty="0"/>
          </a:p>
        </p:txBody>
      </p:sp>
      <p:sp>
        <p:nvSpPr>
          <p:cNvPr id="7" name="Content Placeholder 2"/>
          <p:cNvSpPr txBox="1">
            <a:spLocks/>
          </p:cNvSpPr>
          <p:nvPr/>
        </p:nvSpPr>
        <p:spPr>
          <a:xfrm>
            <a:off x="457200" y="4648201"/>
            <a:ext cx="8356600" cy="1203102"/>
          </a:xfrm>
          <a:prstGeom prst="rect">
            <a:avLst/>
          </a:prstGeom>
          <a:ln w="38100" cap="flat" cmpd="sng" algn="ctr">
            <a:solidFill>
              <a:schemeClr val="accent2"/>
            </a:solid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en-US" sz="3100" b="1" dirty="0"/>
              <a:t>POSITIVE</a:t>
            </a:r>
            <a:r>
              <a:rPr lang="en-US" sz="3100" dirty="0"/>
              <a:t>: interest, </a:t>
            </a:r>
            <a:r>
              <a:rPr lang="en-US" sz="3100" dirty="0" smtClean="0"/>
              <a:t>exciting, </a:t>
            </a:r>
            <a:r>
              <a:rPr lang="en-US" sz="3100" dirty="0"/>
              <a:t>thank, great, </a:t>
            </a:r>
            <a:r>
              <a:rPr lang="en-US" sz="3100" dirty="0" smtClean="0"/>
              <a:t>happy, </a:t>
            </a:r>
            <a:r>
              <a:rPr lang="en-US" sz="3100" dirty="0"/>
              <a:t>glad, enjoy</a:t>
            </a:r>
          </a:p>
          <a:p>
            <a:pPr marL="0" indent="0">
              <a:buNone/>
            </a:pPr>
            <a:r>
              <a:rPr lang="en-US" sz="3100" b="1" dirty="0"/>
              <a:t>NEGATIVE</a:t>
            </a:r>
            <a:r>
              <a:rPr lang="en-US" sz="3100" dirty="0"/>
              <a:t>: problem, difficult, error, </a:t>
            </a:r>
            <a:r>
              <a:rPr lang="en-US" sz="3100" dirty="0" smtClean="0"/>
              <a:t>issue, unable, misunderstand </a:t>
            </a:r>
            <a:r>
              <a:rPr lang="en-US" sz="3100" dirty="0"/>
              <a:t/>
            </a:r>
            <a:br>
              <a:rPr lang="en-US" sz="3100" dirty="0"/>
            </a:br>
            <a:r>
              <a:rPr lang="en-US" sz="3100" b="1" dirty="0"/>
              <a:t>NEUTRAL</a:t>
            </a:r>
            <a:r>
              <a:rPr lang="en-US" sz="3100" dirty="0"/>
              <a:t>: </a:t>
            </a:r>
            <a:r>
              <a:rPr lang="en-US" sz="3100" dirty="0" err="1"/>
              <a:t>coursera</a:t>
            </a:r>
            <a:r>
              <a:rPr lang="en-US" sz="3100" dirty="0"/>
              <a:t>, class, hello, </a:t>
            </a:r>
            <a:r>
              <a:rPr lang="en-US" sz="3100" dirty="0" smtClean="0"/>
              <a:t>everyone, </a:t>
            </a:r>
            <a:r>
              <a:rPr lang="en-US" sz="3100" dirty="0"/>
              <a:t>greet, </a:t>
            </a:r>
            <a:r>
              <a:rPr lang="en-US" sz="3100" dirty="0" smtClean="0"/>
              <a:t>nam</a:t>
            </a:r>
            <a:r>
              <a:rPr lang="en-US" sz="3100" dirty="0"/>
              <a:t>e</a:t>
            </a:r>
            <a:endParaRPr lang="en-US" dirty="0"/>
          </a:p>
        </p:txBody>
      </p:sp>
    </p:spTree>
    <p:extLst>
      <p:ext uri="{BB962C8B-B14F-4D97-AF65-F5344CB8AC3E}">
        <p14:creationId xmlns:p14="http://schemas.microsoft.com/office/powerpoint/2010/main" val="90811245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SeededLDA</a:t>
            </a:r>
            <a:r>
              <a:rPr lang="en-US" dirty="0" smtClean="0"/>
              <a:t> Model</a:t>
            </a:r>
            <a:endParaRPr lang="en-US" dirty="0"/>
          </a:p>
        </p:txBody>
      </p:sp>
      <p:sp>
        <p:nvSpPr>
          <p:cNvPr id="3" name="Content Placeholder 2"/>
          <p:cNvSpPr>
            <a:spLocks noGrp="1"/>
          </p:cNvSpPr>
          <p:nvPr>
            <p:ph idx="1"/>
          </p:nvPr>
        </p:nvSpPr>
        <p:spPr/>
        <p:txBody>
          <a:bodyPr/>
          <a:lstStyle/>
          <a:p>
            <a:r>
              <a:rPr lang="en-US" dirty="0" smtClean="0"/>
              <a:t>Fine Aspect seeds</a:t>
            </a:r>
            <a:endParaRPr lang="en-US" dirty="0"/>
          </a:p>
        </p:txBody>
      </p:sp>
      <p:sp>
        <p:nvSpPr>
          <p:cNvPr id="5" name="Rectangle 4"/>
          <p:cNvSpPr/>
          <p:nvPr/>
        </p:nvSpPr>
        <p:spPr>
          <a:xfrm>
            <a:off x="457200" y="2425701"/>
            <a:ext cx="8229600" cy="3375282"/>
          </a:xfrm>
          <a:prstGeom prst="rect">
            <a:avLst/>
          </a:prstGeom>
          <a:ln w="38100" cmpd="sng"/>
        </p:spPr>
        <p:style>
          <a:lnRef idx="2">
            <a:schemeClr val="accent2"/>
          </a:lnRef>
          <a:fillRef idx="1">
            <a:schemeClr val="lt1"/>
          </a:fillRef>
          <a:effectRef idx="0">
            <a:schemeClr val="accent2"/>
          </a:effectRef>
          <a:fontRef idx="minor">
            <a:schemeClr val="dk1"/>
          </a:fontRef>
        </p:style>
        <p:txBody>
          <a:bodyPr wrap="square">
            <a:spAutoFit/>
          </a:bodyPr>
          <a:lstStyle/>
          <a:p>
            <a:endParaRPr lang="en-US" sz="3200" b="1" baseline="30000" dirty="0" smtClean="0"/>
          </a:p>
          <a:p>
            <a:r>
              <a:rPr lang="en-US" sz="3200" b="1" baseline="30000" dirty="0" smtClean="0"/>
              <a:t>LECTURE</a:t>
            </a:r>
            <a:r>
              <a:rPr lang="en-US" sz="3200" b="1" baseline="30000" dirty="0"/>
              <a:t>-VIDEO</a:t>
            </a:r>
            <a:r>
              <a:rPr lang="en-US" sz="3200" baseline="30000" dirty="0"/>
              <a:t>: video, problem, download, play, player, </a:t>
            </a:r>
            <a:endParaRPr lang="en-US" sz="3200" baseline="30000" dirty="0" smtClean="0"/>
          </a:p>
          <a:p>
            <a:r>
              <a:rPr lang="en-US" sz="3200" b="1" baseline="30000" dirty="0" smtClean="0"/>
              <a:t>LECTURE</a:t>
            </a:r>
            <a:r>
              <a:rPr lang="en-US" sz="3200" b="1" baseline="30000" dirty="0"/>
              <a:t>-AUDIO</a:t>
            </a:r>
            <a:r>
              <a:rPr lang="en-US" sz="3200" baseline="30000" dirty="0"/>
              <a:t>: </a:t>
            </a:r>
            <a:r>
              <a:rPr lang="en-US" sz="3200" baseline="30000" dirty="0" smtClean="0"/>
              <a:t>volume, </a:t>
            </a:r>
            <a:r>
              <a:rPr lang="en-US" sz="3200" baseline="30000" dirty="0"/>
              <a:t>low, </a:t>
            </a:r>
            <a:r>
              <a:rPr lang="en-US" sz="3200" baseline="30000" dirty="0" smtClean="0"/>
              <a:t>headphone, </a:t>
            </a:r>
            <a:r>
              <a:rPr lang="en-US" sz="3200" baseline="30000" dirty="0"/>
              <a:t>sound, audio, </a:t>
            </a:r>
            <a:r>
              <a:rPr lang="en-US" sz="3200" baseline="30000" dirty="0" smtClean="0"/>
              <a:t>hear </a:t>
            </a:r>
          </a:p>
          <a:p>
            <a:r>
              <a:rPr lang="en-US" sz="3200" b="1" baseline="30000" dirty="0" smtClean="0"/>
              <a:t>LECTURE</a:t>
            </a:r>
            <a:r>
              <a:rPr lang="en-US" sz="3200" b="1" baseline="30000" dirty="0"/>
              <a:t>-LECTURER</a:t>
            </a:r>
            <a:r>
              <a:rPr lang="en-US" sz="3200" baseline="30000" dirty="0"/>
              <a:t>: professor, fast, </a:t>
            </a:r>
            <a:r>
              <a:rPr lang="en-US" sz="3200" baseline="30000" dirty="0" smtClean="0"/>
              <a:t>speak</a:t>
            </a:r>
            <a:r>
              <a:rPr lang="en-US" sz="3200" baseline="30000" dirty="0"/>
              <a:t>, pace, follow, </a:t>
            </a:r>
            <a:r>
              <a:rPr lang="en-US" sz="3200" baseline="30000" dirty="0" smtClean="0"/>
              <a:t>speed</a:t>
            </a:r>
          </a:p>
          <a:p>
            <a:r>
              <a:rPr lang="en-US" sz="3200" b="1" baseline="30000" dirty="0" smtClean="0"/>
              <a:t>LECTURE</a:t>
            </a:r>
            <a:r>
              <a:rPr lang="en-US" sz="3200" b="1" baseline="30000" dirty="0"/>
              <a:t>-SUBTITLES</a:t>
            </a:r>
            <a:r>
              <a:rPr lang="en-US" sz="3200" baseline="30000" dirty="0"/>
              <a:t>: transcript, </a:t>
            </a:r>
            <a:r>
              <a:rPr lang="en-US" sz="3200" baseline="30000" dirty="0" smtClean="0"/>
              <a:t>subtitle, </a:t>
            </a:r>
            <a:r>
              <a:rPr lang="en-US" sz="3200" baseline="30000" dirty="0"/>
              <a:t>slide, note, </a:t>
            </a:r>
            <a:r>
              <a:rPr lang="en-US" sz="3200" baseline="30000" dirty="0" smtClean="0"/>
              <a:t>lecture, </a:t>
            </a:r>
          </a:p>
          <a:p>
            <a:r>
              <a:rPr lang="en-US" sz="3200" b="1" baseline="30000" dirty="0" smtClean="0"/>
              <a:t>LECTURE</a:t>
            </a:r>
            <a:r>
              <a:rPr lang="en-US" sz="3200" b="1" baseline="30000" dirty="0"/>
              <a:t>-CONTENT</a:t>
            </a:r>
            <a:r>
              <a:rPr lang="en-US" sz="3200" baseline="30000" dirty="0"/>
              <a:t>: typo, error, </a:t>
            </a:r>
            <a:r>
              <a:rPr lang="en-US" sz="3200" baseline="30000" dirty="0" smtClean="0"/>
              <a:t>mistake, </a:t>
            </a:r>
            <a:r>
              <a:rPr lang="en-US" sz="3200" baseline="30000" dirty="0"/>
              <a:t>wrong, right, </a:t>
            </a:r>
            <a:r>
              <a:rPr lang="en-US" sz="3200" baseline="30000" dirty="0" smtClean="0"/>
              <a:t>incorrect</a:t>
            </a:r>
            <a:endParaRPr lang="en-US" sz="3200" baseline="30000" dirty="0"/>
          </a:p>
          <a:p>
            <a:r>
              <a:rPr lang="en-US" sz="3200" b="1" baseline="30000" dirty="0" smtClean="0"/>
              <a:t>QUIZ</a:t>
            </a:r>
            <a:r>
              <a:rPr lang="en-US" sz="3200" b="1" baseline="30000" dirty="0"/>
              <a:t>-CONTENT</a:t>
            </a:r>
            <a:r>
              <a:rPr lang="en-US" sz="3200" baseline="30000" dirty="0"/>
              <a:t>: question, </a:t>
            </a:r>
            <a:r>
              <a:rPr lang="en-US" sz="3200" baseline="30000" dirty="0" smtClean="0"/>
              <a:t>challenge, </a:t>
            </a:r>
            <a:r>
              <a:rPr lang="en-US" sz="3200" baseline="30000" dirty="0"/>
              <a:t>difficult, understand, </a:t>
            </a:r>
            <a:r>
              <a:rPr lang="en-US" sz="3200" baseline="30000" dirty="0" smtClean="0"/>
              <a:t>typo</a:t>
            </a:r>
          </a:p>
          <a:p>
            <a:r>
              <a:rPr lang="en-US" sz="3200" b="1" baseline="30000" dirty="0" smtClean="0"/>
              <a:t>QUIZ</a:t>
            </a:r>
            <a:r>
              <a:rPr lang="en-US" sz="3200" b="1" baseline="30000" dirty="0"/>
              <a:t>-SUBMISSION</a:t>
            </a:r>
            <a:r>
              <a:rPr lang="en-US" sz="3200" baseline="30000" dirty="0"/>
              <a:t>: </a:t>
            </a:r>
            <a:r>
              <a:rPr lang="en-US" sz="3200" baseline="30000" dirty="0" smtClean="0"/>
              <a:t>submission, </a:t>
            </a:r>
            <a:r>
              <a:rPr lang="en-US" sz="3200" baseline="30000" dirty="0"/>
              <a:t>submit, quiz, error, </a:t>
            </a:r>
            <a:r>
              <a:rPr lang="en-US" sz="3200" baseline="30000" dirty="0" smtClean="0"/>
              <a:t>unable, </a:t>
            </a:r>
            <a:r>
              <a:rPr lang="en-US" sz="3200" baseline="30000" dirty="0"/>
              <a:t>resubmit</a:t>
            </a:r>
          </a:p>
          <a:p>
            <a:r>
              <a:rPr lang="en-US" sz="3200" b="1" baseline="30000" dirty="0"/>
              <a:t>QUIZ-GRADING</a:t>
            </a:r>
            <a:r>
              <a:rPr lang="en-US" sz="3200" baseline="30000" dirty="0"/>
              <a:t>: answer, question, answer, grade, assignment, </a:t>
            </a:r>
            <a:r>
              <a:rPr lang="en-US" sz="3200" baseline="30000" dirty="0" smtClean="0"/>
              <a:t>quiz</a:t>
            </a:r>
          </a:p>
          <a:p>
            <a:r>
              <a:rPr lang="en-US" sz="3200" b="1" baseline="30000" dirty="0" smtClean="0"/>
              <a:t>QUIZ</a:t>
            </a:r>
            <a:r>
              <a:rPr lang="en-US" sz="3200" b="1" baseline="30000" dirty="0"/>
              <a:t>-DEADLINE</a:t>
            </a:r>
            <a:r>
              <a:rPr lang="en-US" sz="3200" baseline="30000" dirty="0"/>
              <a:t>: due, </a:t>
            </a:r>
            <a:r>
              <a:rPr lang="en-US" sz="3200" baseline="30000" dirty="0" smtClean="0"/>
              <a:t>deadline, </a:t>
            </a:r>
            <a:r>
              <a:rPr lang="en-US" sz="3200" baseline="30000" dirty="0"/>
              <a:t>miss, extend, late</a:t>
            </a:r>
            <a:endParaRPr lang="en-US" sz="3200" dirty="0"/>
          </a:p>
        </p:txBody>
      </p:sp>
    </p:spTree>
    <p:extLst>
      <p:ext uri="{BB962C8B-B14F-4D97-AF65-F5344CB8AC3E}">
        <p14:creationId xmlns:p14="http://schemas.microsoft.com/office/powerpoint/2010/main" val="55263666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PSL-Joint: Combining Features</a:t>
            </a:r>
            <a:endParaRPr lang="en-US" dirty="0"/>
          </a:p>
        </p:txBody>
      </p:sp>
      <p:sp>
        <p:nvSpPr>
          <p:cNvPr id="13" name="Content Placeholder 2"/>
          <p:cNvSpPr>
            <a:spLocks noGrp="1"/>
          </p:cNvSpPr>
          <p:nvPr>
            <p:ph idx="1"/>
          </p:nvPr>
        </p:nvSpPr>
        <p:spPr/>
        <p:txBody>
          <a:bodyPr>
            <a:normAutofit/>
          </a:bodyPr>
          <a:lstStyle/>
          <a:p>
            <a:pPr marL="0" indent="0">
              <a:buNone/>
            </a:pPr>
            <a:r>
              <a:rPr lang="en-US" b="1" dirty="0" err="1" smtClean="0">
                <a:solidFill>
                  <a:schemeClr val="accent2"/>
                </a:solidFill>
              </a:rPr>
              <a:t>SeededLDA</a:t>
            </a:r>
            <a:r>
              <a:rPr lang="en-US" b="1" dirty="0" smtClean="0">
                <a:solidFill>
                  <a:schemeClr val="accent2"/>
                </a:solidFill>
              </a:rPr>
              <a:t> score for fine aspect and coarse aspect to predict fine aspect of post P</a:t>
            </a:r>
            <a:endParaRPr lang="en-US" b="1" dirty="0">
              <a:solidFill>
                <a:schemeClr val="accent2"/>
              </a:solidFill>
            </a:endParaRPr>
          </a:p>
        </p:txBody>
      </p:sp>
      <p:pic>
        <p:nvPicPr>
          <p:cNvPr id="10" name="Picture 9"/>
          <p:cNvPicPr>
            <a:picLocks noChangeAspect="1"/>
          </p:cNvPicPr>
          <p:nvPr/>
        </p:nvPicPr>
        <p:blipFill>
          <a:blip r:embed="rId3"/>
          <a:stretch>
            <a:fillRect/>
          </a:stretch>
        </p:blipFill>
        <p:spPr>
          <a:xfrm>
            <a:off x="0" y="3109090"/>
            <a:ext cx="9245600" cy="2530730"/>
          </a:xfrm>
          <a:prstGeom prst="rect">
            <a:avLst/>
          </a:prstGeom>
        </p:spPr>
      </p:pic>
      <p:sp>
        <p:nvSpPr>
          <p:cNvPr id="5" name="Rectangle 4"/>
          <p:cNvSpPr/>
          <p:nvPr/>
        </p:nvSpPr>
        <p:spPr>
          <a:xfrm>
            <a:off x="5233389" y="5330526"/>
            <a:ext cx="3155425" cy="38627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5038156" y="5284220"/>
            <a:ext cx="2971800" cy="355600"/>
          </a:xfrm>
          <a:prstGeom prst="rect">
            <a:avLst/>
          </a:prstGeom>
        </p:spPr>
      </p:pic>
    </p:spTree>
    <p:extLst>
      <p:ext uri="{BB962C8B-B14F-4D97-AF65-F5344CB8AC3E}">
        <p14:creationId xmlns:p14="http://schemas.microsoft.com/office/powerpoint/2010/main" val="265534691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PSL-Joint: Combining Features</a:t>
            </a:r>
          </a:p>
        </p:txBody>
      </p:sp>
      <p:sp>
        <p:nvSpPr>
          <p:cNvPr id="6" name="Content Placeholder 2"/>
          <p:cNvSpPr>
            <a:spLocks noGrp="1"/>
          </p:cNvSpPr>
          <p:nvPr>
            <p:ph idx="1"/>
          </p:nvPr>
        </p:nvSpPr>
        <p:spPr>
          <a:xfrm>
            <a:off x="50800" y="1500187"/>
            <a:ext cx="9093199" cy="4711527"/>
          </a:xfrm>
        </p:spPr>
        <p:txBody>
          <a:bodyPr>
            <a:normAutofit/>
          </a:bodyPr>
          <a:lstStyle/>
          <a:p>
            <a:pPr marL="0" indent="0">
              <a:buNone/>
            </a:pPr>
            <a:r>
              <a:rPr lang="en-US" b="1" dirty="0" err="1" smtClean="0">
                <a:solidFill>
                  <a:schemeClr val="accent2"/>
                </a:solidFill>
              </a:rPr>
              <a:t>SeededLDA</a:t>
            </a:r>
            <a:r>
              <a:rPr lang="en-US" b="1" dirty="0" smtClean="0">
                <a:solidFill>
                  <a:schemeClr val="accent2"/>
                </a:solidFill>
              </a:rPr>
              <a:t> score for sentiment and fine aspect to predict fine aspect</a:t>
            </a:r>
            <a:endParaRPr lang="en-US" b="1" dirty="0">
              <a:solidFill>
                <a:schemeClr val="accent2"/>
              </a:solidFill>
            </a:endParaRPr>
          </a:p>
        </p:txBody>
      </p:sp>
      <p:pic>
        <p:nvPicPr>
          <p:cNvPr id="5" name="Picture 4"/>
          <p:cNvPicPr>
            <a:picLocks noChangeAspect="1"/>
          </p:cNvPicPr>
          <p:nvPr/>
        </p:nvPicPr>
        <p:blipFill>
          <a:blip r:embed="rId3"/>
          <a:stretch>
            <a:fillRect/>
          </a:stretch>
        </p:blipFill>
        <p:spPr>
          <a:xfrm>
            <a:off x="50800" y="2675164"/>
            <a:ext cx="9144000" cy="2405743"/>
          </a:xfrm>
          <a:prstGeom prst="rect">
            <a:avLst/>
          </a:prstGeom>
        </p:spPr>
      </p:pic>
    </p:spTree>
    <p:extLst>
      <p:ext uri="{BB962C8B-B14F-4D97-AF65-F5344CB8AC3E}">
        <p14:creationId xmlns:p14="http://schemas.microsoft.com/office/powerpoint/2010/main" val="178536122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smtClean="0"/>
              <a:t>PSL-Joint: Encoding Dependencies</a:t>
            </a:r>
            <a:endParaRPr lang="en-US" dirty="0"/>
          </a:p>
        </p:txBody>
      </p:sp>
      <p:sp>
        <p:nvSpPr>
          <p:cNvPr id="7" name="Content Placeholder 2"/>
          <p:cNvSpPr>
            <a:spLocks noGrp="1"/>
          </p:cNvSpPr>
          <p:nvPr>
            <p:ph idx="1"/>
          </p:nvPr>
        </p:nvSpPr>
        <p:spPr/>
        <p:txBody>
          <a:bodyPr>
            <a:normAutofit/>
          </a:bodyPr>
          <a:lstStyle/>
          <a:p>
            <a:pPr marL="0" indent="0">
              <a:buNone/>
            </a:pPr>
            <a:r>
              <a:rPr lang="en-US" b="1" dirty="0" smtClean="0">
                <a:solidFill>
                  <a:schemeClr val="accent2"/>
                </a:solidFill>
              </a:rPr>
              <a:t>Dependency between coarse</a:t>
            </a:r>
            <a:r>
              <a:rPr lang="en-US" b="1" dirty="0">
                <a:solidFill>
                  <a:schemeClr val="accent2"/>
                </a:solidFill>
              </a:rPr>
              <a:t> </a:t>
            </a:r>
            <a:r>
              <a:rPr lang="en-US" b="1" dirty="0" smtClean="0">
                <a:solidFill>
                  <a:schemeClr val="accent2"/>
                </a:solidFill>
              </a:rPr>
              <a:t>aspect and fine aspect</a:t>
            </a:r>
            <a:endParaRPr lang="en-US" b="1" dirty="0">
              <a:solidFill>
                <a:schemeClr val="accent2"/>
              </a:solidFill>
            </a:endParaRPr>
          </a:p>
        </p:txBody>
      </p:sp>
      <p:pic>
        <p:nvPicPr>
          <p:cNvPr id="6" name="Picture 5"/>
          <p:cNvPicPr>
            <a:picLocks noChangeAspect="1"/>
          </p:cNvPicPr>
          <p:nvPr/>
        </p:nvPicPr>
        <p:blipFill>
          <a:blip r:embed="rId3"/>
          <a:stretch>
            <a:fillRect/>
          </a:stretch>
        </p:blipFill>
        <p:spPr>
          <a:xfrm>
            <a:off x="25400" y="2497364"/>
            <a:ext cx="9144000" cy="2328138"/>
          </a:xfrm>
          <a:prstGeom prst="rect">
            <a:avLst/>
          </a:prstGeom>
        </p:spPr>
      </p:pic>
    </p:spTree>
    <p:extLst>
      <p:ext uri="{BB962C8B-B14F-4D97-AF65-F5344CB8AC3E}">
        <p14:creationId xmlns:p14="http://schemas.microsoft.com/office/powerpoint/2010/main" val="1204867574"/>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PSL-Joint: Encoding Dependencies</a:t>
            </a:r>
          </a:p>
        </p:txBody>
      </p:sp>
      <p:sp>
        <p:nvSpPr>
          <p:cNvPr id="6" name="Content Placeholder 2"/>
          <p:cNvSpPr>
            <a:spLocks noGrp="1"/>
          </p:cNvSpPr>
          <p:nvPr>
            <p:ph idx="1"/>
          </p:nvPr>
        </p:nvSpPr>
        <p:spPr/>
        <p:txBody>
          <a:bodyPr>
            <a:normAutofit/>
          </a:bodyPr>
          <a:lstStyle/>
          <a:p>
            <a:pPr marL="0" indent="0">
              <a:buNone/>
            </a:pPr>
            <a:r>
              <a:rPr lang="en-US" b="1" dirty="0" smtClean="0">
                <a:solidFill>
                  <a:schemeClr val="accent2"/>
                </a:solidFill>
              </a:rPr>
              <a:t>Dependency between sentiment and fine aspect   </a:t>
            </a:r>
            <a:endParaRPr lang="en-US" b="1" dirty="0">
              <a:solidFill>
                <a:schemeClr val="accent2"/>
              </a:solidFill>
            </a:endParaRPr>
          </a:p>
        </p:txBody>
      </p:sp>
      <p:pic>
        <p:nvPicPr>
          <p:cNvPr id="7" name="Picture 6"/>
          <p:cNvPicPr>
            <a:picLocks noChangeAspect="1"/>
          </p:cNvPicPr>
          <p:nvPr/>
        </p:nvPicPr>
        <p:blipFill>
          <a:blip r:embed="rId3"/>
          <a:stretch>
            <a:fillRect/>
          </a:stretch>
        </p:blipFill>
        <p:spPr>
          <a:xfrm>
            <a:off x="152400" y="2514600"/>
            <a:ext cx="9144000" cy="2416629"/>
          </a:xfrm>
          <a:prstGeom prst="rect">
            <a:avLst/>
          </a:prstGeom>
        </p:spPr>
      </p:pic>
    </p:spTree>
    <p:extLst>
      <p:ext uri="{BB962C8B-B14F-4D97-AF65-F5344CB8AC3E}">
        <p14:creationId xmlns:p14="http://schemas.microsoft.com/office/powerpoint/2010/main" val="331966197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Experimental Evaluation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75368110"/>
              </p:ext>
            </p:extLst>
          </p:nvPr>
        </p:nvGraphicFramePr>
        <p:xfrm>
          <a:off x="393700" y="2473734"/>
          <a:ext cx="8534400" cy="1112520"/>
        </p:xfrm>
        <a:graphic>
          <a:graphicData uri="http://schemas.openxmlformats.org/drawingml/2006/table">
            <a:tbl>
              <a:tblPr firstRow="1" bandRow="1">
                <a:tableStyleId>{85BE263C-DBD7-4A20-BB59-AAB30ACAA65A}</a:tableStyleId>
              </a:tblPr>
              <a:tblGrid>
                <a:gridCol w="1706880"/>
                <a:gridCol w="1706880"/>
                <a:gridCol w="1706880"/>
                <a:gridCol w="1706880"/>
                <a:gridCol w="1706880"/>
              </a:tblGrid>
              <a:tr h="370840">
                <a:tc>
                  <a:txBody>
                    <a:bodyPr/>
                    <a:lstStyle/>
                    <a:p>
                      <a:r>
                        <a:rPr lang="en-US" dirty="0" smtClean="0"/>
                        <a:t>Model</a:t>
                      </a:r>
                      <a:endParaRPr lang="en-US" dirty="0"/>
                    </a:p>
                  </a:txBody>
                  <a:tcPr marL="113792" marR="113792"/>
                </a:tc>
                <a:tc>
                  <a:txBody>
                    <a:bodyPr/>
                    <a:lstStyle/>
                    <a:p>
                      <a:r>
                        <a:rPr lang="en-US" dirty="0" smtClean="0"/>
                        <a:t>Lecture</a:t>
                      </a:r>
                      <a:endParaRPr lang="en-US" dirty="0"/>
                    </a:p>
                  </a:txBody>
                  <a:tcPr marL="113792" marR="113792"/>
                </a:tc>
                <a:tc>
                  <a:txBody>
                    <a:bodyPr/>
                    <a:lstStyle/>
                    <a:p>
                      <a:r>
                        <a:rPr lang="en-US" dirty="0" smtClean="0"/>
                        <a:t>Quiz</a:t>
                      </a:r>
                      <a:endParaRPr lang="en-US" dirty="0"/>
                    </a:p>
                  </a:txBody>
                  <a:tcPr marL="113792" marR="113792"/>
                </a:tc>
                <a:tc>
                  <a:txBody>
                    <a:bodyPr/>
                    <a:lstStyle/>
                    <a:p>
                      <a:r>
                        <a:rPr lang="en-US" dirty="0" smtClean="0"/>
                        <a:t>Certificate</a:t>
                      </a:r>
                      <a:endParaRPr lang="en-US" dirty="0"/>
                    </a:p>
                  </a:txBody>
                  <a:tcPr marL="113792" marR="113792"/>
                </a:tc>
                <a:tc>
                  <a:txBody>
                    <a:bodyPr/>
                    <a:lstStyle/>
                    <a:p>
                      <a:r>
                        <a:rPr lang="en-US" dirty="0" smtClean="0"/>
                        <a:t>Social</a:t>
                      </a:r>
                      <a:endParaRPr lang="en-US" dirty="0"/>
                    </a:p>
                  </a:txBody>
                  <a:tcPr marL="113792" marR="113792"/>
                </a:tc>
              </a:tr>
              <a:tr h="370840">
                <a:tc>
                  <a:txBody>
                    <a:bodyPr/>
                    <a:lstStyle/>
                    <a:p>
                      <a:r>
                        <a:rPr lang="en-US" dirty="0" err="1" smtClean="0"/>
                        <a:t>SeededLDA</a:t>
                      </a:r>
                      <a:endParaRPr lang="en-US" dirty="0"/>
                    </a:p>
                  </a:txBody>
                  <a:tcPr marL="113792" marR="113792"/>
                </a:tc>
                <a:tc>
                  <a:txBody>
                    <a:bodyPr/>
                    <a:lstStyle/>
                    <a:p>
                      <a:r>
                        <a:rPr lang="en-US" b="1" dirty="0" smtClean="0"/>
                        <a:t>0.632</a:t>
                      </a:r>
                      <a:endParaRPr lang="en-US" b="1" dirty="0"/>
                    </a:p>
                  </a:txBody>
                  <a:tcPr marL="113792" marR="113792"/>
                </a:tc>
                <a:tc>
                  <a:txBody>
                    <a:bodyPr/>
                    <a:lstStyle/>
                    <a:p>
                      <a:r>
                        <a:rPr lang="en-US" dirty="0" smtClean="0"/>
                        <a:t>0.657</a:t>
                      </a:r>
                      <a:endParaRPr lang="en-US" dirty="0"/>
                    </a:p>
                  </a:txBody>
                  <a:tcPr marL="113792" marR="113792"/>
                </a:tc>
                <a:tc>
                  <a:txBody>
                    <a:bodyPr/>
                    <a:lstStyle/>
                    <a:p>
                      <a:r>
                        <a:rPr lang="en-US" dirty="0" smtClean="0"/>
                        <a:t>0.459</a:t>
                      </a:r>
                      <a:endParaRPr lang="en-US" b="0" dirty="0"/>
                    </a:p>
                  </a:txBody>
                  <a:tcPr marL="113792" marR="113792"/>
                </a:tc>
                <a:tc>
                  <a:txBody>
                    <a:bodyPr/>
                    <a:lstStyle/>
                    <a:p>
                      <a:r>
                        <a:rPr lang="en-US" dirty="0" smtClean="0"/>
                        <a:t>0.654</a:t>
                      </a:r>
                      <a:endParaRPr lang="en-US" dirty="0"/>
                    </a:p>
                  </a:txBody>
                  <a:tcPr marL="113792" marR="113792"/>
                </a:tc>
              </a:tr>
              <a:tr h="370840">
                <a:tc>
                  <a:txBody>
                    <a:bodyPr/>
                    <a:lstStyle/>
                    <a:p>
                      <a:r>
                        <a:rPr lang="en-US" dirty="0" smtClean="0"/>
                        <a:t>PSL-Joint</a:t>
                      </a:r>
                      <a:endParaRPr lang="en-US" dirty="0"/>
                    </a:p>
                  </a:txBody>
                  <a:tcPr marL="113792" marR="113792"/>
                </a:tc>
                <a:tc>
                  <a:txBody>
                    <a:bodyPr/>
                    <a:lstStyle/>
                    <a:p>
                      <a:r>
                        <a:rPr lang="en-US" dirty="0" smtClean="0"/>
                        <a:t>0.630</a:t>
                      </a:r>
                      <a:endParaRPr lang="en-US" b="0" dirty="0"/>
                    </a:p>
                  </a:txBody>
                  <a:tcPr marL="113792" marR="113792"/>
                </a:tc>
                <a:tc>
                  <a:txBody>
                    <a:bodyPr/>
                    <a:lstStyle/>
                    <a:p>
                      <a:r>
                        <a:rPr lang="en-US" b="1" dirty="0" smtClean="0"/>
                        <a:t>0.706</a:t>
                      </a:r>
                      <a:endParaRPr lang="en-US" b="1" dirty="0"/>
                    </a:p>
                  </a:txBody>
                  <a:tcPr marL="113792" marR="113792"/>
                </a:tc>
                <a:tc>
                  <a:txBody>
                    <a:bodyPr/>
                    <a:lstStyle/>
                    <a:p>
                      <a:r>
                        <a:rPr lang="en-US" b="1" dirty="0" smtClean="0"/>
                        <a:t>0.621</a:t>
                      </a:r>
                      <a:endParaRPr lang="en-US" b="1" dirty="0"/>
                    </a:p>
                  </a:txBody>
                  <a:tcPr marL="113792" marR="113792"/>
                </a:tc>
                <a:tc>
                  <a:txBody>
                    <a:bodyPr/>
                    <a:lstStyle/>
                    <a:p>
                      <a:r>
                        <a:rPr lang="en-US" b="1" dirty="0" smtClean="0"/>
                        <a:t>0.659</a:t>
                      </a:r>
                      <a:endParaRPr lang="en-US" b="1" dirty="0"/>
                    </a:p>
                  </a:txBody>
                  <a:tcPr marL="113792" marR="113792"/>
                </a:tc>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3114716630"/>
              </p:ext>
            </p:extLst>
          </p:nvPr>
        </p:nvGraphicFramePr>
        <p:xfrm>
          <a:off x="457200" y="4663440"/>
          <a:ext cx="5486400" cy="1107440"/>
        </p:xfrm>
        <a:graphic>
          <a:graphicData uri="http://schemas.openxmlformats.org/drawingml/2006/table">
            <a:tbl>
              <a:tblPr firstRow="1" bandRow="1">
                <a:tableStyleId>{85BE263C-DBD7-4A20-BB59-AAB30ACAA65A}</a:tableStyleId>
              </a:tblPr>
              <a:tblGrid>
                <a:gridCol w="1371600"/>
                <a:gridCol w="1371600"/>
                <a:gridCol w="1371600"/>
                <a:gridCol w="1371600"/>
              </a:tblGrid>
              <a:tr h="0">
                <a:tc>
                  <a:txBody>
                    <a:bodyPr/>
                    <a:lstStyle/>
                    <a:p>
                      <a:r>
                        <a:rPr lang="en-US" dirty="0" smtClean="0"/>
                        <a:t>Model</a:t>
                      </a:r>
                      <a:endParaRPr lang="en-US" dirty="0"/>
                    </a:p>
                  </a:txBody>
                  <a:tcPr/>
                </a:tc>
                <a:tc>
                  <a:txBody>
                    <a:bodyPr/>
                    <a:lstStyle/>
                    <a:p>
                      <a:r>
                        <a:rPr lang="en-US" dirty="0" smtClean="0"/>
                        <a:t>Positive</a:t>
                      </a:r>
                      <a:endParaRPr lang="en-US" dirty="0"/>
                    </a:p>
                  </a:txBody>
                  <a:tcPr/>
                </a:tc>
                <a:tc>
                  <a:txBody>
                    <a:bodyPr/>
                    <a:lstStyle/>
                    <a:p>
                      <a:r>
                        <a:rPr lang="en-US" dirty="0" smtClean="0"/>
                        <a:t>Negative</a:t>
                      </a:r>
                      <a:endParaRPr lang="en-US" dirty="0"/>
                    </a:p>
                  </a:txBody>
                  <a:tcPr/>
                </a:tc>
                <a:tc>
                  <a:txBody>
                    <a:bodyPr/>
                    <a:lstStyle/>
                    <a:p>
                      <a:r>
                        <a:rPr lang="en-US" dirty="0" smtClean="0"/>
                        <a:t>Neutral</a:t>
                      </a:r>
                      <a:endParaRPr lang="en-US" dirty="0"/>
                    </a:p>
                  </a:txBody>
                  <a:tcPr/>
                </a:tc>
              </a:tr>
              <a:tr h="370840">
                <a:tc>
                  <a:txBody>
                    <a:bodyPr/>
                    <a:lstStyle/>
                    <a:p>
                      <a:r>
                        <a:rPr lang="en-US" dirty="0" err="1" smtClean="0"/>
                        <a:t>SeededLDA</a:t>
                      </a:r>
                      <a:endParaRPr lang="en-US" dirty="0"/>
                    </a:p>
                  </a:txBody>
                  <a:tcPr/>
                </a:tc>
                <a:tc>
                  <a:txBody>
                    <a:bodyPr/>
                    <a:lstStyle/>
                    <a:p>
                      <a:r>
                        <a:rPr lang="en-US" dirty="0" smtClean="0"/>
                        <a:t>0.182</a:t>
                      </a:r>
                      <a:endParaRPr lang="en-US" dirty="0"/>
                    </a:p>
                  </a:txBody>
                  <a:tcPr/>
                </a:tc>
                <a:tc>
                  <a:txBody>
                    <a:bodyPr/>
                    <a:lstStyle/>
                    <a:p>
                      <a:r>
                        <a:rPr lang="en-US" dirty="0" smtClean="0"/>
                        <a:t>0.517</a:t>
                      </a:r>
                      <a:endParaRPr lang="en-US" b="0" dirty="0"/>
                    </a:p>
                  </a:txBody>
                  <a:tcPr/>
                </a:tc>
                <a:tc>
                  <a:txBody>
                    <a:bodyPr/>
                    <a:lstStyle/>
                    <a:p>
                      <a:r>
                        <a:rPr lang="en-US" dirty="0" smtClean="0"/>
                        <a:t>0.356</a:t>
                      </a:r>
                      <a:endParaRPr lang="en-US" dirty="0"/>
                    </a:p>
                  </a:txBody>
                  <a:tcPr/>
                </a:tc>
              </a:tr>
              <a:tr h="370840">
                <a:tc>
                  <a:txBody>
                    <a:bodyPr/>
                    <a:lstStyle/>
                    <a:p>
                      <a:r>
                        <a:rPr lang="en-US" dirty="0" smtClean="0"/>
                        <a:t>PSL-Joint</a:t>
                      </a:r>
                      <a:endParaRPr lang="en-US" dirty="0"/>
                    </a:p>
                  </a:txBody>
                  <a:tcPr/>
                </a:tc>
                <a:tc>
                  <a:txBody>
                    <a:bodyPr/>
                    <a:lstStyle/>
                    <a:p>
                      <a:r>
                        <a:rPr lang="en-US" b="1" dirty="0" smtClean="0"/>
                        <a:t>0.189</a:t>
                      </a:r>
                      <a:endParaRPr lang="en-US" b="1" dirty="0"/>
                    </a:p>
                  </a:txBody>
                  <a:tcPr/>
                </a:tc>
                <a:tc>
                  <a:txBody>
                    <a:bodyPr/>
                    <a:lstStyle/>
                    <a:p>
                      <a:r>
                        <a:rPr lang="en-US" b="1" dirty="0" smtClean="0"/>
                        <a:t>0.615</a:t>
                      </a:r>
                      <a:endParaRPr lang="en-US" b="1" dirty="0"/>
                    </a:p>
                  </a:txBody>
                  <a:tcPr/>
                </a:tc>
                <a:tc>
                  <a:txBody>
                    <a:bodyPr/>
                    <a:lstStyle/>
                    <a:p>
                      <a:r>
                        <a:rPr lang="en-US" b="1" dirty="0" smtClean="0"/>
                        <a:t>0.434</a:t>
                      </a:r>
                      <a:endParaRPr lang="en-US" b="1" dirty="0"/>
                    </a:p>
                  </a:txBody>
                  <a:tcPr/>
                </a:tc>
              </a:tr>
            </a:tbl>
          </a:graphicData>
        </a:graphic>
      </p:graphicFrame>
      <p:sp>
        <p:nvSpPr>
          <p:cNvPr id="8" name="Content Placeholder 2"/>
          <p:cNvSpPr txBox="1">
            <a:spLocks/>
          </p:cNvSpPr>
          <p:nvPr/>
        </p:nvSpPr>
        <p:spPr>
          <a:xfrm>
            <a:off x="457200" y="5968536"/>
            <a:ext cx="8229600" cy="4781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400" dirty="0"/>
          </a:p>
        </p:txBody>
      </p:sp>
      <p:sp>
        <p:nvSpPr>
          <p:cNvPr id="9" name="Content Placeholder 2"/>
          <p:cNvSpPr txBox="1">
            <a:spLocks/>
          </p:cNvSpPr>
          <p:nvPr/>
        </p:nvSpPr>
        <p:spPr>
          <a:xfrm>
            <a:off x="457200" y="4020279"/>
            <a:ext cx="8229600" cy="6431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err="1" smtClean="0">
                <a:solidFill>
                  <a:srgbClr val="000000"/>
                </a:solidFill>
              </a:rPr>
              <a:t>SeededLDA</a:t>
            </a:r>
            <a:r>
              <a:rPr lang="en-US" sz="2400" dirty="0" smtClean="0">
                <a:solidFill>
                  <a:srgbClr val="000000"/>
                </a:solidFill>
              </a:rPr>
              <a:t> and PSL-Joint for </a:t>
            </a:r>
            <a:r>
              <a:rPr lang="en-US" sz="2400" b="1" dirty="0" smtClean="0">
                <a:solidFill>
                  <a:srgbClr val="000000"/>
                </a:solidFill>
              </a:rPr>
              <a:t>sentiment</a:t>
            </a:r>
            <a:endParaRPr lang="en-US" sz="2400" dirty="0">
              <a:solidFill>
                <a:srgbClr val="000000"/>
              </a:solidFill>
            </a:endParaRPr>
          </a:p>
        </p:txBody>
      </p:sp>
      <p:sp>
        <p:nvSpPr>
          <p:cNvPr id="10" name="Content Placeholder 2"/>
          <p:cNvSpPr txBox="1">
            <a:spLocks/>
          </p:cNvSpPr>
          <p:nvPr/>
        </p:nvSpPr>
        <p:spPr>
          <a:xfrm>
            <a:off x="399480" y="1866646"/>
            <a:ext cx="8229600" cy="4781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t>F-1 scores for </a:t>
            </a:r>
            <a:r>
              <a:rPr lang="en-US" sz="2400" dirty="0" err="1" smtClean="0"/>
              <a:t>SeededLDA</a:t>
            </a:r>
            <a:r>
              <a:rPr lang="en-US" sz="2400" dirty="0" smtClean="0"/>
              <a:t> and PSL-Joint for </a:t>
            </a:r>
            <a:r>
              <a:rPr lang="en-US" sz="2400" b="1" dirty="0" smtClean="0"/>
              <a:t>coarse</a:t>
            </a:r>
            <a:r>
              <a:rPr lang="en-US" sz="2400" dirty="0" smtClean="0"/>
              <a:t> aspects</a:t>
            </a:r>
            <a:endParaRPr lang="en-US" sz="2400" dirty="0"/>
          </a:p>
        </p:txBody>
      </p:sp>
    </p:spTree>
    <p:extLst>
      <p:ext uri="{BB962C8B-B14F-4D97-AF65-F5344CB8AC3E}">
        <p14:creationId xmlns:p14="http://schemas.microsoft.com/office/powerpoint/2010/main" val="77182949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Experimental Evaluation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3354896"/>
              </p:ext>
            </p:extLst>
          </p:nvPr>
        </p:nvGraphicFramePr>
        <p:xfrm>
          <a:off x="330200" y="2255713"/>
          <a:ext cx="8534400" cy="1112520"/>
        </p:xfrm>
        <a:graphic>
          <a:graphicData uri="http://schemas.openxmlformats.org/drawingml/2006/table">
            <a:tbl>
              <a:tblPr firstRow="1" bandRow="1">
                <a:tableStyleId>{9DCAF9ED-07DC-4A11-8D7F-57B35C25682E}</a:tableStyleId>
              </a:tblPr>
              <a:tblGrid>
                <a:gridCol w="1706880"/>
                <a:gridCol w="1706880"/>
                <a:gridCol w="1706880"/>
                <a:gridCol w="1706880"/>
                <a:gridCol w="1706880"/>
              </a:tblGrid>
              <a:tr h="370840">
                <a:tc>
                  <a:txBody>
                    <a:bodyPr/>
                    <a:lstStyle/>
                    <a:p>
                      <a:r>
                        <a:rPr lang="en-US" dirty="0" smtClean="0">
                          <a:solidFill>
                            <a:srgbClr val="A6A6A6"/>
                          </a:solidFill>
                        </a:rPr>
                        <a:t>Model</a:t>
                      </a:r>
                      <a:endParaRPr lang="en-US" dirty="0">
                        <a:solidFill>
                          <a:srgbClr val="A6A6A6"/>
                        </a:solidFill>
                      </a:endParaRPr>
                    </a:p>
                  </a:txBody>
                  <a:tcPr marL="113792" marR="113792"/>
                </a:tc>
                <a:tc>
                  <a:txBody>
                    <a:bodyPr/>
                    <a:lstStyle/>
                    <a:p>
                      <a:r>
                        <a:rPr lang="en-US" dirty="0" smtClean="0">
                          <a:solidFill>
                            <a:srgbClr val="A6A6A6"/>
                          </a:solidFill>
                        </a:rPr>
                        <a:t>Lecture</a:t>
                      </a:r>
                      <a:endParaRPr lang="en-US" dirty="0">
                        <a:solidFill>
                          <a:srgbClr val="A6A6A6"/>
                        </a:solidFill>
                      </a:endParaRPr>
                    </a:p>
                  </a:txBody>
                  <a:tcPr marL="113792" marR="113792"/>
                </a:tc>
                <a:tc>
                  <a:txBody>
                    <a:bodyPr/>
                    <a:lstStyle/>
                    <a:p>
                      <a:r>
                        <a:rPr lang="en-US" dirty="0" smtClean="0">
                          <a:solidFill>
                            <a:srgbClr val="A6A6A6"/>
                          </a:solidFill>
                        </a:rPr>
                        <a:t>Quiz</a:t>
                      </a:r>
                      <a:endParaRPr lang="en-US" dirty="0">
                        <a:solidFill>
                          <a:srgbClr val="A6A6A6"/>
                        </a:solidFill>
                      </a:endParaRPr>
                    </a:p>
                  </a:txBody>
                  <a:tcPr marL="113792" marR="113792"/>
                </a:tc>
                <a:tc>
                  <a:txBody>
                    <a:bodyPr/>
                    <a:lstStyle/>
                    <a:p>
                      <a:r>
                        <a:rPr lang="en-US" dirty="0" smtClean="0">
                          <a:solidFill>
                            <a:srgbClr val="A6A6A6"/>
                          </a:solidFill>
                        </a:rPr>
                        <a:t>Certificate</a:t>
                      </a:r>
                      <a:endParaRPr lang="en-US" dirty="0">
                        <a:solidFill>
                          <a:srgbClr val="A6A6A6"/>
                        </a:solidFill>
                      </a:endParaRPr>
                    </a:p>
                  </a:txBody>
                  <a:tcPr marL="113792" marR="113792"/>
                </a:tc>
                <a:tc>
                  <a:txBody>
                    <a:bodyPr/>
                    <a:lstStyle/>
                    <a:p>
                      <a:r>
                        <a:rPr lang="en-US" dirty="0" smtClean="0">
                          <a:solidFill>
                            <a:srgbClr val="A6A6A6"/>
                          </a:solidFill>
                        </a:rPr>
                        <a:t>Social</a:t>
                      </a:r>
                      <a:endParaRPr lang="en-US" dirty="0">
                        <a:solidFill>
                          <a:srgbClr val="A6A6A6"/>
                        </a:solidFill>
                      </a:endParaRPr>
                    </a:p>
                  </a:txBody>
                  <a:tcPr marL="113792" marR="113792"/>
                </a:tc>
              </a:tr>
              <a:tr h="370840">
                <a:tc>
                  <a:txBody>
                    <a:bodyPr/>
                    <a:lstStyle/>
                    <a:p>
                      <a:r>
                        <a:rPr lang="en-US" dirty="0" err="1" smtClean="0">
                          <a:solidFill>
                            <a:srgbClr val="A6A6A6"/>
                          </a:solidFill>
                        </a:rPr>
                        <a:t>SeededLDA</a:t>
                      </a:r>
                      <a:endParaRPr lang="en-US" dirty="0">
                        <a:solidFill>
                          <a:srgbClr val="A6A6A6"/>
                        </a:solidFill>
                      </a:endParaRPr>
                    </a:p>
                  </a:txBody>
                  <a:tcPr marL="113792" marR="113792"/>
                </a:tc>
                <a:tc>
                  <a:txBody>
                    <a:bodyPr/>
                    <a:lstStyle/>
                    <a:p>
                      <a:r>
                        <a:rPr lang="en-US" b="1" dirty="0" smtClean="0">
                          <a:solidFill>
                            <a:srgbClr val="A6A6A6"/>
                          </a:solidFill>
                        </a:rPr>
                        <a:t>0.632</a:t>
                      </a:r>
                      <a:endParaRPr lang="en-US" b="1" dirty="0">
                        <a:solidFill>
                          <a:srgbClr val="A6A6A6"/>
                        </a:solidFill>
                      </a:endParaRPr>
                    </a:p>
                  </a:txBody>
                  <a:tcPr marL="113792" marR="113792"/>
                </a:tc>
                <a:tc>
                  <a:txBody>
                    <a:bodyPr/>
                    <a:lstStyle/>
                    <a:p>
                      <a:r>
                        <a:rPr lang="en-US" dirty="0" smtClean="0">
                          <a:solidFill>
                            <a:srgbClr val="A6A6A6"/>
                          </a:solidFill>
                        </a:rPr>
                        <a:t>0.657</a:t>
                      </a:r>
                      <a:endParaRPr lang="en-US" dirty="0">
                        <a:solidFill>
                          <a:srgbClr val="A6A6A6"/>
                        </a:solidFill>
                      </a:endParaRPr>
                    </a:p>
                  </a:txBody>
                  <a:tcPr marL="113792" marR="113792"/>
                </a:tc>
                <a:tc>
                  <a:txBody>
                    <a:bodyPr/>
                    <a:lstStyle/>
                    <a:p>
                      <a:r>
                        <a:rPr lang="en-US" b="0" dirty="0" smtClean="0">
                          <a:solidFill>
                            <a:srgbClr val="A6A6A6"/>
                          </a:solidFill>
                        </a:rPr>
                        <a:t>0.459</a:t>
                      </a:r>
                      <a:endParaRPr lang="en-US" b="0" dirty="0">
                        <a:solidFill>
                          <a:srgbClr val="A6A6A6"/>
                        </a:solidFill>
                      </a:endParaRPr>
                    </a:p>
                  </a:txBody>
                  <a:tcPr marL="113792" marR="113792"/>
                </a:tc>
                <a:tc>
                  <a:txBody>
                    <a:bodyPr/>
                    <a:lstStyle/>
                    <a:p>
                      <a:r>
                        <a:rPr lang="en-US" dirty="0" smtClean="0">
                          <a:solidFill>
                            <a:srgbClr val="A6A6A6"/>
                          </a:solidFill>
                        </a:rPr>
                        <a:t>0.654</a:t>
                      </a:r>
                      <a:endParaRPr lang="en-US" dirty="0">
                        <a:solidFill>
                          <a:srgbClr val="A6A6A6"/>
                        </a:solidFill>
                      </a:endParaRPr>
                    </a:p>
                  </a:txBody>
                  <a:tcPr marL="113792" marR="113792"/>
                </a:tc>
              </a:tr>
              <a:tr h="370840">
                <a:tc>
                  <a:txBody>
                    <a:bodyPr/>
                    <a:lstStyle/>
                    <a:p>
                      <a:r>
                        <a:rPr lang="en-US" dirty="0" smtClean="0">
                          <a:solidFill>
                            <a:srgbClr val="A6A6A6"/>
                          </a:solidFill>
                        </a:rPr>
                        <a:t>PSL-Joint</a:t>
                      </a:r>
                      <a:endParaRPr lang="en-US" dirty="0">
                        <a:solidFill>
                          <a:srgbClr val="A6A6A6"/>
                        </a:solidFill>
                      </a:endParaRPr>
                    </a:p>
                  </a:txBody>
                  <a:tcPr marL="113792" marR="113792"/>
                </a:tc>
                <a:tc>
                  <a:txBody>
                    <a:bodyPr/>
                    <a:lstStyle/>
                    <a:p>
                      <a:r>
                        <a:rPr lang="en-US" b="0" dirty="0" smtClean="0">
                          <a:solidFill>
                            <a:srgbClr val="A6A6A6"/>
                          </a:solidFill>
                        </a:rPr>
                        <a:t>0.630</a:t>
                      </a:r>
                      <a:endParaRPr lang="en-US" b="0" dirty="0">
                        <a:solidFill>
                          <a:srgbClr val="A6A6A6"/>
                        </a:solidFill>
                      </a:endParaRPr>
                    </a:p>
                  </a:txBody>
                  <a:tcPr marL="113792" marR="113792"/>
                </a:tc>
                <a:tc>
                  <a:txBody>
                    <a:bodyPr/>
                    <a:lstStyle/>
                    <a:p>
                      <a:r>
                        <a:rPr lang="en-US" b="1" dirty="0" smtClean="0">
                          <a:solidFill>
                            <a:srgbClr val="A6A6A6"/>
                          </a:solidFill>
                        </a:rPr>
                        <a:t>0.706</a:t>
                      </a:r>
                      <a:endParaRPr lang="en-US" b="1" dirty="0">
                        <a:solidFill>
                          <a:srgbClr val="A6A6A6"/>
                        </a:solidFill>
                      </a:endParaRPr>
                    </a:p>
                  </a:txBody>
                  <a:tcPr marL="113792" marR="113792"/>
                </a:tc>
                <a:tc>
                  <a:txBody>
                    <a:bodyPr/>
                    <a:lstStyle/>
                    <a:p>
                      <a:r>
                        <a:rPr lang="en-US" b="1" dirty="0" smtClean="0">
                          <a:solidFill>
                            <a:srgbClr val="A6A6A6"/>
                          </a:solidFill>
                        </a:rPr>
                        <a:t>0.621</a:t>
                      </a:r>
                      <a:endParaRPr lang="en-US" b="1" dirty="0">
                        <a:solidFill>
                          <a:srgbClr val="A6A6A6"/>
                        </a:solidFill>
                      </a:endParaRPr>
                    </a:p>
                  </a:txBody>
                  <a:tcPr marL="113792" marR="113792"/>
                </a:tc>
                <a:tc>
                  <a:txBody>
                    <a:bodyPr/>
                    <a:lstStyle/>
                    <a:p>
                      <a:r>
                        <a:rPr lang="en-US" b="1" dirty="0" smtClean="0">
                          <a:solidFill>
                            <a:srgbClr val="A6A6A6"/>
                          </a:solidFill>
                        </a:rPr>
                        <a:t>0.659</a:t>
                      </a:r>
                      <a:endParaRPr lang="en-US" b="1" dirty="0">
                        <a:solidFill>
                          <a:srgbClr val="A6A6A6"/>
                        </a:solidFill>
                      </a:endParaRPr>
                    </a:p>
                  </a:txBody>
                  <a:tcPr marL="113792" marR="113792"/>
                </a:tc>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3838790228"/>
              </p:ext>
            </p:extLst>
          </p:nvPr>
        </p:nvGraphicFramePr>
        <p:xfrm>
          <a:off x="457200" y="4663440"/>
          <a:ext cx="5486400" cy="1107440"/>
        </p:xfrm>
        <a:graphic>
          <a:graphicData uri="http://schemas.openxmlformats.org/drawingml/2006/table">
            <a:tbl>
              <a:tblPr firstRow="1" bandRow="1">
                <a:tableStyleId>{9DCAF9ED-07DC-4A11-8D7F-57B35C25682E}</a:tableStyleId>
              </a:tblPr>
              <a:tblGrid>
                <a:gridCol w="1371600"/>
                <a:gridCol w="1371600"/>
                <a:gridCol w="1371600"/>
                <a:gridCol w="1371600"/>
              </a:tblGrid>
              <a:tr h="0">
                <a:tc>
                  <a:txBody>
                    <a:bodyPr/>
                    <a:lstStyle/>
                    <a:p>
                      <a:r>
                        <a:rPr lang="en-US" dirty="0" smtClean="0">
                          <a:solidFill>
                            <a:srgbClr val="A6A6A6"/>
                          </a:solidFill>
                        </a:rPr>
                        <a:t>Model</a:t>
                      </a:r>
                      <a:endParaRPr lang="en-US" dirty="0">
                        <a:solidFill>
                          <a:srgbClr val="A6A6A6"/>
                        </a:solidFill>
                      </a:endParaRPr>
                    </a:p>
                  </a:txBody>
                  <a:tcPr/>
                </a:tc>
                <a:tc>
                  <a:txBody>
                    <a:bodyPr/>
                    <a:lstStyle/>
                    <a:p>
                      <a:r>
                        <a:rPr lang="en-US" dirty="0" smtClean="0">
                          <a:solidFill>
                            <a:srgbClr val="A6A6A6"/>
                          </a:solidFill>
                        </a:rPr>
                        <a:t>Positive</a:t>
                      </a:r>
                      <a:endParaRPr lang="en-US" dirty="0">
                        <a:solidFill>
                          <a:srgbClr val="A6A6A6"/>
                        </a:solidFill>
                      </a:endParaRPr>
                    </a:p>
                  </a:txBody>
                  <a:tcPr/>
                </a:tc>
                <a:tc>
                  <a:txBody>
                    <a:bodyPr/>
                    <a:lstStyle/>
                    <a:p>
                      <a:r>
                        <a:rPr lang="en-US" dirty="0" smtClean="0">
                          <a:solidFill>
                            <a:srgbClr val="A6A6A6"/>
                          </a:solidFill>
                        </a:rPr>
                        <a:t>Negative</a:t>
                      </a:r>
                      <a:endParaRPr lang="en-US" dirty="0">
                        <a:solidFill>
                          <a:srgbClr val="A6A6A6"/>
                        </a:solidFill>
                      </a:endParaRPr>
                    </a:p>
                  </a:txBody>
                  <a:tcPr/>
                </a:tc>
                <a:tc>
                  <a:txBody>
                    <a:bodyPr/>
                    <a:lstStyle/>
                    <a:p>
                      <a:r>
                        <a:rPr lang="en-US" dirty="0" smtClean="0">
                          <a:solidFill>
                            <a:srgbClr val="A6A6A6"/>
                          </a:solidFill>
                        </a:rPr>
                        <a:t>Neutral</a:t>
                      </a:r>
                      <a:endParaRPr lang="en-US" dirty="0">
                        <a:solidFill>
                          <a:srgbClr val="A6A6A6"/>
                        </a:solidFill>
                      </a:endParaRPr>
                    </a:p>
                  </a:txBody>
                  <a:tcPr/>
                </a:tc>
              </a:tr>
              <a:tr h="370840">
                <a:tc>
                  <a:txBody>
                    <a:bodyPr/>
                    <a:lstStyle/>
                    <a:p>
                      <a:r>
                        <a:rPr lang="en-US" dirty="0" err="1" smtClean="0">
                          <a:solidFill>
                            <a:srgbClr val="A6A6A6"/>
                          </a:solidFill>
                        </a:rPr>
                        <a:t>SeededLDA</a:t>
                      </a:r>
                      <a:endParaRPr lang="en-US" dirty="0">
                        <a:solidFill>
                          <a:srgbClr val="A6A6A6"/>
                        </a:solidFill>
                      </a:endParaRPr>
                    </a:p>
                  </a:txBody>
                  <a:tcPr/>
                </a:tc>
                <a:tc>
                  <a:txBody>
                    <a:bodyPr/>
                    <a:lstStyle/>
                    <a:p>
                      <a:r>
                        <a:rPr lang="en-US" dirty="0" smtClean="0">
                          <a:solidFill>
                            <a:srgbClr val="A6A6A6"/>
                          </a:solidFill>
                        </a:rPr>
                        <a:t>0.182</a:t>
                      </a:r>
                      <a:endParaRPr lang="en-US" dirty="0">
                        <a:solidFill>
                          <a:srgbClr val="A6A6A6"/>
                        </a:solidFill>
                      </a:endParaRPr>
                    </a:p>
                  </a:txBody>
                  <a:tcPr/>
                </a:tc>
                <a:tc>
                  <a:txBody>
                    <a:bodyPr/>
                    <a:lstStyle/>
                    <a:p>
                      <a:r>
                        <a:rPr lang="en-US" b="0" dirty="0" smtClean="0">
                          <a:solidFill>
                            <a:srgbClr val="A6A6A6"/>
                          </a:solidFill>
                        </a:rPr>
                        <a:t>0.517</a:t>
                      </a:r>
                      <a:endParaRPr lang="en-US" b="0" dirty="0">
                        <a:solidFill>
                          <a:srgbClr val="A6A6A6"/>
                        </a:solidFill>
                      </a:endParaRPr>
                    </a:p>
                  </a:txBody>
                  <a:tcPr/>
                </a:tc>
                <a:tc>
                  <a:txBody>
                    <a:bodyPr/>
                    <a:lstStyle/>
                    <a:p>
                      <a:r>
                        <a:rPr lang="en-US" dirty="0" smtClean="0">
                          <a:solidFill>
                            <a:srgbClr val="A6A6A6"/>
                          </a:solidFill>
                        </a:rPr>
                        <a:t>0.356</a:t>
                      </a:r>
                      <a:endParaRPr lang="en-US" dirty="0">
                        <a:solidFill>
                          <a:srgbClr val="A6A6A6"/>
                        </a:solidFill>
                      </a:endParaRPr>
                    </a:p>
                  </a:txBody>
                  <a:tcPr/>
                </a:tc>
              </a:tr>
              <a:tr h="370840">
                <a:tc>
                  <a:txBody>
                    <a:bodyPr/>
                    <a:lstStyle/>
                    <a:p>
                      <a:r>
                        <a:rPr lang="en-US" dirty="0" smtClean="0">
                          <a:solidFill>
                            <a:srgbClr val="A6A6A6"/>
                          </a:solidFill>
                        </a:rPr>
                        <a:t>PSL-Joint</a:t>
                      </a:r>
                      <a:endParaRPr lang="en-US" dirty="0">
                        <a:solidFill>
                          <a:srgbClr val="A6A6A6"/>
                        </a:solidFill>
                      </a:endParaRPr>
                    </a:p>
                  </a:txBody>
                  <a:tcPr/>
                </a:tc>
                <a:tc>
                  <a:txBody>
                    <a:bodyPr/>
                    <a:lstStyle/>
                    <a:p>
                      <a:r>
                        <a:rPr lang="en-US" b="1" dirty="0" smtClean="0">
                          <a:solidFill>
                            <a:srgbClr val="A6A6A6"/>
                          </a:solidFill>
                        </a:rPr>
                        <a:t>0.189</a:t>
                      </a:r>
                      <a:endParaRPr lang="en-US" b="1" dirty="0">
                        <a:solidFill>
                          <a:srgbClr val="A6A6A6"/>
                        </a:solidFill>
                      </a:endParaRPr>
                    </a:p>
                  </a:txBody>
                  <a:tcPr/>
                </a:tc>
                <a:tc>
                  <a:txBody>
                    <a:bodyPr/>
                    <a:lstStyle/>
                    <a:p>
                      <a:r>
                        <a:rPr lang="en-US" b="1" dirty="0" smtClean="0">
                          <a:solidFill>
                            <a:srgbClr val="A6A6A6"/>
                          </a:solidFill>
                        </a:rPr>
                        <a:t>0.615</a:t>
                      </a:r>
                      <a:endParaRPr lang="en-US" b="1" dirty="0">
                        <a:solidFill>
                          <a:srgbClr val="A6A6A6"/>
                        </a:solidFill>
                      </a:endParaRPr>
                    </a:p>
                  </a:txBody>
                  <a:tcPr/>
                </a:tc>
                <a:tc>
                  <a:txBody>
                    <a:bodyPr/>
                    <a:lstStyle/>
                    <a:p>
                      <a:r>
                        <a:rPr lang="en-US" b="1" dirty="0" smtClean="0">
                          <a:solidFill>
                            <a:srgbClr val="A6A6A6"/>
                          </a:solidFill>
                        </a:rPr>
                        <a:t>0.434</a:t>
                      </a:r>
                      <a:endParaRPr lang="en-US" b="1" dirty="0">
                        <a:solidFill>
                          <a:srgbClr val="A6A6A6"/>
                        </a:solidFill>
                      </a:endParaRPr>
                    </a:p>
                  </a:txBody>
                  <a:tcPr/>
                </a:tc>
              </a:tr>
            </a:tbl>
          </a:graphicData>
        </a:graphic>
      </p:graphicFrame>
      <p:sp>
        <p:nvSpPr>
          <p:cNvPr id="8" name="Content Placeholder 2"/>
          <p:cNvSpPr txBox="1">
            <a:spLocks/>
          </p:cNvSpPr>
          <p:nvPr/>
        </p:nvSpPr>
        <p:spPr>
          <a:xfrm>
            <a:off x="393700" y="1600201"/>
            <a:ext cx="8229600" cy="8971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err="1" smtClean="0">
                <a:solidFill>
                  <a:srgbClr val="A6A6A6"/>
                </a:solidFill>
              </a:rPr>
              <a:t>SeededLDA</a:t>
            </a:r>
            <a:r>
              <a:rPr lang="en-US" sz="2400" dirty="0" smtClean="0">
                <a:solidFill>
                  <a:srgbClr val="A6A6A6"/>
                </a:solidFill>
              </a:rPr>
              <a:t> and PSL-Joint for </a:t>
            </a:r>
            <a:r>
              <a:rPr lang="en-US" sz="2400" b="1" dirty="0" smtClean="0">
                <a:solidFill>
                  <a:srgbClr val="A6A6A6"/>
                </a:solidFill>
              </a:rPr>
              <a:t>coarse</a:t>
            </a:r>
            <a:r>
              <a:rPr lang="en-US" sz="2400" dirty="0" smtClean="0">
                <a:solidFill>
                  <a:srgbClr val="A6A6A6"/>
                </a:solidFill>
              </a:rPr>
              <a:t> aspects</a:t>
            </a:r>
            <a:endParaRPr lang="en-US" sz="2400" dirty="0">
              <a:solidFill>
                <a:srgbClr val="A6A6A6"/>
              </a:solidFill>
            </a:endParaRPr>
          </a:p>
        </p:txBody>
      </p:sp>
      <p:sp>
        <p:nvSpPr>
          <p:cNvPr id="9" name="Content Placeholder 2"/>
          <p:cNvSpPr txBox="1">
            <a:spLocks/>
          </p:cNvSpPr>
          <p:nvPr/>
        </p:nvSpPr>
        <p:spPr>
          <a:xfrm>
            <a:off x="457200" y="4020279"/>
            <a:ext cx="8229600" cy="6431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err="1" smtClean="0">
                <a:solidFill>
                  <a:srgbClr val="A6A6A6"/>
                </a:solidFill>
              </a:rPr>
              <a:t>SeededLDA</a:t>
            </a:r>
            <a:r>
              <a:rPr lang="en-US" sz="2400" dirty="0" smtClean="0">
                <a:solidFill>
                  <a:srgbClr val="A6A6A6"/>
                </a:solidFill>
              </a:rPr>
              <a:t> and PSL-Joint for </a:t>
            </a:r>
            <a:r>
              <a:rPr lang="en-US" sz="2400" b="1" dirty="0" smtClean="0">
                <a:solidFill>
                  <a:srgbClr val="A6A6A6"/>
                </a:solidFill>
              </a:rPr>
              <a:t>sentiment</a:t>
            </a:r>
            <a:endParaRPr lang="en-US" sz="2400" dirty="0">
              <a:solidFill>
                <a:srgbClr val="A6A6A6"/>
              </a:solidFill>
            </a:endParaRPr>
          </a:p>
        </p:txBody>
      </p:sp>
      <p:sp>
        <p:nvSpPr>
          <p:cNvPr id="10" name="Cloud 9"/>
          <p:cNvSpPr/>
          <p:nvPr/>
        </p:nvSpPr>
        <p:spPr>
          <a:xfrm>
            <a:off x="1521715" y="2789307"/>
            <a:ext cx="5971285" cy="2866620"/>
          </a:xfrm>
          <a:prstGeom prst="cloud">
            <a:avLst/>
          </a:prstGeom>
          <a:ln/>
        </p:spPr>
        <p:style>
          <a:lnRef idx="2">
            <a:schemeClr val="dk1"/>
          </a:lnRef>
          <a:fillRef idx="1">
            <a:schemeClr val="lt1"/>
          </a:fillRef>
          <a:effectRef idx="0">
            <a:schemeClr val="dk1"/>
          </a:effectRef>
          <a:fontRef idx="minor">
            <a:schemeClr val="dk1"/>
          </a:fontRef>
        </p:style>
        <p:txBody>
          <a:bodyPr/>
          <a:lstStyle/>
          <a:p>
            <a:endParaRPr lang="en-US" dirty="0" smtClean="0"/>
          </a:p>
          <a:p>
            <a:r>
              <a:rPr lang="en-US" sz="2800" dirty="0"/>
              <a:t> </a:t>
            </a:r>
            <a:r>
              <a:rPr lang="en-US" sz="2800" dirty="0" smtClean="0"/>
              <a:t>       PSL-Joint outperforms </a:t>
            </a:r>
            <a:r>
              <a:rPr lang="en-US" sz="2800" dirty="0" err="1" smtClean="0"/>
              <a:t>SeededLDA</a:t>
            </a:r>
            <a:r>
              <a:rPr lang="en-US" sz="2800" dirty="0" smtClean="0"/>
              <a:t> for most coarse aspects and sentiment</a:t>
            </a:r>
            <a:endParaRPr lang="en-US" sz="2800" dirty="0"/>
          </a:p>
        </p:txBody>
      </p:sp>
    </p:spTree>
    <p:extLst>
      <p:ext uri="{BB962C8B-B14F-4D97-AF65-F5344CB8AC3E}">
        <p14:creationId xmlns:p14="http://schemas.microsoft.com/office/powerpoint/2010/main" val="87677664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Experimental Evaluation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01338054"/>
              </p:ext>
            </p:extLst>
          </p:nvPr>
        </p:nvGraphicFramePr>
        <p:xfrm>
          <a:off x="394508" y="2400388"/>
          <a:ext cx="8534400" cy="1112520"/>
        </p:xfrm>
        <a:graphic>
          <a:graphicData uri="http://schemas.openxmlformats.org/drawingml/2006/table">
            <a:tbl>
              <a:tblPr firstRow="1" bandRow="1">
                <a:tableStyleId>{85BE263C-DBD7-4A20-BB59-AAB30ACAA65A}</a:tableStyleId>
              </a:tblPr>
              <a:tblGrid>
                <a:gridCol w="1422400"/>
                <a:gridCol w="1422400"/>
                <a:gridCol w="1422400"/>
                <a:gridCol w="1422400"/>
                <a:gridCol w="1422400"/>
                <a:gridCol w="1422400"/>
              </a:tblGrid>
              <a:tr h="370840">
                <a:tc>
                  <a:txBody>
                    <a:bodyPr/>
                    <a:lstStyle/>
                    <a:p>
                      <a:r>
                        <a:rPr lang="en-US" dirty="0" smtClean="0"/>
                        <a:t>Model</a:t>
                      </a:r>
                      <a:endParaRPr lang="en-US" dirty="0"/>
                    </a:p>
                  </a:txBody>
                  <a:tcPr marL="94827" marR="94827"/>
                </a:tc>
                <a:tc>
                  <a:txBody>
                    <a:bodyPr/>
                    <a:lstStyle/>
                    <a:p>
                      <a:r>
                        <a:rPr lang="en-US" dirty="0" smtClean="0"/>
                        <a:t>Content </a:t>
                      </a:r>
                      <a:endParaRPr lang="en-US" dirty="0"/>
                    </a:p>
                  </a:txBody>
                  <a:tcPr marL="94827" marR="94827"/>
                </a:tc>
                <a:tc>
                  <a:txBody>
                    <a:bodyPr/>
                    <a:lstStyle/>
                    <a:p>
                      <a:r>
                        <a:rPr lang="en-US" dirty="0" smtClean="0"/>
                        <a:t>Video </a:t>
                      </a:r>
                      <a:endParaRPr lang="en-US" dirty="0"/>
                    </a:p>
                  </a:txBody>
                  <a:tcPr marL="94827" marR="94827"/>
                </a:tc>
                <a:tc>
                  <a:txBody>
                    <a:bodyPr/>
                    <a:lstStyle/>
                    <a:p>
                      <a:r>
                        <a:rPr lang="en-US" dirty="0" smtClean="0"/>
                        <a:t>Audio </a:t>
                      </a:r>
                      <a:endParaRPr lang="en-US" dirty="0"/>
                    </a:p>
                  </a:txBody>
                  <a:tcPr marL="94827" marR="94827"/>
                </a:tc>
                <a:tc>
                  <a:txBody>
                    <a:bodyPr/>
                    <a:lstStyle/>
                    <a:p>
                      <a:r>
                        <a:rPr lang="en-US" dirty="0" smtClean="0"/>
                        <a:t>Lecturer</a:t>
                      </a:r>
                      <a:endParaRPr lang="en-US" dirty="0"/>
                    </a:p>
                  </a:txBody>
                  <a:tcPr marL="94827" marR="94827"/>
                </a:tc>
                <a:tc>
                  <a:txBody>
                    <a:bodyPr/>
                    <a:lstStyle/>
                    <a:p>
                      <a:r>
                        <a:rPr lang="en-US" dirty="0" smtClean="0"/>
                        <a:t>Subtitles </a:t>
                      </a:r>
                      <a:endParaRPr lang="en-US" dirty="0"/>
                    </a:p>
                  </a:txBody>
                  <a:tcPr marL="94827" marR="94827"/>
                </a:tc>
              </a:tr>
              <a:tr h="370840">
                <a:tc>
                  <a:txBody>
                    <a:bodyPr/>
                    <a:lstStyle/>
                    <a:p>
                      <a:r>
                        <a:rPr lang="en-US" dirty="0" err="1" smtClean="0"/>
                        <a:t>SeededLDA</a:t>
                      </a:r>
                      <a:endParaRPr lang="en-US" dirty="0"/>
                    </a:p>
                  </a:txBody>
                  <a:tcPr marL="94827" marR="94827"/>
                </a:tc>
                <a:tc>
                  <a:txBody>
                    <a:bodyPr/>
                    <a:lstStyle/>
                    <a:p>
                      <a:r>
                        <a:rPr lang="en-US" dirty="0" smtClean="0"/>
                        <a:t>0.08</a:t>
                      </a:r>
                      <a:endParaRPr lang="en-US" dirty="0"/>
                    </a:p>
                  </a:txBody>
                  <a:tcPr marL="94827" marR="94827"/>
                </a:tc>
                <a:tc>
                  <a:txBody>
                    <a:bodyPr/>
                    <a:lstStyle/>
                    <a:p>
                      <a:r>
                        <a:rPr lang="en-US" dirty="0" smtClean="0"/>
                        <a:t>0.240</a:t>
                      </a:r>
                      <a:endParaRPr lang="en-US" dirty="0"/>
                    </a:p>
                  </a:txBody>
                  <a:tcPr marL="94827" marR="94827"/>
                </a:tc>
                <a:tc>
                  <a:txBody>
                    <a:bodyPr/>
                    <a:lstStyle/>
                    <a:p>
                      <a:r>
                        <a:rPr lang="en-US" b="1" dirty="0" smtClean="0"/>
                        <a:t>0.684</a:t>
                      </a:r>
                      <a:endParaRPr lang="en-US" b="1" dirty="0"/>
                    </a:p>
                  </a:txBody>
                  <a:tcPr marL="94827" marR="94827"/>
                </a:tc>
                <a:tc>
                  <a:txBody>
                    <a:bodyPr/>
                    <a:lstStyle/>
                    <a:p>
                      <a:r>
                        <a:rPr lang="en-US" dirty="0" smtClean="0"/>
                        <a:t>0.06</a:t>
                      </a:r>
                      <a:endParaRPr lang="en-US" dirty="0"/>
                    </a:p>
                  </a:txBody>
                  <a:tcPr marL="94827" marR="94827"/>
                </a:tc>
                <a:tc>
                  <a:txBody>
                    <a:bodyPr/>
                    <a:lstStyle/>
                    <a:p>
                      <a:r>
                        <a:rPr lang="en-US" dirty="0" smtClean="0"/>
                        <a:t>0.397</a:t>
                      </a:r>
                      <a:endParaRPr lang="en-US" dirty="0"/>
                    </a:p>
                  </a:txBody>
                  <a:tcPr marL="94827" marR="94827"/>
                </a:tc>
              </a:tr>
              <a:tr h="370840">
                <a:tc>
                  <a:txBody>
                    <a:bodyPr/>
                    <a:lstStyle/>
                    <a:p>
                      <a:r>
                        <a:rPr lang="en-US" dirty="0" smtClean="0"/>
                        <a:t>PSL-Joint</a:t>
                      </a:r>
                      <a:endParaRPr lang="en-US" dirty="0"/>
                    </a:p>
                  </a:txBody>
                  <a:tcPr marL="94827" marR="94827"/>
                </a:tc>
                <a:tc>
                  <a:txBody>
                    <a:bodyPr/>
                    <a:lstStyle/>
                    <a:p>
                      <a:r>
                        <a:rPr lang="en-US" b="1" dirty="0" smtClean="0"/>
                        <a:t>0.410</a:t>
                      </a:r>
                      <a:endParaRPr lang="en-US" b="1" dirty="0"/>
                    </a:p>
                  </a:txBody>
                  <a:tcPr marL="94827" marR="94827"/>
                </a:tc>
                <a:tc>
                  <a:txBody>
                    <a:bodyPr/>
                    <a:lstStyle/>
                    <a:p>
                      <a:r>
                        <a:rPr lang="en-US" b="1" dirty="0" smtClean="0"/>
                        <a:t>0.485</a:t>
                      </a:r>
                      <a:endParaRPr lang="en-US" b="1" dirty="0"/>
                    </a:p>
                  </a:txBody>
                  <a:tcPr marL="94827" marR="94827"/>
                </a:tc>
                <a:tc>
                  <a:txBody>
                    <a:bodyPr/>
                    <a:lstStyle/>
                    <a:p>
                      <a:r>
                        <a:rPr lang="en-US" dirty="0" smtClean="0"/>
                        <a:t>0.582</a:t>
                      </a:r>
                      <a:endParaRPr lang="en-US" dirty="0"/>
                    </a:p>
                  </a:txBody>
                  <a:tcPr marL="94827" marR="94827"/>
                </a:tc>
                <a:tc>
                  <a:txBody>
                    <a:bodyPr/>
                    <a:lstStyle/>
                    <a:p>
                      <a:r>
                        <a:rPr lang="en-US" b="1" dirty="0" smtClean="0"/>
                        <a:t>0.323</a:t>
                      </a:r>
                      <a:endParaRPr lang="en-US" b="1" dirty="0"/>
                    </a:p>
                  </a:txBody>
                  <a:tcPr marL="94827" marR="94827"/>
                </a:tc>
                <a:tc>
                  <a:txBody>
                    <a:bodyPr/>
                    <a:lstStyle/>
                    <a:p>
                      <a:r>
                        <a:rPr lang="en-US" b="1" dirty="0" smtClean="0"/>
                        <a:t>0.461</a:t>
                      </a:r>
                      <a:endParaRPr lang="en-US" b="1" dirty="0"/>
                    </a:p>
                  </a:txBody>
                  <a:tcPr marL="94827" marR="94827"/>
                </a:tc>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1134458563"/>
              </p:ext>
            </p:extLst>
          </p:nvPr>
        </p:nvGraphicFramePr>
        <p:xfrm>
          <a:off x="408969" y="4679515"/>
          <a:ext cx="6858000" cy="1107440"/>
        </p:xfrm>
        <a:graphic>
          <a:graphicData uri="http://schemas.openxmlformats.org/drawingml/2006/table">
            <a:tbl>
              <a:tblPr firstRow="1" bandRow="1">
                <a:tableStyleId>{85BE263C-DBD7-4A20-BB59-AAB30ACAA65A}</a:tableStyleId>
              </a:tblPr>
              <a:tblGrid>
                <a:gridCol w="1371600"/>
                <a:gridCol w="1371600"/>
                <a:gridCol w="1371600"/>
                <a:gridCol w="1371600"/>
                <a:gridCol w="1371600"/>
              </a:tblGrid>
              <a:tr h="0">
                <a:tc>
                  <a:txBody>
                    <a:bodyPr/>
                    <a:lstStyle/>
                    <a:p>
                      <a:r>
                        <a:rPr lang="en-US" dirty="0" smtClean="0"/>
                        <a:t>Model</a:t>
                      </a:r>
                      <a:endParaRPr lang="en-US" dirty="0"/>
                    </a:p>
                  </a:txBody>
                  <a:tcPr/>
                </a:tc>
                <a:tc>
                  <a:txBody>
                    <a:bodyPr/>
                    <a:lstStyle/>
                    <a:p>
                      <a:r>
                        <a:rPr lang="en-US" dirty="0" smtClean="0"/>
                        <a:t>Content </a:t>
                      </a:r>
                      <a:endParaRPr lang="en-US" dirty="0"/>
                    </a:p>
                  </a:txBody>
                  <a:tcPr/>
                </a:tc>
                <a:tc>
                  <a:txBody>
                    <a:bodyPr/>
                    <a:lstStyle/>
                    <a:p>
                      <a:r>
                        <a:rPr lang="en-US" dirty="0" smtClean="0"/>
                        <a:t>Submission</a:t>
                      </a:r>
                      <a:endParaRPr lang="en-US" dirty="0"/>
                    </a:p>
                  </a:txBody>
                  <a:tcPr/>
                </a:tc>
                <a:tc>
                  <a:txBody>
                    <a:bodyPr/>
                    <a:lstStyle/>
                    <a:p>
                      <a:r>
                        <a:rPr lang="en-US" dirty="0" smtClean="0"/>
                        <a:t>Deadlines</a:t>
                      </a:r>
                      <a:endParaRPr lang="en-US" dirty="0"/>
                    </a:p>
                  </a:txBody>
                  <a:tcPr/>
                </a:tc>
                <a:tc>
                  <a:txBody>
                    <a:bodyPr/>
                    <a:lstStyle/>
                    <a:p>
                      <a:r>
                        <a:rPr lang="en-US" dirty="0" smtClean="0"/>
                        <a:t>Grading</a:t>
                      </a:r>
                      <a:endParaRPr lang="en-US" dirty="0"/>
                    </a:p>
                  </a:txBody>
                  <a:tcPr/>
                </a:tc>
              </a:tr>
              <a:tr h="370840">
                <a:tc>
                  <a:txBody>
                    <a:bodyPr/>
                    <a:lstStyle/>
                    <a:p>
                      <a:r>
                        <a:rPr lang="en-US" dirty="0" err="1" smtClean="0"/>
                        <a:t>SeededLDA</a:t>
                      </a:r>
                      <a:endParaRPr lang="en-US" dirty="0"/>
                    </a:p>
                  </a:txBody>
                  <a:tcPr/>
                </a:tc>
                <a:tc>
                  <a:txBody>
                    <a:bodyPr/>
                    <a:lstStyle/>
                    <a:p>
                      <a:r>
                        <a:rPr lang="en-US" dirty="0" smtClean="0"/>
                        <a:t>0.011</a:t>
                      </a:r>
                      <a:endParaRPr lang="en-US" dirty="0"/>
                    </a:p>
                  </a:txBody>
                  <a:tcPr/>
                </a:tc>
                <a:tc>
                  <a:txBody>
                    <a:bodyPr/>
                    <a:lstStyle/>
                    <a:p>
                      <a:r>
                        <a:rPr lang="en-US" b="1" dirty="0" smtClean="0"/>
                        <a:t>0.437</a:t>
                      </a:r>
                      <a:endParaRPr lang="en-US" b="1" dirty="0"/>
                    </a:p>
                  </a:txBody>
                  <a:tcPr/>
                </a:tc>
                <a:tc>
                  <a:txBody>
                    <a:bodyPr/>
                    <a:lstStyle/>
                    <a:p>
                      <a:r>
                        <a:rPr lang="en-US" dirty="0" smtClean="0"/>
                        <a:t>0.214</a:t>
                      </a:r>
                      <a:endParaRPr lang="en-US" dirty="0"/>
                    </a:p>
                  </a:txBody>
                  <a:tcPr/>
                </a:tc>
                <a:tc>
                  <a:txBody>
                    <a:bodyPr/>
                    <a:lstStyle/>
                    <a:p>
                      <a:r>
                        <a:rPr lang="en-US" dirty="0" smtClean="0"/>
                        <a:t>0.514</a:t>
                      </a:r>
                      <a:endParaRPr lang="en-US" dirty="0"/>
                    </a:p>
                  </a:txBody>
                  <a:tcPr/>
                </a:tc>
              </a:tr>
              <a:tr h="370840">
                <a:tc>
                  <a:txBody>
                    <a:bodyPr/>
                    <a:lstStyle/>
                    <a:p>
                      <a:r>
                        <a:rPr lang="en-US" dirty="0" smtClean="0"/>
                        <a:t>PSL-Joint</a:t>
                      </a:r>
                      <a:endParaRPr lang="en-US" dirty="0"/>
                    </a:p>
                  </a:txBody>
                  <a:tcPr/>
                </a:tc>
                <a:tc>
                  <a:txBody>
                    <a:bodyPr/>
                    <a:lstStyle/>
                    <a:p>
                      <a:r>
                        <a:rPr lang="en-US" b="1" dirty="0" smtClean="0"/>
                        <a:t>0.36</a:t>
                      </a:r>
                      <a:endParaRPr lang="en-US" b="1" dirty="0"/>
                    </a:p>
                  </a:txBody>
                  <a:tcPr/>
                </a:tc>
                <a:tc>
                  <a:txBody>
                    <a:bodyPr/>
                    <a:lstStyle/>
                    <a:p>
                      <a:r>
                        <a:rPr lang="en-US" dirty="0" smtClean="0"/>
                        <a:t>0.416</a:t>
                      </a:r>
                      <a:endParaRPr lang="en-US" b="0" dirty="0"/>
                    </a:p>
                  </a:txBody>
                  <a:tcPr/>
                </a:tc>
                <a:tc>
                  <a:txBody>
                    <a:bodyPr/>
                    <a:lstStyle/>
                    <a:p>
                      <a:r>
                        <a:rPr lang="en-US" b="1" dirty="0" smtClean="0"/>
                        <a:t>0.611</a:t>
                      </a:r>
                      <a:endParaRPr lang="en-US" b="1" dirty="0"/>
                    </a:p>
                  </a:txBody>
                  <a:tcPr/>
                </a:tc>
                <a:tc>
                  <a:txBody>
                    <a:bodyPr/>
                    <a:lstStyle/>
                    <a:p>
                      <a:r>
                        <a:rPr lang="en-US" b="1" dirty="0" smtClean="0"/>
                        <a:t>0.550</a:t>
                      </a:r>
                      <a:endParaRPr lang="en-US" b="1" dirty="0"/>
                    </a:p>
                  </a:txBody>
                  <a:tcPr/>
                </a:tc>
              </a:tr>
            </a:tbl>
          </a:graphicData>
        </a:graphic>
      </p:graphicFrame>
      <p:sp>
        <p:nvSpPr>
          <p:cNvPr id="8" name="Content Placeholder 2"/>
          <p:cNvSpPr txBox="1">
            <a:spLocks/>
          </p:cNvSpPr>
          <p:nvPr/>
        </p:nvSpPr>
        <p:spPr>
          <a:xfrm>
            <a:off x="457200" y="1600201"/>
            <a:ext cx="8229600" cy="8971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t>Fine-grained aspects under coarse aspect </a:t>
            </a:r>
            <a:r>
              <a:rPr lang="en-US" sz="2400" b="1" dirty="0" smtClean="0"/>
              <a:t>lecture</a:t>
            </a:r>
            <a:endParaRPr lang="en-US" sz="2400" dirty="0"/>
          </a:p>
        </p:txBody>
      </p:sp>
      <p:sp>
        <p:nvSpPr>
          <p:cNvPr id="9" name="Content Placeholder 2"/>
          <p:cNvSpPr txBox="1">
            <a:spLocks/>
          </p:cNvSpPr>
          <p:nvPr/>
        </p:nvSpPr>
        <p:spPr>
          <a:xfrm>
            <a:off x="457200" y="4020279"/>
            <a:ext cx="8229600" cy="6431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solidFill>
                  <a:srgbClr val="000000"/>
                </a:solidFill>
              </a:rPr>
              <a:t>Fine-grained aspects under coarse aspect </a:t>
            </a:r>
            <a:r>
              <a:rPr lang="en-US" sz="2400" b="1" dirty="0" smtClean="0">
                <a:solidFill>
                  <a:srgbClr val="000000"/>
                </a:solidFill>
              </a:rPr>
              <a:t>quiz</a:t>
            </a:r>
            <a:endParaRPr lang="en-US" sz="2400" b="1" dirty="0">
              <a:solidFill>
                <a:srgbClr val="000000"/>
              </a:solidFill>
            </a:endParaRPr>
          </a:p>
        </p:txBody>
      </p:sp>
    </p:spTree>
    <p:extLst>
      <p:ext uri="{BB962C8B-B14F-4D97-AF65-F5344CB8AC3E}">
        <p14:creationId xmlns:p14="http://schemas.microsoft.com/office/powerpoint/2010/main" val="40946053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b="1" dirty="0" smtClean="0"/>
          </a:p>
          <a:p>
            <a:endParaRPr lang="en-US" b="1" dirty="0"/>
          </a:p>
          <a:p>
            <a:endParaRPr lang="en-US" b="1" dirty="0" smtClean="0"/>
          </a:p>
          <a:p>
            <a:endParaRPr lang="en-US" b="1" dirty="0" smtClean="0"/>
          </a:p>
          <a:p>
            <a:r>
              <a:rPr lang="en-US" b="1" dirty="0"/>
              <a:t>Massive</a:t>
            </a:r>
            <a:r>
              <a:rPr lang="en-US" dirty="0"/>
              <a:t>: attracts thousands of participants</a:t>
            </a:r>
            <a:endParaRPr lang="en-US" dirty="0" smtClean="0"/>
          </a:p>
          <a:p>
            <a:r>
              <a:rPr lang="en-US" b="1" dirty="0" smtClean="0"/>
              <a:t>Open</a:t>
            </a:r>
            <a:r>
              <a:rPr lang="en-US" dirty="0" smtClean="0"/>
              <a:t>: open access, content, and assessment</a:t>
            </a:r>
          </a:p>
          <a:p>
            <a:r>
              <a:rPr lang="en-US" b="1" dirty="0" smtClean="0"/>
              <a:t>Online</a:t>
            </a:r>
            <a:r>
              <a:rPr lang="en-US" dirty="0" smtClean="0"/>
              <a:t>: hosted online by education companies in </a:t>
            </a:r>
            <a:r>
              <a:rPr lang="en-US" dirty="0"/>
              <a:t>partnership with top universities</a:t>
            </a:r>
            <a:endParaRPr lang="en-US" dirty="0" smtClean="0"/>
          </a:p>
          <a:p>
            <a:endParaRPr lang="en-US" b="1" dirty="0" smtClean="0"/>
          </a:p>
          <a:p>
            <a:endParaRPr lang="en-US" dirty="0" smtClean="0"/>
          </a:p>
          <a:p>
            <a:endParaRPr lang="en-US" dirty="0"/>
          </a:p>
        </p:txBody>
      </p:sp>
      <p:pic>
        <p:nvPicPr>
          <p:cNvPr id="6" name="Picture 5"/>
          <p:cNvPicPr>
            <a:picLocks noChangeAspect="1"/>
          </p:cNvPicPr>
          <p:nvPr/>
        </p:nvPicPr>
        <p:blipFill>
          <a:blip r:embed="rId3"/>
          <a:stretch>
            <a:fillRect/>
          </a:stretch>
        </p:blipFill>
        <p:spPr>
          <a:xfrm>
            <a:off x="2133600" y="1537854"/>
            <a:ext cx="4635500" cy="1803400"/>
          </a:xfrm>
          <a:prstGeom prst="rect">
            <a:avLst/>
          </a:prstGeom>
        </p:spPr>
      </p:pic>
    </p:spTree>
    <p:extLst>
      <p:ext uri="{BB962C8B-B14F-4D97-AF65-F5344CB8AC3E}">
        <p14:creationId xmlns:p14="http://schemas.microsoft.com/office/powerpoint/2010/main" val="404515350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Experimental Evaluation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21435667"/>
              </p:ext>
            </p:extLst>
          </p:nvPr>
        </p:nvGraphicFramePr>
        <p:xfrm>
          <a:off x="394508" y="2416463"/>
          <a:ext cx="8534400" cy="1120140"/>
        </p:xfrm>
        <a:graphic>
          <a:graphicData uri="http://schemas.openxmlformats.org/drawingml/2006/table">
            <a:tbl>
              <a:tblPr firstRow="1" bandRow="1">
                <a:tableStyleId>{85BE263C-DBD7-4A20-BB59-AAB30ACAA65A}</a:tableStyleId>
              </a:tblPr>
              <a:tblGrid>
                <a:gridCol w="1422400"/>
                <a:gridCol w="1422400"/>
                <a:gridCol w="1422400"/>
                <a:gridCol w="1422400"/>
                <a:gridCol w="1422400"/>
                <a:gridCol w="1422400"/>
              </a:tblGrid>
              <a:tr h="378460">
                <a:tc>
                  <a:txBody>
                    <a:bodyPr/>
                    <a:lstStyle/>
                    <a:p>
                      <a:r>
                        <a:rPr lang="en-US" dirty="0" smtClean="0"/>
                        <a:t>Model</a:t>
                      </a:r>
                      <a:endParaRPr lang="en-US" dirty="0"/>
                    </a:p>
                  </a:txBody>
                  <a:tcPr marL="94827" marR="94827"/>
                </a:tc>
                <a:tc>
                  <a:txBody>
                    <a:bodyPr/>
                    <a:lstStyle/>
                    <a:p>
                      <a:r>
                        <a:rPr lang="en-US" dirty="0" smtClean="0"/>
                        <a:t>Content </a:t>
                      </a:r>
                      <a:endParaRPr lang="en-US" dirty="0"/>
                    </a:p>
                  </a:txBody>
                  <a:tcPr marL="94827" marR="94827"/>
                </a:tc>
                <a:tc>
                  <a:txBody>
                    <a:bodyPr/>
                    <a:lstStyle/>
                    <a:p>
                      <a:r>
                        <a:rPr lang="en-US" dirty="0" smtClean="0">
                          <a:solidFill>
                            <a:schemeClr val="bg1">
                              <a:lumMod val="65000"/>
                            </a:schemeClr>
                          </a:solidFill>
                        </a:rPr>
                        <a:t>Video </a:t>
                      </a:r>
                      <a:endParaRPr lang="en-US" dirty="0">
                        <a:solidFill>
                          <a:schemeClr val="bg1">
                            <a:lumMod val="65000"/>
                          </a:schemeClr>
                        </a:solidFill>
                      </a:endParaRPr>
                    </a:p>
                  </a:txBody>
                  <a:tcPr marL="94827" marR="94827"/>
                </a:tc>
                <a:tc>
                  <a:txBody>
                    <a:bodyPr/>
                    <a:lstStyle/>
                    <a:p>
                      <a:r>
                        <a:rPr lang="en-US" dirty="0" smtClean="0">
                          <a:solidFill>
                            <a:schemeClr val="bg1">
                              <a:lumMod val="65000"/>
                            </a:schemeClr>
                          </a:solidFill>
                        </a:rPr>
                        <a:t>Audio </a:t>
                      </a:r>
                      <a:endParaRPr lang="en-US" dirty="0">
                        <a:solidFill>
                          <a:schemeClr val="bg1">
                            <a:lumMod val="65000"/>
                          </a:schemeClr>
                        </a:solidFill>
                      </a:endParaRPr>
                    </a:p>
                  </a:txBody>
                  <a:tcPr marL="94827" marR="94827"/>
                </a:tc>
                <a:tc>
                  <a:txBody>
                    <a:bodyPr/>
                    <a:lstStyle/>
                    <a:p>
                      <a:r>
                        <a:rPr lang="en-US" dirty="0" smtClean="0">
                          <a:solidFill>
                            <a:schemeClr val="bg1">
                              <a:lumMod val="65000"/>
                            </a:schemeClr>
                          </a:solidFill>
                        </a:rPr>
                        <a:t>Lecturer</a:t>
                      </a:r>
                      <a:endParaRPr lang="en-US" dirty="0">
                        <a:solidFill>
                          <a:schemeClr val="bg1">
                            <a:lumMod val="65000"/>
                          </a:schemeClr>
                        </a:solidFill>
                      </a:endParaRPr>
                    </a:p>
                  </a:txBody>
                  <a:tcPr marL="94827" marR="94827"/>
                </a:tc>
                <a:tc>
                  <a:txBody>
                    <a:bodyPr/>
                    <a:lstStyle/>
                    <a:p>
                      <a:r>
                        <a:rPr lang="en-US" dirty="0" smtClean="0">
                          <a:solidFill>
                            <a:schemeClr val="bg1">
                              <a:lumMod val="65000"/>
                            </a:schemeClr>
                          </a:solidFill>
                        </a:rPr>
                        <a:t>Subtitles </a:t>
                      </a:r>
                      <a:endParaRPr lang="en-US" dirty="0">
                        <a:solidFill>
                          <a:schemeClr val="bg1">
                            <a:lumMod val="65000"/>
                          </a:schemeClr>
                        </a:solidFill>
                      </a:endParaRPr>
                    </a:p>
                  </a:txBody>
                  <a:tcPr marL="94827" marR="94827"/>
                </a:tc>
              </a:tr>
              <a:tr h="370840">
                <a:tc>
                  <a:txBody>
                    <a:bodyPr/>
                    <a:lstStyle/>
                    <a:p>
                      <a:r>
                        <a:rPr lang="en-US" dirty="0" err="1" smtClean="0"/>
                        <a:t>SeededLDA</a:t>
                      </a:r>
                      <a:endParaRPr lang="en-US" dirty="0"/>
                    </a:p>
                  </a:txBody>
                  <a:tcPr marL="94827" marR="94827"/>
                </a:tc>
                <a:tc>
                  <a:txBody>
                    <a:bodyPr/>
                    <a:lstStyle/>
                    <a:p>
                      <a:r>
                        <a:rPr lang="en-US" dirty="0" smtClean="0"/>
                        <a:t>0.08</a:t>
                      </a:r>
                      <a:endParaRPr lang="en-US" dirty="0"/>
                    </a:p>
                  </a:txBody>
                  <a:tcPr marL="94827" marR="94827"/>
                </a:tc>
                <a:tc>
                  <a:txBody>
                    <a:bodyPr/>
                    <a:lstStyle/>
                    <a:p>
                      <a:r>
                        <a:rPr lang="en-US" dirty="0" smtClean="0">
                          <a:solidFill>
                            <a:schemeClr val="bg1">
                              <a:lumMod val="65000"/>
                            </a:schemeClr>
                          </a:solidFill>
                        </a:rPr>
                        <a:t>0.240</a:t>
                      </a:r>
                      <a:endParaRPr lang="en-US" dirty="0">
                        <a:solidFill>
                          <a:schemeClr val="bg1">
                            <a:lumMod val="65000"/>
                          </a:schemeClr>
                        </a:solidFill>
                      </a:endParaRPr>
                    </a:p>
                  </a:txBody>
                  <a:tcPr marL="94827" marR="94827"/>
                </a:tc>
                <a:tc>
                  <a:txBody>
                    <a:bodyPr/>
                    <a:lstStyle/>
                    <a:p>
                      <a:r>
                        <a:rPr lang="en-US" dirty="0" smtClean="0">
                          <a:solidFill>
                            <a:schemeClr val="bg1">
                              <a:lumMod val="65000"/>
                            </a:schemeClr>
                          </a:solidFill>
                        </a:rPr>
                        <a:t>0.684</a:t>
                      </a:r>
                      <a:endParaRPr lang="en-US" b="1" dirty="0">
                        <a:solidFill>
                          <a:schemeClr val="bg1">
                            <a:lumMod val="65000"/>
                          </a:schemeClr>
                        </a:solidFill>
                      </a:endParaRPr>
                    </a:p>
                  </a:txBody>
                  <a:tcPr marL="94827" marR="94827"/>
                </a:tc>
                <a:tc>
                  <a:txBody>
                    <a:bodyPr/>
                    <a:lstStyle/>
                    <a:p>
                      <a:r>
                        <a:rPr lang="en-US" dirty="0" smtClean="0">
                          <a:solidFill>
                            <a:schemeClr val="bg1">
                              <a:lumMod val="65000"/>
                            </a:schemeClr>
                          </a:solidFill>
                        </a:rPr>
                        <a:t>0.06</a:t>
                      </a:r>
                      <a:endParaRPr lang="en-US" dirty="0">
                        <a:solidFill>
                          <a:schemeClr val="bg1">
                            <a:lumMod val="65000"/>
                          </a:schemeClr>
                        </a:solidFill>
                      </a:endParaRPr>
                    </a:p>
                  </a:txBody>
                  <a:tcPr marL="94827" marR="94827"/>
                </a:tc>
                <a:tc>
                  <a:txBody>
                    <a:bodyPr/>
                    <a:lstStyle/>
                    <a:p>
                      <a:r>
                        <a:rPr lang="en-US" dirty="0" smtClean="0">
                          <a:solidFill>
                            <a:schemeClr val="bg1">
                              <a:lumMod val="65000"/>
                            </a:schemeClr>
                          </a:solidFill>
                        </a:rPr>
                        <a:t>0.397</a:t>
                      </a:r>
                      <a:endParaRPr lang="en-US" dirty="0">
                        <a:solidFill>
                          <a:schemeClr val="bg1">
                            <a:lumMod val="65000"/>
                          </a:schemeClr>
                        </a:solidFill>
                      </a:endParaRPr>
                    </a:p>
                  </a:txBody>
                  <a:tcPr marL="94827" marR="94827"/>
                </a:tc>
              </a:tr>
              <a:tr h="370840">
                <a:tc>
                  <a:txBody>
                    <a:bodyPr/>
                    <a:lstStyle/>
                    <a:p>
                      <a:r>
                        <a:rPr lang="en-US" dirty="0" smtClean="0"/>
                        <a:t>PSL-Joint</a:t>
                      </a:r>
                      <a:endParaRPr lang="en-US" dirty="0"/>
                    </a:p>
                  </a:txBody>
                  <a:tcPr marL="94827" marR="94827"/>
                </a:tc>
                <a:tc>
                  <a:txBody>
                    <a:bodyPr/>
                    <a:lstStyle/>
                    <a:p>
                      <a:r>
                        <a:rPr lang="en-US" b="1" dirty="0" smtClean="0"/>
                        <a:t>0.410</a:t>
                      </a:r>
                      <a:endParaRPr lang="en-US" b="1" dirty="0"/>
                    </a:p>
                  </a:txBody>
                  <a:tcPr marL="94827" marR="94827"/>
                </a:tc>
                <a:tc>
                  <a:txBody>
                    <a:bodyPr/>
                    <a:lstStyle/>
                    <a:p>
                      <a:r>
                        <a:rPr lang="en-US" dirty="0" smtClean="0">
                          <a:solidFill>
                            <a:schemeClr val="bg1">
                              <a:lumMod val="65000"/>
                            </a:schemeClr>
                          </a:solidFill>
                        </a:rPr>
                        <a:t>0.485</a:t>
                      </a:r>
                      <a:endParaRPr lang="en-US" b="1" dirty="0">
                        <a:solidFill>
                          <a:schemeClr val="bg1">
                            <a:lumMod val="65000"/>
                          </a:schemeClr>
                        </a:solidFill>
                      </a:endParaRPr>
                    </a:p>
                  </a:txBody>
                  <a:tcPr marL="94827" marR="94827"/>
                </a:tc>
                <a:tc>
                  <a:txBody>
                    <a:bodyPr/>
                    <a:lstStyle/>
                    <a:p>
                      <a:r>
                        <a:rPr lang="en-US" dirty="0" smtClean="0">
                          <a:solidFill>
                            <a:schemeClr val="bg1">
                              <a:lumMod val="65000"/>
                            </a:schemeClr>
                          </a:solidFill>
                        </a:rPr>
                        <a:t>0.582</a:t>
                      </a:r>
                      <a:endParaRPr lang="en-US" dirty="0">
                        <a:solidFill>
                          <a:schemeClr val="bg1">
                            <a:lumMod val="65000"/>
                          </a:schemeClr>
                        </a:solidFill>
                      </a:endParaRPr>
                    </a:p>
                  </a:txBody>
                  <a:tcPr marL="94827" marR="94827"/>
                </a:tc>
                <a:tc>
                  <a:txBody>
                    <a:bodyPr/>
                    <a:lstStyle/>
                    <a:p>
                      <a:r>
                        <a:rPr lang="en-US" dirty="0" smtClean="0">
                          <a:solidFill>
                            <a:schemeClr val="bg1">
                              <a:lumMod val="65000"/>
                            </a:schemeClr>
                          </a:solidFill>
                        </a:rPr>
                        <a:t>0.323</a:t>
                      </a:r>
                      <a:endParaRPr lang="en-US" b="1" dirty="0">
                        <a:solidFill>
                          <a:schemeClr val="bg1">
                            <a:lumMod val="65000"/>
                          </a:schemeClr>
                        </a:solidFill>
                      </a:endParaRPr>
                    </a:p>
                  </a:txBody>
                  <a:tcPr marL="94827" marR="94827"/>
                </a:tc>
                <a:tc>
                  <a:txBody>
                    <a:bodyPr/>
                    <a:lstStyle/>
                    <a:p>
                      <a:r>
                        <a:rPr lang="en-US" dirty="0" smtClean="0">
                          <a:solidFill>
                            <a:schemeClr val="bg1">
                              <a:lumMod val="65000"/>
                            </a:schemeClr>
                          </a:solidFill>
                        </a:rPr>
                        <a:t>0.461</a:t>
                      </a:r>
                      <a:endParaRPr lang="en-US" b="1" dirty="0">
                        <a:solidFill>
                          <a:schemeClr val="bg1">
                            <a:lumMod val="65000"/>
                          </a:schemeClr>
                        </a:solidFill>
                      </a:endParaRPr>
                    </a:p>
                  </a:txBody>
                  <a:tcPr marL="94827" marR="94827"/>
                </a:tc>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585790255"/>
              </p:ext>
            </p:extLst>
          </p:nvPr>
        </p:nvGraphicFramePr>
        <p:xfrm>
          <a:off x="408969" y="4663440"/>
          <a:ext cx="6858000" cy="1107440"/>
        </p:xfrm>
        <a:graphic>
          <a:graphicData uri="http://schemas.openxmlformats.org/drawingml/2006/table">
            <a:tbl>
              <a:tblPr firstRow="1" bandRow="1">
                <a:tableStyleId>{9DCAF9ED-07DC-4A11-8D7F-57B35C25682E}</a:tableStyleId>
              </a:tblPr>
              <a:tblGrid>
                <a:gridCol w="1371600"/>
                <a:gridCol w="1371600"/>
                <a:gridCol w="1371600"/>
                <a:gridCol w="1371600"/>
                <a:gridCol w="1371600"/>
              </a:tblGrid>
              <a:tr h="0">
                <a:tc>
                  <a:txBody>
                    <a:bodyPr/>
                    <a:lstStyle/>
                    <a:p>
                      <a:r>
                        <a:rPr lang="en-US" dirty="0" smtClean="0"/>
                        <a:t>Model</a:t>
                      </a:r>
                      <a:endParaRPr lang="en-US" dirty="0"/>
                    </a:p>
                  </a:txBody>
                  <a:tcPr/>
                </a:tc>
                <a:tc>
                  <a:txBody>
                    <a:bodyPr/>
                    <a:lstStyle/>
                    <a:p>
                      <a:r>
                        <a:rPr lang="en-US" dirty="0" smtClean="0"/>
                        <a:t>Content </a:t>
                      </a:r>
                      <a:endParaRPr lang="en-US" dirty="0"/>
                    </a:p>
                  </a:txBody>
                  <a:tcPr/>
                </a:tc>
                <a:tc>
                  <a:txBody>
                    <a:bodyPr/>
                    <a:lstStyle/>
                    <a:p>
                      <a:r>
                        <a:rPr lang="en-US" dirty="0" smtClean="0">
                          <a:solidFill>
                            <a:srgbClr val="BFBFBF"/>
                          </a:solidFill>
                        </a:rPr>
                        <a:t>Submission</a:t>
                      </a:r>
                      <a:endParaRPr lang="en-US" dirty="0">
                        <a:solidFill>
                          <a:srgbClr val="BFBFBF"/>
                        </a:solidFill>
                      </a:endParaRPr>
                    </a:p>
                  </a:txBody>
                  <a:tcPr/>
                </a:tc>
                <a:tc>
                  <a:txBody>
                    <a:bodyPr/>
                    <a:lstStyle/>
                    <a:p>
                      <a:r>
                        <a:rPr lang="en-US" dirty="0" smtClean="0">
                          <a:solidFill>
                            <a:srgbClr val="BFBFBF"/>
                          </a:solidFill>
                        </a:rPr>
                        <a:t>Deadlines</a:t>
                      </a:r>
                      <a:endParaRPr lang="en-US" dirty="0">
                        <a:solidFill>
                          <a:srgbClr val="BFBFBF"/>
                        </a:solidFill>
                      </a:endParaRPr>
                    </a:p>
                  </a:txBody>
                  <a:tcPr/>
                </a:tc>
                <a:tc>
                  <a:txBody>
                    <a:bodyPr/>
                    <a:lstStyle/>
                    <a:p>
                      <a:r>
                        <a:rPr lang="en-US" dirty="0" smtClean="0">
                          <a:solidFill>
                            <a:srgbClr val="BFBFBF"/>
                          </a:solidFill>
                        </a:rPr>
                        <a:t>Grading</a:t>
                      </a:r>
                      <a:endParaRPr lang="en-US" dirty="0">
                        <a:solidFill>
                          <a:srgbClr val="BFBFBF"/>
                        </a:solidFill>
                      </a:endParaRPr>
                    </a:p>
                  </a:txBody>
                  <a:tcPr/>
                </a:tc>
              </a:tr>
              <a:tr h="370840">
                <a:tc>
                  <a:txBody>
                    <a:bodyPr/>
                    <a:lstStyle/>
                    <a:p>
                      <a:r>
                        <a:rPr lang="en-US" dirty="0" err="1" smtClean="0"/>
                        <a:t>SeededLDA</a:t>
                      </a:r>
                      <a:endParaRPr lang="en-US" dirty="0"/>
                    </a:p>
                  </a:txBody>
                  <a:tcPr/>
                </a:tc>
                <a:tc>
                  <a:txBody>
                    <a:bodyPr/>
                    <a:lstStyle/>
                    <a:p>
                      <a:r>
                        <a:rPr lang="en-US" dirty="0" smtClean="0"/>
                        <a:t>0.011</a:t>
                      </a:r>
                      <a:endParaRPr lang="en-US" dirty="0"/>
                    </a:p>
                  </a:txBody>
                  <a:tcPr/>
                </a:tc>
                <a:tc>
                  <a:txBody>
                    <a:bodyPr/>
                    <a:lstStyle/>
                    <a:p>
                      <a:r>
                        <a:rPr lang="en-US" b="1" dirty="0" smtClean="0">
                          <a:solidFill>
                            <a:srgbClr val="BFBFBF"/>
                          </a:solidFill>
                        </a:rPr>
                        <a:t>0.437</a:t>
                      </a:r>
                      <a:endParaRPr lang="en-US" b="1" dirty="0">
                        <a:solidFill>
                          <a:srgbClr val="BFBFBF"/>
                        </a:solidFill>
                      </a:endParaRPr>
                    </a:p>
                  </a:txBody>
                  <a:tcPr/>
                </a:tc>
                <a:tc>
                  <a:txBody>
                    <a:bodyPr/>
                    <a:lstStyle/>
                    <a:p>
                      <a:r>
                        <a:rPr lang="en-US" dirty="0" smtClean="0">
                          <a:solidFill>
                            <a:srgbClr val="BFBFBF"/>
                          </a:solidFill>
                        </a:rPr>
                        <a:t>0.214</a:t>
                      </a:r>
                      <a:endParaRPr lang="en-US" dirty="0">
                        <a:solidFill>
                          <a:srgbClr val="BFBFBF"/>
                        </a:solidFill>
                      </a:endParaRPr>
                    </a:p>
                  </a:txBody>
                  <a:tcPr/>
                </a:tc>
                <a:tc>
                  <a:txBody>
                    <a:bodyPr/>
                    <a:lstStyle/>
                    <a:p>
                      <a:r>
                        <a:rPr lang="en-US" dirty="0" smtClean="0">
                          <a:solidFill>
                            <a:srgbClr val="BFBFBF"/>
                          </a:solidFill>
                        </a:rPr>
                        <a:t>0.514</a:t>
                      </a:r>
                      <a:endParaRPr lang="en-US" dirty="0">
                        <a:solidFill>
                          <a:srgbClr val="BFBFBF"/>
                        </a:solidFill>
                      </a:endParaRPr>
                    </a:p>
                  </a:txBody>
                  <a:tcPr/>
                </a:tc>
              </a:tr>
              <a:tr h="370840">
                <a:tc>
                  <a:txBody>
                    <a:bodyPr/>
                    <a:lstStyle/>
                    <a:p>
                      <a:r>
                        <a:rPr lang="en-US" dirty="0" smtClean="0"/>
                        <a:t>PSL-Joint</a:t>
                      </a:r>
                      <a:endParaRPr lang="en-US" dirty="0"/>
                    </a:p>
                  </a:txBody>
                  <a:tcPr/>
                </a:tc>
                <a:tc>
                  <a:txBody>
                    <a:bodyPr/>
                    <a:lstStyle/>
                    <a:p>
                      <a:r>
                        <a:rPr lang="en-US" b="1" dirty="0" smtClean="0"/>
                        <a:t>0.36</a:t>
                      </a:r>
                      <a:endParaRPr lang="en-US" b="1" dirty="0"/>
                    </a:p>
                  </a:txBody>
                  <a:tcPr/>
                </a:tc>
                <a:tc>
                  <a:txBody>
                    <a:bodyPr/>
                    <a:lstStyle/>
                    <a:p>
                      <a:r>
                        <a:rPr lang="en-US" b="0" dirty="0" smtClean="0">
                          <a:solidFill>
                            <a:srgbClr val="BFBFBF"/>
                          </a:solidFill>
                        </a:rPr>
                        <a:t>0.416</a:t>
                      </a:r>
                      <a:endParaRPr lang="en-US" b="0" dirty="0">
                        <a:solidFill>
                          <a:srgbClr val="BFBFBF"/>
                        </a:solidFill>
                      </a:endParaRPr>
                    </a:p>
                  </a:txBody>
                  <a:tcPr/>
                </a:tc>
                <a:tc>
                  <a:txBody>
                    <a:bodyPr/>
                    <a:lstStyle/>
                    <a:p>
                      <a:r>
                        <a:rPr lang="en-US" dirty="0" smtClean="0">
                          <a:solidFill>
                            <a:srgbClr val="BFBFBF"/>
                          </a:solidFill>
                        </a:rPr>
                        <a:t>0.611</a:t>
                      </a:r>
                      <a:endParaRPr lang="en-US" dirty="0">
                        <a:solidFill>
                          <a:srgbClr val="BFBFBF"/>
                        </a:solidFill>
                      </a:endParaRPr>
                    </a:p>
                  </a:txBody>
                  <a:tcPr/>
                </a:tc>
                <a:tc>
                  <a:txBody>
                    <a:bodyPr/>
                    <a:lstStyle/>
                    <a:p>
                      <a:r>
                        <a:rPr lang="en-US" b="1" dirty="0" smtClean="0">
                          <a:solidFill>
                            <a:srgbClr val="BFBFBF"/>
                          </a:solidFill>
                        </a:rPr>
                        <a:t>0.550</a:t>
                      </a:r>
                      <a:endParaRPr lang="en-US" b="1" dirty="0">
                        <a:solidFill>
                          <a:srgbClr val="BFBFBF"/>
                        </a:solidFill>
                      </a:endParaRPr>
                    </a:p>
                  </a:txBody>
                  <a:tcPr/>
                </a:tc>
              </a:tr>
            </a:tbl>
          </a:graphicData>
        </a:graphic>
      </p:graphicFrame>
      <p:sp>
        <p:nvSpPr>
          <p:cNvPr id="8" name="Content Placeholder 2"/>
          <p:cNvSpPr txBox="1">
            <a:spLocks/>
          </p:cNvSpPr>
          <p:nvPr/>
        </p:nvSpPr>
        <p:spPr>
          <a:xfrm>
            <a:off x="457200" y="1600201"/>
            <a:ext cx="8229600" cy="8971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solidFill>
                  <a:srgbClr val="BFBFBF"/>
                </a:solidFill>
              </a:rPr>
              <a:t>Fine-grained aspects under coarse aspect “lecture”</a:t>
            </a:r>
            <a:endParaRPr lang="en-US" sz="2400" dirty="0">
              <a:solidFill>
                <a:srgbClr val="BFBFBF"/>
              </a:solidFill>
            </a:endParaRPr>
          </a:p>
        </p:txBody>
      </p:sp>
      <p:sp>
        <p:nvSpPr>
          <p:cNvPr id="9" name="Content Placeholder 2"/>
          <p:cNvSpPr txBox="1">
            <a:spLocks/>
          </p:cNvSpPr>
          <p:nvPr/>
        </p:nvSpPr>
        <p:spPr>
          <a:xfrm>
            <a:off x="457200" y="4020279"/>
            <a:ext cx="8229600" cy="6431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solidFill>
                  <a:srgbClr val="BFBFBF"/>
                </a:solidFill>
              </a:rPr>
              <a:t>Fine-grained aspects under coarse aspect “quiz”</a:t>
            </a:r>
            <a:endParaRPr lang="en-US" sz="2400" dirty="0">
              <a:solidFill>
                <a:srgbClr val="BFBFBF"/>
              </a:solidFill>
            </a:endParaRPr>
          </a:p>
        </p:txBody>
      </p:sp>
      <p:sp>
        <p:nvSpPr>
          <p:cNvPr id="10" name="Cloud 9"/>
          <p:cNvSpPr/>
          <p:nvPr/>
        </p:nvSpPr>
        <p:spPr>
          <a:xfrm>
            <a:off x="3394287" y="2752126"/>
            <a:ext cx="4608962" cy="2121747"/>
          </a:xfrm>
          <a:prstGeom prst="cloud">
            <a:avLst/>
          </a:prstGeom>
          <a:ln/>
        </p:spPr>
        <p:style>
          <a:lnRef idx="2">
            <a:schemeClr val="dk1"/>
          </a:lnRef>
          <a:fillRef idx="1">
            <a:schemeClr val="lt1"/>
          </a:fillRef>
          <a:effectRef idx="0">
            <a:schemeClr val="dk1"/>
          </a:effectRef>
          <a:fontRef idx="minor">
            <a:schemeClr val="dk1"/>
          </a:fontRef>
        </p:style>
        <p:txBody>
          <a:bodyPr/>
          <a:lstStyle/>
          <a:p>
            <a:r>
              <a:rPr lang="en-US" sz="2400" dirty="0" smtClean="0"/>
              <a:t>PSL-Joint distinguishes between lecture-content and quiz-content</a:t>
            </a:r>
            <a:endParaRPr lang="en-US" sz="2400" dirty="0"/>
          </a:p>
        </p:txBody>
      </p:sp>
      <p:sp>
        <p:nvSpPr>
          <p:cNvPr id="5" name="Right Arrow 4"/>
          <p:cNvSpPr/>
          <p:nvPr/>
        </p:nvSpPr>
        <p:spPr>
          <a:xfrm rot="1480606">
            <a:off x="2556316" y="3446780"/>
            <a:ext cx="537404" cy="26619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ight Arrow 12"/>
          <p:cNvSpPr/>
          <p:nvPr/>
        </p:nvSpPr>
        <p:spPr>
          <a:xfrm rot="19367124">
            <a:off x="2284609" y="4962561"/>
            <a:ext cx="1587766" cy="32790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764494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Experimental Evaluation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70510689"/>
              </p:ext>
            </p:extLst>
          </p:nvPr>
        </p:nvGraphicFramePr>
        <p:xfrm>
          <a:off x="394508" y="2416463"/>
          <a:ext cx="8534400" cy="1120140"/>
        </p:xfrm>
        <a:graphic>
          <a:graphicData uri="http://schemas.openxmlformats.org/drawingml/2006/table">
            <a:tbl>
              <a:tblPr firstRow="1" bandRow="1">
                <a:tableStyleId>{85BE263C-DBD7-4A20-BB59-AAB30ACAA65A}</a:tableStyleId>
              </a:tblPr>
              <a:tblGrid>
                <a:gridCol w="1422400"/>
                <a:gridCol w="1422400"/>
                <a:gridCol w="1422400"/>
                <a:gridCol w="1422400"/>
                <a:gridCol w="1422400"/>
                <a:gridCol w="1422400"/>
              </a:tblGrid>
              <a:tr h="378460">
                <a:tc>
                  <a:txBody>
                    <a:bodyPr/>
                    <a:lstStyle/>
                    <a:p>
                      <a:r>
                        <a:rPr lang="en-US" dirty="0" smtClean="0"/>
                        <a:t>Model</a:t>
                      </a:r>
                      <a:endParaRPr lang="en-US" dirty="0"/>
                    </a:p>
                  </a:txBody>
                  <a:tcPr marL="94827" marR="94827"/>
                </a:tc>
                <a:tc>
                  <a:txBody>
                    <a:bodyPr/>
                    <a:lstStyle/>
                    <a:p>
                      <a:r>
                        <a:rPr lang="en-US" dirty="0" smtClean="0">
                          <a:solidFill>
                            <a:srgbClr val="A6A6A6"/>
                          </a:solidFill>
                        </a:rPr>
                        <a:t>Content </a:t>
                      </a:r>
                      <a:endParaRPr lang="en-US" dirty="0">
                        <a:solidFill>
                          <a:srgbClr val="A6A6A6"/>
                        </a:solidFill>
                      </a:endParaRPr>
                    </a:p>
                  </a:txBody>
                  <a:tcPr marL="94827" marR="94827"/>
                </a:tc>
                <a:tc>
                  <a:txBody>
                    <a:bodyPr/>
                    <a:lstStyle/>
                    <a:p>
                      <a:r>
                        <a:rPr lang="en-US" dirty="0" smtClean="0">
                          <a:solidFill>
                            <a:schemeClr val="bg1">
                              <a:lumMod val="65000"/>
                            </a:schemeClr>
                          </a:solidFill>
                        </a:rPr>
                        <a:t>Video </a:t>
                      </a:r>
                      <a:endParaRPr lang="en-US" dirty="0">
                        <a:solidFill>
                          <a:schemeClr val="bg1">
                            <a:lumMod val="65000"/>
                          </a:schemeClr>
                        </a:solidFill>
                      </a:endParaRPr>
                    </a:p>
                  </a:txBody>
                  <a:tcPr marL="94827" marR="94827"/>
                </a:tc>
                <a:tc>
                  <a:txBody>
                    <a:bodyPr/>
                    <a:lstStyle/>
                    <a:p>
                      <a:r>
                        <a:rPr lang="en-US" dirty="0" smtClean="0">
                          <a:solidFill>
                            <a:schemeClr val="bg1">
                              <a:lumMod val="65000"/>
                            </a:schemeClr>
                          </a:solidFill>
                        </a:rPr>
                        <a:t>Audio </a:t>
                      </a:r>
                      <a:endParaRPr lang="en-US" dirty="0">
                        <a:solidFill>
                          <a:schemeClr val="bg1">
                            <a:lumMod val="65000"/>
                          </a:schemeClr>
                        </a:solidFill>
                      </a:endParaRPr>
                    </a:p>
                  </a:txBody>
                  <a:tcPr marL="94827" marR="94827"/>
                </a:tc>
                <a:tc>
                  <a:txBody>
                    <a:bodyPr/>
                    <a:lstStyle/>
                    <a:p>
                      <a:r>
                        <a:rPr lang="en-US" dirty="0" smtClean="0">
                          <a:solidFill>
                            <a:schemeClr val="bg1"/>
                          </a:solidFill>
                        </a:rPr>
                        <a:t>Lecturer</a:t>
                      </a:r>
                      <a:endParaRPr lang="en-US" dirty="0">
                        <a:solidFill>
                          <a:schemeClr val="bg1"/>
                        </a:solidFill>
                      </a:endParaRPr>
                    </a:p>
                  </a:txBody>
                  <a:tcPr marL="94827" marR="94827"/>
                </a:tc>
                <a:tc>
                  <a:txBody>
                    <a:bodyPr/>
                    <a:lstStyle/>
                    <a:p>
                      <a:r>
                        <a:rPr lang="en-US" dirty="0" smtClean="0">
                          <a:solidFill>
                            <a:schemeClr val="bg1">
                              <a:lumMod val="65000"/>
                            </a:schemeClr>
                          </a:solidFill>
                        </a:rPr>
                        <a:t>Subtitles </a:t>
                      </a:r>
                      <a:endParaRPr lang="en-US" dirty="0">
                        <a:solidFill>
                          <a:schemeClr val="bg1">
                            <a:lumMod val="65000"/>
                          </a:schemeClr>
                        </a:solidFill>
                      </a:endParaRPr>
                    </a:p>
                  </a:txBody>
                  <a:tcPr marL="94827" marR="94827"/>
                </a:tc>
              </a:tr>
              <a:tr h="370840">
                <a:tc>
                  <a:txBody>
                    <a:bodyPr/>
                    <a:lstStyle/>
                    <a:p>
                      <a:r>
                        <a:rPr lang="en-US" dirty="0" err="1" smtClean="0"/>
                        <a:t>SeededLDA</a:t>
                      </a:r>
                      <a:endParaRPr lang="en-US" dirty="0"/>
                    </a:p>
                  </a:txBody>
                  <a:tcPr marL="94827" marR="94827"/>
                </a:tc>
                <a:tc>
                  <a:txBody>
                    <a:bodyPr/>
                    <a:lstStyle/>
                    <a:p>
                      <a:r>
                        <a:rPr lang="en-US" dirty="0" smtClean="0">
                          <a:solidFill>
                            <a:srgbClr val="A6A6A6"/>
                          </a:solidFill>
                        </a:rPr>
                        <a:t>0.08</a:t>
                      </a:r>
                      <a:endParaRPr lang="en-US" dirty="0">
                        <a:solidFill>
                          <a:srgbClr val="A6A6A6"/>
                        </a:solidFill>
                      </a:endParaRPr>
                    </a:p>
                  </a:txBody>
                  <a:tcPr marL="94827" marR="94827"/>
                </a:tc>
                <a:tc>
                  <a:txBody>
                    <a:bodyPr/>
                    <a:lstStyle/>
                    <a:p>
                      <a:r>
                        <a:rPr lang="en-US" dirty="0" smtClean="0">
                          <a:solidFill>
                            <a:schemeClr val="bg1">
                              <a:lumMod val="65000"/>
                            </a:schemeClr>
                          </a:solidFill>
                        </a:rPr>
                        <a:t>0.240</a:t>
                      </a:r>
                      <a:endParaRPr lang="en-US" dirty="0">
                        <a:solidFill>
                          <a:schemeClr val="bg1">
                            <a:lumMod val="65000"/>
                          </a:schemeClr>
                        </a:solidFill>
                      </a:endParaRPr>
                    </a:p>
                  </a:txBody>
                  <a:tcPr marL="94827" marR="94827"/>
                </a:tc>
                <a:tc>
                  <a:txBody>
                    <a:bodyPr/>
                    <a:lstStyle/>
                    <a:p>
                      <a:r>
                        <a:rPr lang="en-US" dirty="0" smtClean="0">
                          <a:solidFill>
                            <a:schemeClr val="bg1">
                              <a:lumMod val="65000"/>
                            </a:schemeClr>
                          </a:solidFill>
                        </a:rPr>
                        <a:t>0.684</a:t>
                      </a:r>
                      <a:endParaRPr lang="en-US" b="1" dirty="0">
                        <a:solidFill>
                          <a:schemeClr val="bg1">
                            <a:lumMod val="65000"/>
                          </a:schemeClr>
                        </a:solidFill>
                      </a:endParaRPr>
                    </a:p>
                  </a:txBody>
                  <a:tcPr marL="94827" marR="94827"/>
                </a:tc>
                <a:tc>
                  <a:txBody>
                    <a:bodyPr/>
                    <a:lstStyle/>
                    <a:p>
                      <a:r>
                        <a:rPr lang="en-US" dirty="0" smtClean="0">
                          <a:solidFill>
                            <a:schemeClr val="tx1"/>
                          </a:solidFill>
                        </a:rPr>
                        <a:t>0.06</a:t>
                      </a:r>
                      <a:endParaRPr lang="en-US" dirty="0">
                        <a:solidFill>
                          <a:schemeClr val="tx1"/>
                        </a:solidFill>
                      </a:endParaRPr>
                    </a:p>
                  </a:txBody>
                  <a:tcPr marL="94827" marR="94827"/>
                </a:tc>
                <a:tc>
                  <a:txBody>
                    <a:bodyPr/>
                    <a:lstStyle/>
                    <a:p>
                      <a:r>
                        <a:rPr lang="en-US" dirty="0" smtClean="0">
                          <a:solidFill>
                            <a:schemeClr val="bg1">
                              <a:lumMod val="65000"/>
                            </a:schemeClr>
                          </a:solidFill>
                        </a:rPr>
                        <a:t>0.397</a:t>
                      </a:r>
                      <a:endParaRPr lang="en-US" dirty="0">
                        <a:solidFill>
                          <a:schemeClr val="bg1">
                            <a:lumMod val="65000"/>
                          </a:schemeClr>
                        </a:solidFill>
                      </a:endParaRPr>
                    </a:p>
                  </a:txBody>
                  <a:tcPr marL="94827" marR="94827"/>
                </a:tc>
              </a:tr>
              <a:tr h="370840">
                <a:tc>
                  <a:txBody>
                    <a:bodyPr/>
                    <a:lstStyle/>
                    <a:p>
                      <a:r>
                        <a:rPr lang="en-US" dirty="0" smtClean="0"/>
                        <a:t>PSL-Joint</a:t>
                      </a:r>
                      <a:endParaRPr lang="en-US" dirty="0"/>
                    </a:p>
                  </a:txBody>
                  <a:tcPr marL="94827" marR="94827"/>
                </a:tc>
                <a:tc>
                  <a:txBody>
                    <a:bodyPr/>
                    <a:lstStyle/>
                    <a:p>
                      <a:r>
                        <a:rPr lang="en-US" b="1" dirty="0" smtClean="0">
                          <a:solidFill>
                            <a:srgbClr val="A6A6A6"/>
                          </a:solidFill>
                        </a:rPr>
                        <a:t>0.410</a:t>
                      </a:r>
                      <a:endParaRPr lang="en-US" b="1" dirty="0">
                        <a:solidFill>
                          <a:srgbClr val="A6A6A6"/>
                        </a:solidFill>
                      </a:endParaRPr>
                    </a:p>
                  </a:txBody>
                  <a:tcPr marL="94827" marR="94827"/>
                </a:tc>
                <a:tc>
                  <a:txBody>
                    <a:bodyPr/>
                    <a:lstStyle/>
                    <a:p>
                      <a:r>
                        <a:rPr lang="en-US" dirty="0" smtClean="0">
                          <a:solidFill>
                            <a:schemeClr val="bg1">
                              <a:lumMod val="65000"/>
                            </a:schemeClr>
                          </a:solidFill>
                        </a:rPr>
                        <a:t>0.485</a:t>
                      </a:r>
                      <a:endParaRPr lang="en-US" b="1" dirty="0">
                        <a:solidFill>
                          <a:schemeClr val="bg1">
                            <a:lumMod val="65000"/>
                          </a:schemeClr>
                        </a:solidFill>
                      </a:endParaRPr>
                    </a:p>
                  </a:txBody>
                  <a:tcPr marL="94827" marR="94827"/>
                </a:tc>
                <a:tc>
                  <a:txBody>
                    <a:bodyPr/>
                    <a:lstStyle/>
                    <a:p>
                      <a:r>
                        <a:rPr lang="en-US" dirty="0" smtClean="0">
                          <a:solidFill>
                            <a:schemeClr val="bg1">
                              <a:lumMod val="65000"/>
                            </a:schemeClr>
                          </a:solidFill>
                        </a:rPr>
                        <a:t>0.582</a:t>
                      </a:r>
                      <a:endParaRPr lang="en-US" dirty="0">
                        <a:solidFill>
                          <a:schemeClr val="bg1">
                            <a:lumMod val="65000"/>
                          </a:schemeClr>
                        </a:solidFill>
                      </a:endParaRPr>
                    </a:p>
                  </a:txBody>
                  <a:tcPr marL="94827" marR="94827"/>
                </a:tc>
                <a:tc>
                  <a:txBody>
                    <a:bodyPr/>
                    <a:lstStyle/>
                    <a:p>
                      <a:r>
                        <a:rPr lang="en-US" b="1" dirty="0" smtClean="0">
                          <a:solidFill>
                            <a:schemeClr val="tx1"/>
                          </a:solidFill>
                        </a:rPr>
                        <a:t>0.323</a:t>
                      </a:r>
                      <a:endParaRPr lang="en-US" b="1" dirty="0">
                        <a:solidFill>
                          <a:schemeClr val="tx1"/>
                        </a:solidFill>
                      </a:endParaRPr>
                    </a:p>
                  </a:txBody>
                  <a:tcPr marL="94827" marR="94827"/>
                </a:tc>
                <a:tc>
                  <a:txBody>
                    <a:bodyPr/>
                    <a:lstStyle/>
                    <a:p>
                      <a:r>
                        <a:rPr lang="en-US" dirty="0" smtClean="0">
                          <a:solidFill>
                            <a:schemeClr val="bg1">
                              <a:lumMod val="65000"/>
                            </a:schemeClr>
                          </a:solidFill>
                        </a:rPr>
                        <a:t>0.461</a:t>
                      </a:r>
                      <a:endParaRPr lang="en-US" b="1" dirty="0">
                        <a:solidFill>
                          <a:schemeClr val="bg1">
                            <a:lumMod val="65000"/>
                          </a:schemeClr>
                        </a:solidFill>
                      </a:endParaRPr>
                    </a:p>
                  </a:txBody>
                  <a:tcPr marL="94827" marR="94827"/>
                </a:tc>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4097852826"/>
              </p:ext>
            </p:extLst>
          </p:nvPr>
        </p:nvGraphicFramePr>
        <p:xfrm>
          <a:off x="408969" y="4663440"/>
          <a:ext cx="6858000" cy="1107440"/>
        </p:xfrm>
        <a:graphic>
          <a:graphicData uri="http://schemas.openxmlformats.org/drawingml/2006/table">
            <a:tbl>
              <a:tblPr firstRow="1" bandRow="1">
                <a:tableStyleId>{85BE263C-DBD7-4A20-BB59-AAB30ACAA65A}</a:tableStyleId>
              </a:tblPr>
              <a:tblGrid>
                <a:gridCol w="1371600"/>
                <a:gridCol w="1371600"/>
                <a:gridCol w="1371600"/>
                <a:gridCol w="1371600"/>
                <a:gridCol w="1371600"/>
              </a:tblGrid>
              <a:tr h="0">
                <a:tc>
                  <a:txBody>
                    <a:bodyPr/>
                    <a:lstStyle/>
                    <a:p>
                      <a:r>
                        <a:rPr lang="en-US" dirty="0" smtClean="0"/>
                        <a:t>Model</a:t>
                      </a:r>
                      <a:endParaRPr lang="en-US" dirty="0"/>
                    </a:p>
                  </a:txBody>
                  <a:tcPr/>
                </a:tc>
                <a:tc>
                  <a:txBody>
                    <a:bodyPr/>
                    <a:lstStyle/>
                    <a:p>
                      <a:r>
                        <a:rPr lang="en-US" dirty="0" smtClean="0">
                          <a:solidFill>
                            <a:schemeClr val="bg1">
                              <a:lumMod val="65000"/>
                            </a:schemeClr>
                          </a:solidFill>
                        </a:rPr>
                        <a:t>Content </a:t>
                      </a:r>
                      <a:endParaRPr lang="en-US" dirty="0">
                        <a:solidFill>
                          <a:schemeClr val="bg1">
                            <a:lumMod val="65000"/>
                          </a:schemeClr>
                        </a:solidFill>
                      </a:endParaRPr>
                    </a:p>
                  </a:txBody>
                  <a:tcPr/>
                </a:tc>
                <a:tc>
                  <a:txBody>
                    <a:bodyPr/>
                    <a:lstStyle/>
                    <a:p>
                      <a:r>
                        <a:rPr lang="en-US" dirty="0" smtClean="0">
                          <a:solidFill>
                            <a:schemeClr val="bg1">
                              <a:lumMod val="65000"/>
                            </a:schemeClr>
                          </a:solidFill>
                        </a:rPr>
                        <a:t>Submission</a:t>
                      </a:r>
                      <a:endParaRPr lang="en-US" dirty="0">
                        <a:solidFill>
                          <a:schemeClr val="bg1">
                            <a:lumMod val="65000"/>
                          </a:schemeClr>
                        </a:solidFill>
                      </a:endParaRPr>
                    </a:p>
                  </a:txBody>
                  <a:tcPr/>
                </a:tc>
                <a:tc>
                  <a:txBody>
                    <a:bodyPr/>
                    <a:lstStyle/>
                    <a:p>
                      <a:r>
                        <a:rPr lang="en-US" dirty="0" smtClean="0"/>
                        <a:t>Deadlines</a:t>
                      </a:r>
                      <a:endParaRPr lang="en-US" dirty="0">
                        <a:solidFill>
                          <a:schemeClr val="tx1"/>
                        </a:solidFill>
                      </a:endParaRPr>
                    </a:p>
                  </a:txBody>
                  <a:tcPr/>
                </a:tc>
                <a:tc>
                  <a:txBody>
                    <a:bodyPr/>
                    <a:lstStyle/>
                    <a:p>
                      <a:r>
                        <a:rPr lang="en-US" dirty="0" smtClean="0">
                          <a:solidFill>
                            <a:srgbClr val="A6A6A6"/>
                          </a:solidFill>
                        </a:rPr>
                        <a:t>Grading</a:t>
                      </a:r>
                      <a:endParaRPr lang="en-US" dirty="0">
                        <a:solidFill>
                          <a:srgbClr val="A6A6A6"/>
                        </a:solidFill>
                      </a:endParaRPr>
                    </a:p>
                  </a:txBody>
                  <a:tcPr/>
                </a:tc>
              </a:tr>
              <a:tr h="370840">
                <a:tc>
                  <a:txBody>
                    <a:bodyPr/>
                    <a:lstStyle/>
                    <a:p>
                      <a:r>
                        <a:rPr lang="en-US" dirty="0" err="1" smtClean="0"/>
                        <a:t>SeededLDA</a:t>
                      </a:r>
                      <a:endParaRPr lang="en-US" dirty="0"/>
                    </a:p>
                  </a:txBody>
                  <a:tcPr/>
                </a:tc>
                <a:tc>
                  <a:txBody>
                    <a:bodyPr/>
                    <a:lstStyle/>
                    <a:p>
                      <a:r>
                        <a:rPr lang="en-US" dirty="0" smtClean="0">
                          <a:solidFill>
                            <a:schemeClr val="bg1">
                              <a:lumMod val="65000"/>
                            </a:schemeClr>
                          </a:solidFill>
                        </a:rPr>
                        <a:t>0.011</a:t>
                      </a:r>
                      <a:endParaRPr lang="en-US" dirty="0">
                        <a:solidFill>
                          <a:schemeClr val="bg1">
                            <a:lumMod val="65000"/>
                          </a:schemeClr>
                        </a:solidFill>
                      </a:endParaRPr>
                    </a:p>
                  </a:txBody>
                  <a:tcPr/>
                </a:tc>
                <a:tc>
                  <a:txBody>
                    <a:bodyPr/>
                    <a:lstStyle/>
                    <a:p>
                      <a:r>
                        <a:rPr lang="en-US" dirty="0" smtClean="0">
                          <a:solidFill>
                            <a:schemeClr val="bg1">
                              <a:lumMod val="65000"/>
                            </a:schemeClr>
                          </a:solidFill>
                        </a:rPr>
                        <a:t>0.437</a:t>
                      </a:r>
                      <a:endParaRPr lang="en-US" b="1" dirty="0">
                        <a:solidFill>
                          <a:schemeClr val="bg1">
                            <a:lumMod val="65000"/>
                          </a:schemeClr>
                        </a:solidFill>
                      </a:endParaRPr>
                    </a:p>
                  </a:txBody>
                  <a:tcPr/>
                </a:tc>
                <a:tc>
                  <a:txBody>
                    <a:bodyPr/>
                    <a:lstStyle/>
                    <a:p>
                      <a:r>
                        <a:rPr lang="en-US" dirty="0" smtClean="0"/>
                        <a:t>0.214</a:t>
                      </a:r>
                      <a:endParaRPr lang="en-US" dirty="0">
                        <a:solidFill>
                          <a:schemeClr val="tx1"/>
                        </a:solidFill>
                      </a:endParaRPr>
                    </a:p>
                  </a:txBody>
                  <a:tcPr/>
                </a:tc>
                <a:tc>
                  <a:txBody>
                    <a:bodyPr/>
                    <a:lstStyle/>
                    <a:p>
                      <a:r>
                        <a:rPr lang="en-US" dirty="0" smtClean="0">
                          <a:solidFill>
                            <a:srgbClr val="A6A6A6"/>
                          </a:solidFill>
                        </a:rPr>
                        <a:t>0.514</a:t>
                      </a:r>
                      <a:endParaRPr lang="en-US" dirty="0">
                        <a:solidFill>
                          <a:srgbClr val="A6A6A6"/>
                        </a:solidFill>
                      </a:endParaRPr>
                    </a:p>
                  </a:txBody>
                  <a:tcPr/>
                </a:tc>
              </a:tr>
              <a:tr h="370840">
                <a:tc>
                  <a:txBody>
                    <a:bodyPr/>
                    <a:lstStyle/>
                    <a:p>
                      <a:r>
                        <a:rPr lang="en-US" dirty="0" smtClean="0"/>
                        <a:t>PSL-Joint</a:t>
                      </a:r>
                      <a:endParaRPr lang="en-US" dirty="0"/>
                    </a:p>
                  </a:txBody>
                  <a:tcPr/>
                </a:tc>
                <a:tc>
                  <a:txBody>
                    <a:bodyPr/>
                    <a:lstStyle/>
                    <a:p>
                      <a:r>
                        <a:rPr lang="en-US" dirty="0" smtClean="0">
                          <a:solidFill>
                            <a:schemeClr val="bg1">
                              <a:lumMod val="65000"/>
                            </a:schemeClr>
                          </a:solidFill>
                        </a:rPr>
                        <a:t>0.36</a:t>
                      </a:r>
                      <a:endParaRPr lang="en-US" b="1" dirty="0">
                        <a:solidFill>
                          <a:schemeClr val="bg1">
                            <a:lumMod val="65000"/>
                          </a:schemeClr>
                        </a:solidFill>
                      </a:endParaRPr>
                    </a:p>
                  </a:txBody>
                  <a:tcPr/>
                </a:tc>
                <a:tc>
                  <a:txBody>
                    <a:bodyPr/>
                    <a:lstStyle/>
                    <a:p>
                      <a:r>
                        <a:rPr lang="en-US" dirty="0" smtClean="0">
                          <a:solidFill>
                            <a:schemeClr val="bg1">
                              <a:lumMod val="65000"/>
                            </a:schemeClr>
                          </a:solidFill>
                        </a:rPr>
                        <a:t>0.416</a:t>
                      </a:r>
                      <a:endParaRPr lang="en-US" b="0" dirty="0">
                        <a:solidFill>
                          <a:schemeClr val="bg1">
                            <a:lumMod val="65000"/>
                          </a:schemeClr>
                        </a:solidFill>
                      </a:endParaRPr>
                    </a:p>
                  </a:txBody>
                  <a:tcPr/>
                </a:tc>
                <a:tc>
                  <a:txBody>
                    <a:bodyPr/>
                    <a:lstStyle/>
                    <a:p>
                      <a:r>
                        <a:rPr lang="en-US" b="1" dirty="0" smtClean="0"/>
                        <a:t>0.611</a:t>
                      </a:r>
                      <a:endParaRPr lang="en-US" b="1" dirty="0">
                        <a:solidFill>
                          <a:schemeClr val="tx1"/>
                        </a:solidFill>
                      </a:endParaRPr>
                    </a:p>
                  </a:txBody>
                  <a:tcPr/>
                </a:tc>
                <a:tc>
                  <a:txBody>
                    <a:bodyPr/>
                    <a:lstStyle/>
                    <a:p>
                      <a:r>
                        <a:rPr lang="en-US" dirty="0" smtClean="0">
                          <a:solidFill>
                            <a:srgbClr val="A6A6A6"/>
                          </a:solidFill>
                        </a:rPr>
                        <a:t>0.550</a:t>
                      </a:r>
                      <a:endParaRPr lang="en-US" b="1" dirty="0">
                        <a:solidFill>
                          <a:srgbClr val="A6A6A6"/>
                        </a:solidFill>
                      </a:endParaRPr>
                    </a:p>
                  </a:txBody>
                  <a:tcPr/>
                </a:tc>
              </a:tr>
            </a:tbl>
          </a:graphicData>
        </a:graphic>
      </p:graphicFrame>
      <p:sp>
        <p:nvSpPr>
          <p:cNvPr id="8" name="Content Placeholder 2"/>
          <p:cNvSpPr txBox="1">
            <a:spLocks/>
          </p:cNvSpPr>
          <p:nvPr/>
        </p:nvSpPr>
        <p:spPr>
          <a:xfrm>
            <a:off x="457200" y="1600201"/>
            <a:ext cx="8229600" cy="8971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solidFill>
                  <a:srgbClr val="BFBFBF"/>
                </a:solidFill>
              </a:rPr>
              <a:t>Fine-grained aspects under coarse aspect “lecture”</a:t>
            </a:r>
            <a:endParaRPr lang="en-US" sz="2400" dirty="0">
              <a:solidFill>
                <a:srgbClr val="BFBFBF"/>
              </a:solidFill>
            </a:endParaRPr>
          </a:p>
        </p:txBody>
      </p:sp>
      <p:sp>
        <p:nvSpPr>
          <p:cNvPr id="9" name="Content Placeholder 2"/>
          <p:cNvSpPr txBox="1">
            <a:spLocks/>
          </p:cNvSpPr>
          <p:nvPr/>
        </p:nvSpPr>
        <p:spPr>
          <a:xfrm>
            <a:off x="457200" y="4020279"/>
            <a:ext cx="8229600" cy="6431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solidFill>
                  <a:srgbClr val="BFBFBF"/>
                </a:solidFill>
              </a:rPr>
              <a:t>Fine-grained aspects under coarse aspect “quiz”</a:t>
            </a:r>
            <a:endParaRPr lang="en-US" sz="2400" dirty="0">
              <a:solidFill>
                <a:srgbClr val="BFBFBF"/>
              </a:solidFill>
            </a:endParaRPr>
          </a:p>
        </p:txBody>
      </p:sp>
      <p:sp>
        <p:nvSpPr>
          <p:cNvPr id="11" name="Cloud 10"/>
          <p:cNvSpPr/>
          <p:nvPr/>
        </p:nvSpPr>
        <p:spPr>
          <a:xfrm>
            <a:off x="457200" y="2416463"/>
            <a:ext cx="4889500" cy="2099340"/>
          </a:xfrm>
          <a:prstGeom prst="cloud">
            <a:avLst/>
          </a:prstGeom>
          <a:ln/>
        </p:spPr>
        <p:style>
          <a:lnRef idx="2">
            <a:schemeClr val="dk1"/>
          </a:lnRef>
          <a:fillRef idx="1">
            <a:schemeClr val="lt1"/>
          </a:fillRef>
          <a:effectRef idx="0">
            <a:schemeClr val="dk1"/>
          </a:effectRef>
          <a:fontRef idx="minor">
            <a:schemeClr val="dk1"/>
          </a:fontRef>
        </p:style>
        <p:txBody>
          <a:bodyPr/>
          <a:lstStyle/>
          <a:p>
            <a:r>
              <a:rPr lang="en-US" sz="2400" dirty="0" smtClean="0"/>
              <a:t>Significant improvement in scores for lecture-lecturer and quiz-deadlines</a:t>
            </a:r>
            <a:endParaRPr lang="en-US" sz="2400" dirty="0"/>
          </a:p>
        </p:txBody>
      </p:sp>
      <p:sp>
        <p:nvSpPr>
          <p:cNvPr id="12" name="Right Arrow 11"/>
          <p:cNvSpPr/>
          <p:nvPr/>
        </p:nvSpPr>
        <p:spPr>
          <a:xfrm rot="9365168">
            <a:off x="5385592" y="3313685"/>
            <a:ext cx="537404" cy="26619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Right Arrow 13"/>
          <p:cNvSpPr/>
          <p:nvPr/>
        </p:nvSpPr>
        <p:spPr>
          <a:xfrm rot="14197546">
            <a:off x="3582584" y="4919187"/>
            <a:ext cx="1181095" cy="32790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598780"/>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Interpreting PSL-Joint Predictions</a:t>
            </a:r>
            <a:endParaRPr lang="en-US" dirty="0"/>
          </a:p>
        </p:txBody>
      </p:sp>
      <p:sp>
        <p:nvSpPr>
          <p:cNvPr id="6" name="Content Placeholder 2"/>
          <p:cNvSpPr>
            <a:spLocks noGrp="1"/>
          </p:cNvSpPr>
          <p:nvPr>
            <p:ph idx="1"/>
          </p:nvPr>
        </p:nvSpPr>
        <p:spPr>
          <a:xfrm>
            <a:off x="495300" y="1557919"/>
            <a:ext cx="8039100" cy="1052513"/>
          </a:xfrm>
          <a:ln/>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sz="2600" dirty="0" smtClean="0">
                <a:solidFill>
                  <a:srgbClr val="000000"/>
                </a:solidFill>
              </a:rPr>
              <a:t>“There </a:t>
            </a:r>
            <a:r>
              <a:rPr lang="en-US" sz="2600" dirty="0">
                <a:solidFill>
                  <a:srgbClr val="000000"/>
                </a:solidFill>
              </a:rPr>
              <a:t>is a typo or other mistake in the </a:t>
            </a:r>
            <a:r>
              <a:rPr lang="en-US" sz="2600" b="1" dirty="0">
                <a:solidFill>
                  <a:srgbClr val="800000"/>
                </a:solidFill>
              </a:rPr>
              <a:t>assignment</a:t>
            </a:r>
            <a:r>
              <a:rPr lang="en-US" sz="2600" dirty="0">
                <a:solidFill>
                  <a:srgbClr val="800000"/>
                </a:solidFill>
              </a:rPr>
              <a:t> </a:t>
            </a:r>
            <a:r>
              <a:rPr lang="en-US" sz="2600" dirty="0">
                <a:solidFill>
                  <a:srgbClr val="000000"/>
                </a:solidFill>
              </a:rPr>
              <a:t>instructions (e.g. </a:t>
            </a:r>
            <a:r>
              <a:rPr lang="en-US" sz="2600" dirty="0" smtClean="0">
                <a:solidFill>
                  <a:srgbClr val="000000"/>
                </a:solidFill>
              </a:rPr>
              <a:t>essential </a:t>
            </a:r>
            <a:r>
              <a:rPr lang="en-US" sz="2600" dirty="0">
                <a:solidFill>
                  <a:srgbClr val="000000"/>
                </a:solidFill>
              </a:rPr>
              <a:t>information omitted</a:t>
            </a:r>
            <a:r>
              <a:rPr lang="en-US" sz="2600" dirty="0" smtClean="0">
                <a:solidFill>
                  <a:srgbClr val="000000"/>
                </a:solidFill>
              </a:rPr>
              <a:t>)</a:t>
            </a:r>
            <a:r>
              <a:rPr lang="en-US" sz="2600" dirty="0" smtClean="0">
                <a:solidFill>
                  <a:schemeClr val="accent2"/>
                </a:solidFill>
              </a:rPr>
              <a:t>.”</a:t>
            </a:r>
            <a:endParaRPr lang="en-US" sz="2600" dirty="0">
              <a:solidFill>
                <a:schemeClr val="accent2"/>
              </a:solidFill>
            </a:endParaRPr>
          </a:p>
          <a:p>
            <a:pPr marL="0" indent="0">
              <a:buNone/>
            </a:pPr>
            <a:endParaRPr lang="en-US" dirty="0"/>
          </a:p>
        </p:txBody>
      </p:sp>
      <p:sp>
        <p:nvSpPr>
          <p:cNvPr id="8" name="Content Placeholder 2"/>
          <p:cNvSpPr txBox="1">
            <a:spLocks/>
          </p:cNvSpPr>
          <p:nvPr/>
        </p:nvSpPr>
        <p:spPr>
          <a:xfrm>
            <a:off x="457200" y="2720862"/>
            <a:ext cx="8229600" cy="863599"/>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100" dirty="0" err="1" smtClean="0"/>
              <a:t>SeededLDA</a:t>
            </a:r>
            <a:r>
              <a:rPr lang="en-US" sz="3100" dirty="0" smtClean="0"/>
              <a:t> Prediction: </a:t>
            </a:r>
            <a:r>
              <a:rPr lang="en-US" sz="3100" b="1" dirty="0" smtClean="0">
                <a:solidFill>
                  <a:srgbClr val="800000"/>
                </a:solidFill>
              </a:rPr>
              <a:t>Lecture-content</a:t>
            </a:r>
          </a:p>
          <a:p>
            <a:pPr marL="0" indent="0">
              <a:buFont typeface="Arial"/>
              <a:buNone/>
            </a:pPr>
            <a:r>
              <a:rPr lang="en-US" sz="3100" dirty="0" smtClean="0"/>
              <a:t>PSL-Joint Prediction: </a:t>
            </a:r>
            <a:r>
              <a:rPr lang="en-US" sz="3100" b="1" dirty="0" smtClean="0">
                <a:solidFill>
                  <a:schemeClr val="accent2"/>
                </a:solidFill>
              </a:rPr>
              <a:t>Quiz-content</a:t>
            </a:r>
          </a:p>
          <a:p>
            <a:pPr marL="0" indent="0">
              <a:buFont typeface="Arial"/>
              <a:buNone/>
            </a:pPr>
            <a:endParaRPr lang="en-US" dirty="0"/>
          </a:p>
        </p:txBody>
      </p:sp>
      <p:sp>
        <p:nvSpPr>
          <p:cNvPr id="9" name="Content Placeholder 2"/>
          <p:cNvSpPr txBox="1">
            <a:spLocks/>
          </p:cNvSpPr>
          <p:nvPr/>
        </p:nvSpPr>
        <p:spPr>
          <a:xfrm>
            <a:off x="495300" y="3991681"/>
            <a:ext cx="8039100" cy="119379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t>“Thanks </a:t>
            </a:r>
            <a:r>
              <a:rPr lang="en-US" sz="2800" dirty="0"/>
              <a:t>for the suggestion about downloading the video and referring to the subtitles</a:t>
            </a:r>
            <a:r>
              <a:rPr lang="en-US" sz="2800" dirty="0" smtClean="0">
                <a:solidFill>
                  <a:srgbClr val="800000"/>
                </a:solidFill>
              </a:rPr>
              <a:t>. </a:t>
            </a:r>
            <a:r>
              <a:rPr lang="en-US" sz="2800" b="1" dirty="0" smtClean="0">
                <a:solidFill>
                  <a:srgbClr val="800000"/>
                </a:solidFill>
              </a:rPr>
              <a:t>The audio is barely audible, even when the volume is set to 100%</a:t>
            </a:r>
            <a:r>
              <a:rPr lang="en-US" sz="2800" dirty="0" smtClean="0"/>
              <a:t>” </a:t>
            </a:r>
            <a:endParaRPr lang="en-US" sz="2800" dirty="0"/>
          </a:p>
          <a:p>
            <a:pPr marL="0" indent="0">
              <a:buFont typeface="Arial"/>
              <a:buNone/>
            </a:pPr>
            <a:endParaRPr lang="en-US" dirty="0"/>
          </a:p>
        </p:txBody>
      </p:sp>
      <p:sp>
        <p:nvSpPr>
          <p:cNvPr id="10" name="Content Placeholder 2"/>
          <p:cNvSpPr txBox="1">
            <a:spLocks/>
          </p:cNvSpPr>
          <p:nvPr/>
        </p:nvSpPr>
        <p:spPr>
          <a:xfrm>
            <a:off x="449636" y="5337880"/>
            <a:ext cx="8229600" cy="863599"/>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100" dirty="0" err="1" smtClean="0"/>
              <a:t>SeededLDA</a:t>
            </a:r>
            <a:r>
              <a:rPr lang="en-US" sz="3100" dirty="0" smtClean="0"/>
              <a:t> Prediction: </a:t>
            </a:r>
            <a:r>
              <a:rPr lang="en-US" sz="3100" b="1" dirty="0" smtClean="0">
                <a:solidFill>
                  <a:srgbClr val="800000"/>
                </a:solidFill>
              </a:rPr>
              <a:t>Lecture-subtitles</a:t>
            </a:r>
          </a:p>
          <a:p>
            <a:pPr marL="0" indent="0">
              <a:buFont typeface="Arial"/>
              <a:buNone/>
            </a:pPr>
            <a:r>
              <a:rPr lang="en-US" sz="3100" dirty="0" smtClean="0"/>
              <a:t>PSL-Joint Prediction: </a:t>
            </a:r>
            <a:r>
              <a:rPr lang="en-US" sz="3100" b="1" dirty="0" smtClean="0">
                <a:solidFill>
                  <a:schemeClr val="accent2"/>
                </a:solidFill>
              </a:rPr>
              <a:t>Lecture-audio</a:t>
            </a:r>
          </a:p>
          <a:p>
            <a:pPr marL="0" indent="0">
              <a:buFont typeface="Arial"/>
              <a:buNone/>
            </a:pPr>
            <a:endParaRPr lang="en-US" dirty="0"/>
          </a:p>
        </p:txBody>
      </p:sp>
    </p:spTree>
    <p:extLst>
      <p:ext uri="{BB962C8B-B14F-4D97-AF65-F5344CB8AC3E}">
        <p14:creationId xmlns:p14="http://schemas.microsoft.com/office/powerpoint/2010/main" val="391575441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 Fine-grained aspect-sentiment in MOOC forums</a:t>
            </a:r>
            <a:endParaRPr lang="en-US" dirty="0"/>
          </a:p>
        </p:txBody>
      </p:sp>
      <p:sp>
        <p:nvSpPr>
          <p:cNvPr id="3" name="Content Placeholder 2"/>
          <p:cNvSpPr>
            <a:spLocks noGrp="1"/>
          </p:cNvSpPr>
          <p:nvPr>
            <p:ph idx="1"/>
          </p:nvPr>
        </p:nvSpPr>
        <p:spPr>
          <a:xfrm>
            <a:off x="330127" y="1794667"/>
            <a:ext cx="8534570" cy="4711527"/>
          </a:xfrm>
        </p:spPr>
        <p:txBody>
          <a:bodyPr>
            <a:normAutofit fontScale="92500" lnSpcReduction="20000"/>
          </a:bodyPr>
          <a:lstStyle/>
          <a:p>
            <a:r>
              <a:rPr lang="en-US" dirty="0" smtClean="0"/>
              <a:t>Automatically detecting problems in forum posts useful for instructors</a:t>
            </a:r>
          </a:p>
          <a:p>
            <a:r>
              <a:rPr lang="en-US" b="1" dirty="0">
                <a:solidFill>
                  <a:srgbClr val="800000"/>
                </a:solidFill>
              </a:rPr>
              <a:t>Weakly supervised </a:t>
            </a:r>
            <a:r>
              <a:rPr lang="en-US" dirty="0" smtClean="0"/>
              <a:t>probabilistic framework to automatically detect aspect and sentiment in online courses</a:t>
            </a:r>
          </a:p>
          <a:p>
            <a:pPr lvl="1"/>
            <a:r>
              <a:rPr lang="en-US" dirty="0" err="1" smtClean="0"/>
              <a:t>SeededLDA</a:t>
            </a:r>
            <a:r>
              <a:rPr lang="en-US" dirty="0" smtClean="0"/>
              <a:t> and PSL-Joint models as means to encode domain information and predict aspect and sentiment</a:t>
            </a:r>
            <a:endParaRPr lang="en-US" dirty="0"/>
          </a:p>
          <a:p>
            <a:r>
              <a:rPr lang="en-US" dirty="0" smtClean="0"/>
              <a:t>PSL-Joint </a:t>
            </a:r>
            <a:r>
              <a:rPr lang="en-US" b="1" dirty="0" smtClean="0">
                <a:solidFill>
                  <a:srgbClr val="800000"/>
                </a:solidFill>
              </a:rPr>
              <a:t>significantly outperforms </a:t>
            </a:r>
            <a:r>
              <a:rPr lang="en-US" dirty="0" err="1" smtClean="0"/>
              <a:t>SeededLDA</a:t>
            </a:r>
            <a:r>
              <a:rPr lang="en-US" dirty="0" smtClean="0"/>
              <a:t> for many fine aspects, coarse aspects, and sentiment</a:t>
            </a:r>
          </a:p>
          <a:p>
            <a:pPr lvl="1"/>
            <a:r>
              <a:rPr lang="en-US" dirty="0" smtClean="0"/>
              <a:t>Structural </a:t>
            </a:r>
            <a:r>
              <a:rPr lang="en-US" dirty="0"/>
              <a:t>dependencies among aspect and sentiment helps in prediction</a:t>
            </a:r>
          </a:p>
          <a:p>
            <a:endParaRPr lang="en-US" dirty="0" smtClean="0"/>
          </a:p>
          <a:p>
            <a:endParaRPr lang="en-US" dirty="0" smtClean="0"/>
          </a:p>
          <a:p>
            <a:endParaRPr lang="en-US" dirty="0" smtClean="0"/>
          </a:p>
          <a:p>
            <a:pPr marL="457200" lvl="1"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03002056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3401" y="349573"/>
            <a:ext cx="4070939" cy="9906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chemeClr val="tx1"/>
                </a:solidFill>
                <a:latin typeface="+mj-lt"/>
                <a:ea typeface="+mj-ea"/>
                <a:cs typeface="+mj-cs"/>
              </a:defRPr>
            </a:lvl1pPr>
          </a:lstStyle>
          <a:p>
            <a:pPr algn="ctr"/>
            <a:r>
              <a:rPr lang="en-US" smtClean="0"/>
              <a:t>Classroom</a:t>
            </a:r>
            <a:endParaRPr lang="en-US" dirty="0"/>
          </a:p>
        </p:txBody>
      </p:sp>
      <p:sp>
        <p:nvSpPr>
          <p:cNvPr id="5" name="Content Placeholder 2"/>
          <p:cNvSpPr txBox="1">
            <a:spLocks/>
          </p:cNvSpPr>
          <p:nvPr/>
        </p:nvSpPr>
        <p:spPr>
          <a:xfrm>
            <a:off x="457199" y="3121580"/>
            <a:ext cx="4070940" cy="22894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smtClean="0"/>
              <a:t>Classroom </a:t>
            </a:r>
          </a:p>
          <a:p>
            <a:pPr lvl="1"/>
            <a:r>
              <a:rPr lang="en-US" sz="2400" smtClean="0"/>
              <a:t>Face-to-face interaction between instructor and students</a:t>
            </a:r>
          </a:p>
          <a:p>
            <a:endParaRPr lang="en-US" smtClean="0"/>
          </a:p>
          <a:p>
            <a:endParaRPr lang="en-US" smtClean="0"/>
          </a:p>
          <a:p>
            <a:endParaRPr lang="en-US" dirty="0"/>
          </a:p>
        </p:txBody>
      </p:sp>
      <p:pic>
        <p:nvPicPr>
          <p:cNvPr id="6" name="Picture 5" descr="hands-rais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471838"/>
            <a:ext cx="3536251" cy="1761696"/>
          </a:xfrm>
          <a:prstGeom prst="rect">
            <a:avLst/>
          </a:prstGeom>
        </p:spPr>
      </p:pic>
      <p:sp>
        <p:nvSpPr>
          <p:cNvPr id="7" name="Title 1"/>
          <p:cNvSpPr txBox="1">
            <a:spLocks/>
          </p:cNvSpPr>
          <p:nvPr/>
        </p:nvSpPr>
        <p:spPr>
          <a:xfrm>
            <a:off x="4828900" y="349573"/>
            <a:ext cx="4070939"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b="1" dirty="0" smtClean="0">
                <a:solidFill>
                  <a:schemeClr val="tx1"/>
                </a:solidFill>
              </a:rPr>
              <a:t>MOOCs</a:t>
            </a:r>
            <a:endParaRPr lang="en-US" b="1" dirty="0">
              <a:solidFill>
                <a:schemeClr val="tx1"/>
              </a:solidFill>
            </a:endParaRPr>
          </a:p>
        </p:txBody>
      </p:sp>
      <p:pic>
        <p:nvPicPr>
          <p:cNvPr id="8" name="Picture 7" descr="Online-Forum-Market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4718" y="1490542"/>
            <a:ext cx="3824481" cy="1761696"/>
          </a:xfrm>
          <a:prstGeom prst="rect">
            <a:avLst/>
          </a:prstGeom>
        </p:spPr>
      </p:pic>
      <p:sp>
        <p:nvSpPr>
          <p:cNvPr id="9" name="Content Placeholder 2"/>
          <p:cNvSpPr txBox="1">
            <a:spLocks/>
          </p:cNvSpPr>
          <p:nvPr/>
        </p:nvSpPr>
        <p:spPr>
          <a:xfrm>
            <a:off x="4872552" y="3147913"/>
            <a:ext cx="4451070" cy="22894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MOOC Discussion Forums</a:t>
            </a:r>
          </a:p>
          <a:p>
            <a:pPr lvl="1"/>
            <a:r>
              <a:rPr lang="en-US" sz="2400" dirty="0" smtClean="0"/>
              <a:t>Primary means of interaction between instructor and students</a:t>
            </a:r>
          </a:p>
          <a:p>
            <a:endParaRPr lang="en-US" dirty="0" smtClean="0"/>
          </a:p>
          <a:p>
            <a:endParaRPr lang="en-US" dirty="0" smtClean="0"/>
          </a:p>
          <a:p>
            <a:endParaRPr lang="en-US" dirty="0"/>
          </a:p>
        </p:txBody>
      </p:sp>
      <p:sp>
        <p:nvSpPr>
          <p:cNvPr id="10" name="Content Placeholder 2"/>
          <p:cNvSpPr txBox="1">
            <a:spLocks/>
          </p:cNvSpPr>
          <p:nvPr/>
        </p:nvSpPr>
        <p:spPr>
          <a:xfrm>
            <a:off x="440628" y="4913194"/>
            <a:ext cx="8582231" cy="1336925"/>
          </a:xfrm>
          <a:prstGeom prst="rect">
            <a:avLst/>
          </a:prstGeom>
          <a:ln w="38100" cmpd="sng"/>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Large number of students, posts: Hard to monitor manually</a:t>
            </a:r>
          </a:p>
          <a:p>
            <a:r>
              <a:rPr lang="en-US" sz="2400" dirty="0"/>
              <a:t>P</a:t>
            </a:r>
            <a:r>
              <a:rPr lang="en-US" sz="2400" dirty="0" smtClean="0"/>
              <a:t>osts discuss problems in course - course material, errors, feedback</a:t>
            </a:r>
          </a:p>
          <a:p>
            <a:pPr marL="0" indent="0">
              <a:buNone/>
            </a:pPr>
            <a:endParaRPr lang="en-US" sz="2400" dirty="0" smtClean="0"/>
          </a:p>
        </p:txBody>
      </p:sp>
    </p:spTree>
    <p:extLst>
      <p:ext uri="{BB962C8B-B14F-4D97-AF65-F5344CB8AC3E}">
        <p14:creationId xmlns:p14="http://schemas.microsoft.com/office/powerpoint/2010/main" val="34158841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126" y="253995"/>
            <a:ext cx="8563570" cy="706562"/>
          </a:xfrm>
        </p:spPr>
        <p:txBody>
          <a:bodyPr>
            <a:normAutofit fontScale="90000"/>
          </a:bodyPr>
          <a:lstStyle/>
          <a:p>
            <a:r>
              <a:rPr lang="en-US" dirty="0" smtClean="0"/>
              <a:t>Example MOOC Posts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480368"/>
              </p:ext>
            </p:extLst>
          </p:nvPr>
        </p:nvGraphicFramePr>
        <p:xfrm>
          <a:off x="330200" y="1076847"/>
          <a:ext cx="8534400" cy="5394960"/>
        </p:xfrm>
        <a:graphic>
          <a:graphicData uri="http://schemas.openxmlformats.org/drawingml/2006/table">
            <a:tbl>
              <a:tblPr firstRow="1" bandRow="1">
                <a:tableStyleId>{72833802-FEF1-4C79-8D5D-14CF1EAF98D9}</a:tableStyleId>
              </a:tblPr>
              <a:tblGrid>
                <a:gridCol w="5511800"/>
                <a:gridCol w="3022600"/>
              </a:tblGrid>
              <a:tr h="492231">
                <a:tc>
                  <a:txBody>
                    <a:bodyPr/>
                    <a:lstStyle/>
                    <a:p>
                      <a:pPr algn="l"/>
                      <a:r>
                        <a:rPr lang="en-US" sz="2800" dirty="0" smtClean="0"/>
                        <a:t>MOOC Post</a:t>
                      </a:r>
                      <a:endParaRPr lang="en-US" sz="2800" b="1" dirty="0"/>
                    </a:p>
                  </a:txBody>
                  <a:tcPr/>
                </a:tc>
                <a:tc>
                  <a:txBody>
                    <a:bodyPr/>
                    <a:lstStyle/>
                    <a:p>
                      <a:pPr algn="l"/>
                      <a:r>
                        <a:rPr lang="en-US" sz="2800" dirty="0" smtClean="0"/>
                        <a:t>Fine-grained Topic</a:t>
                      </a:r>
                      <a:endParaRPr lang="en-US" sz="2800" b="1" dirty="0"/>
                    </a:p>
                  </a:txBody>
                  <a:tcPr/>
                </a:tc>
              </a:tr>
              <a:tr h="11581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The </a:t>
                      </a:r>
                      <a:r>
                        <a:rPr lang="en-US" sz="2800" b="1" dirty="0" smtClean="0">
                          <a:solidFill>
                            <a:srgbClr val="800000"/>
                          </a:solidFill>
                        </a:rPr>
                        <a:t>video</a:t>
                      </a:r>
                      <a:r>
                        <a:rPr lang="en-US" sz="2800" dirty="0" smtClean="0">
                          <a:solidFill>
                            <a:srgbClr val="800000"/>
                          </a:solidFill>
                        </a:rPr>
                        <a:t> </a:t>
                      </a:r>
                      <a:r>
                        <a:rPr lang="en-US" sz="2800" dirty="0" smtClean="0"/>
                        <a:t>is very choppy. Can somebody fix this?</a:t>
                      </a:r>
                    </a:p>
                    <a:p>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u="none" dirty="0" smtClean="0">
                          <a:solidFill>
                            <a:srgbClr val="800000"/>
                          </a:solidFill>
                        </a:rPr>
                        <a:t>Lecture-Video</a:t>
                      </a:r>
                    </a:p>
                    <a:p>
                      <a:endParaRPr lang="en-US" dirty="0"/>
                    </a:p>
                  </a:txBody>
                  <a:tcPr/>
                </a:tc>
              </a:tr>
              <a:tr h="15635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Will </a:t>
                      </a:r>
                      <a:r>
                        <a:rPr lang="en-US" sz="2800" b="1" dirty="0" smtClean="0">
                          <a:solidFill>
                            <a:srgbClr val="800000"/>
                          </a:solidFill>
                        </a:rPr>
                        <a:t>subtitles</a:t>
                      </a:r>
                      <a:r>
                        <a:rPr lang="en-US" sz="2800" dirty="0" smtClean="0"/>
                        <a:t> be made available for the </a:t>
                      </a:r>
                      <a:r>
                        <a:rPr lang="en-US" sz="2800" b="1" dirty="0" smtClean="0">
                          <a:solidFill>
                            <a:srgbClr val="800000"/>
                          </a:solidFill>
                        </a:rPr>
                        <a:t>lectures</a:t>
                      </a:r>
                      <a:r>
                        <a:rPr lang="en-US" sz="2800" dirty="0" smtClean="0">
                          <a:solidFill>
                            <a:srgbClr val="800000"/>
                          </a:solidFill>
                        </a:rPr>
                        <a:t> </a:t>
                      </a:r>
                      <a:r>
                        <a:rPr lang="en-US" sz="2800" dirty="0" smtClean="0"/>
                        <a:t>for this week? I liked the </a:t>
                      </a:r>
                      <a:r>
                        <a:rPr lang="en-US" sz="2800" b="1" dirty="0" smtClean="0">
                          <a:solidFill>
                            <a:srgbClr val="800000"/>
                          </a:solidFill>
                        </a:rPr>
                        <a:t>transcripts</a:t>
                      </a:r>
                      <a:r>
                        <a:rPr lang="en-US" sz="2800" dirty="0" smtClean="0">
                          <a:solidFill>
                            <a:srgbClr val="800000"/>
                          </a:solidFill>
                        </a:rPr>
                        <a:t> </a:t>
                      </a:r>
                      <a:r>
                        <a:rPr lang="en-US" sz="2800" dirty="0" smtClean="0"/>
                        <a:t>from last week.</a:t>
                      </a:r>
                    </a:p>
                    <a:p>
                      <a:endParaRPr lang="en-US" dirty="0"/>
                    </a:p>
                  </a:txBody>
                  <a:tcPr/>
                </a:tc>
                <a:tc>
                  <a:txBody>
                    <a:bodyPr/>
                    <a:lstStyle/>
                    <a:p>
                      <a:pPr algn="ctr"/>
                      <a:r>
                        <a:rPr lang="en-US" sz="2800" b="1" dirty="0" smtClean="0">
                          <a:solidFill>
                            <a:srgbClr val="800000"/>
                          </a:solidFill>
                        </a:rPr>
                        <a:t>Lecture-Subtitles</a:t>
                      </a:r>
                      <a:endParaRPr lang="en-US" sz="2800" b="1" dirty="0">
                        <a:solidFill>
                          <a:srgbClr val="800000"/>
                        </a:solidFill>
                      </a:endParaRPr>
                    </a:p>
                  </a:txBody>
                  <a:tcPr/>
                </a:tc>
              </a:tr>
              <a:tr h="11581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Will everyone get a </a:t>
                      </a:r>
                      <a:r>
                        <a:rPr lang="en-US" sz="2800" b="1" dirty="0" smtClean="0">
                          <a:solidFill>
                            <a:srgbClr val="800000"/>
                          </a:solidFill>
                        </a:rPr>
                        <a:t>certificate</a:t>
                      </a:r>
                      <a:r>
                        <a:rPr lang="en-US" sz="2800" dirty="0" smtClean="0"/>
                        <a:t> or only people in the signature track?</a:t>
                      </a:r>
                    </a:p>
                    <a:p>
                      <a:endParaRPr lang="en-US" dirty="0"/>
                    </a:p>
                  </a:txBody>
                  <a:tcPr/>
                </a:tc>
                <a:tc>
                  <a:txBody>
                    <a:bodyPr/>
                    <a:lstStyle/>
                    <a:p>
                      <a:pPr algn="ctr"/>
                      <a:r>
                        <a:rPr lang="en-US" sz="2800" b="1" dirty="0" smtClean="0">
                          <a:solidFill>
                            <a:srgbClr val="800000"/>
                          </a:solidFill>
                        </a:rPr>
                        <a:t>Certificate</a:t>
                      </a:r>
                      <a:endParaRPr lang="en-US" sz="2800" b="1" dirty="0">
                        <a:solidFill>
                          <a:srgbClr val="800000"/>
                        </a:solidFill>
                      </a:endParaRPr>
                    </a:p>
                  </a:txBody>
                  <a:tcPr/>
                </a:tc>
              </a:tr>
              <a:tr h="7528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When is </a:t>
                      </a:r>
                      <a:r>
                        <a:rPr lang="en-US" sz="2800" b="1" dirty="0" smtClean="0">
                          <a:solidFill>
                            <a:srgbClr val="800000"/>
                          </a:solidFill>
                        </a:rPr>
                        <a:t>quiz</a:t>
                      </a:r>
                      <a:r>
                        <a:rPr lang="en-US" sz="2800" dirty="0" smtClean="0"/>
                        <a:t> 4 </a:t>
                      </a:r>
                      <a:r>
                        <a:rPr lang="en-US" sz="2800" b="1" dirty="0" smtClean="0">
                          <a:solidFill>
                            <a:srgbClr val="800000"/>
                          </a:solidFill>
                        </a:rPr>
                        <a:t>due</a:t>
                      </a:r>
                      <a:r>
                        <a:rPr lang="en-US" sz="2800" dirty="0" smtClean="0"/>
                        <a:t>?</a:t>
                      </a:r>
                    </a:p>
                    <a:p>
                      <a:endParaRPr lang="en-US" dirty="0"/>
                    </a:p>
                  </a:txBody>
                  <a:tcPr/>
                </a:tc>
                <a:tc>
                  <a:txBody>
                    <a:bodyPr/>
                    <a:lstStyle/>
                    <a:p>
                      <a:pPr algn="ctr"/>
                      <a:r>
                        <a:rPr lang="en-US" sz="2800" b="1" dirty="0" smtClean="0">
                          <a:solidFill>
                            <a:srgbClr val="800000"/>
                          </a:solidFill>
                        </a:rPr>
                        <a:t>Quiz-Deadlines</a:t>
                      </a:r>
                      <a:endParaRPr lang="en-US" sz="2800" b="1" dirty="0">
                        <a:solidFill>
                          <a:srgbClr val="800000"/>
                        </a:solidFill>
                      </a:endParaRPr>
                    </a:p>
                  </a:txBody>
                  <a:tcPr/>
                </a:tc>
              </a:tr>
            </a:tbl>
          </a:graphicData>
        </a:graphic>
      </p:graphicFrame>
    </p:spTree>
    <p:extLst>
      <p:ext uri="{BB962C8B-B14F-4D97-AF65-F5344CB8AC3E}">
        <p14:creationId xmlns:p14="http://schemas.microsoft.com/office/powerpoint/2010/main" val="135864093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88" y="461070"/>
            <a:ext cx="9144000" cy="706562"/>
          </a:xfrm>
        </p:spPr>
        <p:txBody>
          <a:bodyPr>
            <a:normAutofit fontScale="90000"/>
          </a:bodyPr>
          <a:lstStyle/>
          <a:p>
            <a:r>
              <a:rPr lang="en-US" dirty="0" smtClean="0"/>
              <a:t>Predicting fine-grained problems: Challenges</a:t>
            </a:r>
            <a:endParaRPr lang="en-US" dirty="0"/>
          </a:p>
        </p:txBody>
      </p:sp>
      <p:sp>
        <p:nvSpPr>
          <p:cNvPr id="3" name="Content Placeholder 2"/>
          <p:cNvSpPr>
            <a:spLocks noGrp="1"/>
          </p:cNvSpPr>
          <p:nvPr>
            <p:ph idx="1"/>
          </p:nvPr>
        </p:nvSpPr>
        <p:spPr/>
        <p:txBody>
          <a:bodyPr>
            <a:normAutofit/>
          </a:bodyPr>
          <a:lstStyle/>
          <a:p>
            <a:r>
              <a:rPr lang="en-US" dirty="0" smtClean="0"/>
              <a:t>Labeled data hard to obtain</a:t>
            </a:r>
          </a:p>
          <a:p>
            <a:pPr lvl="1"/>
            <a:r>
              <a:rPr lang="en-US" b="1" dirty="0"/>
              <a:t>5-10%</a:t>
            </a:r>
            <a:r>
              <a:rPr lang="en-US" dirty="0"/>
              <a:t> posts contain </a:t>
            </a:r>
            <a:r>
              <a:rPr lang="en-US" dirty="0" smtClean="0"/>
              <a:t>problems </a:t>
            </a:r>
          </a:p>
          <a:p>
            <a:pPr lvl="1"/>
            <a:r>
              <a:rPr lang="en-US" dirty="0" smtClean="0"/>
              <a:t>Privacy concerns around data sharing</a:t>
            </a:r>
          </a:p>
          <a:p>
            <a:pPr lvl="1"/>
            <a:r>
              <a:rPr lang="en-US" dirty="0"/>
              <a:t>Problems differ across </a:t>
            </a:r>
            <a:r>
              <a:rPr lang="en-US" dirty="0" smtClean="0"/>
              <a:t>courses</a:t>
            </a:r>
          </a:p>
          <a:p>
            <a:pPr marL="342900" lvl="1" indent="-342900">
              <a:buFont typeface="Arial"/>
              <a:buChar char="•"/>
            </a:pPr>
            <a:endParaRPr lang="en-US" dirty="0" smtClean="0"/>
          </a:p>
          <a:p>
            <a:pPr marL="342900" lvl="1" indent="-342900">
              <a:buFont typeface="Arial"/>
              <a:buChar char="•"/>
            </a:pPr>
            <a:r>
              <a:rPr lang="en-US" dirty="0" smtClean="0"/>
              <a:t>Unsupervised/weakly </a:t>
            </a:r>
            <a:r>
              <a:rPr lang="en-US" dirty="0"/>
              <a:t>supervised approaches </a:t>
            </a:r>
            <a:r>
              <a:rPr lang="en-US" dirty="0" smtClean="0"/>
              <a:t>desirable</a:t>
            </a:r>
          </a:p>
          <a:p>
            <a:pPr lvl="1"/>
            <a:r>
              <a:rPr lang="en-US" dirty="0" smtClean="0"/>
              <a:t>System not fine-tuned to one course, but can adapt across courses</a:t>
            </a:r>
          </a:p>
          <a:p>
            <a:pPr lvl="1"/>
            <a:endParaRPr lang="en-US" dirty="0" smtClean="0"/>
          </a:p>
          <a:p>
            <a:endParaRPr lang="en-US" dirty="0"/>
          </a:p>
        </p:txBody>
      </p:sp>
    </p:spTree>
    <p:extLst>
      <p:ext uri="{BB962C8B-B14F-4D97-AF65-F5344CB8AC3E}">
        <p14:creationId xmlns:p14="http://schemas.microsoft.com/office/powerpoint/2010/main" val="95712110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Related Work</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Aspect-sentiment in Online Reviews</a:t>
            </a:r>
            <a:endParaRPr lang="en-US" b="1" dirty="0" smtClean="0"/>
          </a:p>
          <a:p>
            <a:r>
              <a:rPr lang="en-US" dirty="0" smtClean="0"/>
              <a:t>Semi-supervised generative model, with seed words to identify aspect clusters </a:t>
            </a:r>
            <a:r>
              <a:rPr lang="en-US" sz="2000" dirty="0" smtClean="0"/>
              <a:t>[Mukherjee et al., 2012]</a:t>
            </a:r>
          </a:p>
          <a:p>
            <a:r>
              <a:rPr lang="en-US" dirty="0" smtClean="0"/>
              <a:t>Unsupervised </a:t>
            </a:r>
            <a:r>
              <a:rPr lang="en-US" dirty="0"/>
              <a:t>Aspect-Sentiment Model for Online </a:t>
            </a:r>
            <a:r>
              <a:rPr lang="en-US" dirty="0" smtClean="0"/>
              <a:t>Reviews </a:t>
            </a:r>
            <a:r>
              <a:rPr lang="en-US" sz="2000" dirty="0" smtClean="0"/>
              <a:t>[Brody et </a:t>
            </a:r>
            <a:r>
              <a:rPr lang="en-US" sz="2000" dirty="0"/>
              <a:t>al., 2012</a:t>
            </a:r>
            <a:r>
              <a:rPr lang="en-US" sz="2000" dirty="0" smtClean="0"/>
              <a:t>]</a:t>
            </a:r>
          </a:p>
          <a:p>
            <a:r>
              <a:rPr lang="en-US" dirty="0"/>
              <a:t>Hierarchical Aspect-Sentiment Model for Online </a:t>
            </a:r>
            <a:r>
              <a:rPr lang="en-US" dirty="0" smtClean="0"/>
              <a:t>Reviews </a:t>
            </a:r>
            <a:r>
              <a:rPr lang="en-US" sz="2000" dirty="0" smtClean="0"/>
              <a:t>[</a:t>
            </a:r>
            <a:r>
              <a:rPr lang="en-US" sz="2000" dirty="0"/>
              <a:t>Kim et al. </a:t>
            </a:r>
            <a:r>
              <a:rPr lang="en-US" sz="2000" dirty="0" smtClean="0"/>
              <a:t>2013]</a:t>
            </a:r>
          </a:p>
          <a:p>
            <a:pPr marL="0" indent="0">
              <a:buNone/>
            </a:pPr>
            <a:r>
              <a:rPr lang="en-US" sz="2800" b="1" dirty="0" smtClean="0"/>
              <a:t>MOOCs</a:t>
            </a:r>
          </a:p>
          <a:p>
            <a:r>
              <a:rPr lang="en-US" dirty="0" smtClean="0"/>
              <a:t>Predicting Instructor Intervention in MOOC Forums</a:t>
            </a:r>
            <a:r>
              <a:rPr lang="en-US" sz="2200" dirty="0" smtClean="0"/>
              <a:t>[</a:t>
            </a:r>
            <a:r>
              <a:rPr lang="en-US" sz="2200" dirty="0" err="1" smtClean="0"/>
              <a:t>Chaturvedi</a:t>
            </a:r>
            <a:r>
              <a:rPr lang="en-US" sz="2200" dirty="0" smtClean="0"/>
              <a:t> et al., 2014]</a:t>
            </a:r>
          </a:p>
          <a:p>
            <a:endParaRPr lang="en-US" sz="2200" dirty="0"/>
          </a:p>
          <a:p>
            <a:endParaRPr lang="en-US" sz="2000" dirty="0"/>
          </a:p>
          <a:p>
            <a:endParaRPr lang="en-US" dirty="0" smtClean="0"/>
          </a:p>
          <a:p>
            <a:pPr lvl="1"/>
            <a:endParaRPr lang="en-US" dirty="0"/>
          </a:p>
        </p:txBody>
      </p:sp>
    </p:spTree>
    <p:extLst>
      <p:ext uri="{BB962C8B-B14F-4D97-AF65-F5344CB8AC3E}">
        <p14:creationId xmlns:p14="http://schemas.microsoft.com/office/powerpoint/2010/main" val="236320285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SeededLDA</a:t>
            </a:r>
            <a:r>
              <a:rPr lang="en-US" dirty="0" smtClean="0"/>
              <a:t> for MOOC Forums</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err="1" smtClean="0">
                <a:solidFill>
                  <a:srgbClr val="800000"/>
                </a:solidFill>
              </a:rPr>
              <a:t>SeededLDA</a:t>
            </a:r>
            <a:endParaRPr lang="en-US" sz="2800" b="1" dirty="0" smtClean="0">
              <a:solidFill>
                <a:srgbClr val="800000"/>
              </a:solidFill>
            </a:endParaRPr>
          </a:p>
          <a:p>
            <a:r>
              <a:rPr lang="en-US" sz="2800" dirty="0" smtClean="0"/>
              <a:t>Guide topic discovery by specifying representative  </a:t>
            </a:r>
            <a:r>
              <a:rPr lang="en-US" sz="2800" b="1" i="1" dirty="0" smtClean="0">
                <a:solidFill>
                  <a:srgbClr val="800000"/>
                </a:solidFill>
              </a:rPr>
              <a:t>seed</a:t>
            </a:r>
            <a:r>
              <a:rPr lang="en-US" sz="2800" dirty="0" smtClean="0">
                <a:solidFill>
                  <a:srgbClr val="800000"/>
                </a:solidFill>
              </a:rPr>
              <a:t> </a:t>
            </a:r>
            <a:r>
              <a:rPr lang="en-US" sz="2800" dirty="0" smtClean="0"/>
              <a:t>words</a:t>
            </a:r>
          </a:p>
          <a:p>
            <a:r>
              <a:rPr lang="en-US" sz="2800" dirty="0" err="1" smtClean="0"/>
              <a:t>seededLDA</a:t>
            </a:r>
            <a:r>
              <a:rPr lang="en-US" sz="2800" dirty="0" smtClean="0"/>
              <a:t> uses seeds to bias </a:t>
            </a:r>
            <a:r>
              <a:rPr lang="en-US" sz="2800" b="1" dirty="0" smtClean="0">
                <a:solidFill>
                  <a:srgbClr val="800000"/>
                </a:solidFill>
              </a:rPr>
              <a:t>topic-word</a:t>
            </a:r>
            <a:r>
              <a:rPr lang="en-US" sz="2800" dirty="0" smtClean="0"/>
              <a:t> and </a:t>
            </a:r>
            <a:r>
              <a:rPr lang="en-US" sz="2800" b="1" dirty="0" smtClean="0">
                <a:solidFill>
                  <a:srgbClr val="800000"/>
                </a:solidFill>
              </a:rPr>
              <a:t>word-document</a:t>
            </a:r>
            <a:r>
              <a:rPr lang="en-US" sz="2800" dirty="0" smtClean="0">
                <a:solidFill>
                  <a:srgbClr val="800000"/>
                </a:solidFill>
              </a:rPr>
              <a:t> </a:t>
            </a:r>
            <a:r>
              <a:rPr lang="en-US" sz="2800" dirty="0" smtClean="0"/>
              <a:t>distributions</a:t>
            </a:r>
          </a:p>
          <a:p>
            <a:r>
              <a:rPr lang="en-US" sz="2800" dirty="0" err="1" smtClean="0"/>
              <a:t>seededLDA</a:t>
            </a:r>
            <a:r>
              <a:rPr lang="en-US" sz="2800" dirty="0" smtClean="0"/>
              <a:t> gathers words related to seed words</a:t>
            </a:r>
          </a:p>
          <a:p>
            <a:pPr marL="0" indent="0">
              <a:buNone/>
            </a:pPr>
            <a:r>
              <a:rPr lang="en-US" sz="2800" b="1" dirty="0" err="1" smtClean="0">
                <a:solidFill>
                  <a:srgbClr val="800000"/>
                </a:solidFill>
              </a:rPr>
              <a:t>SeededLDA</a:t>
            </a:r>
            <a:r>
              <a:rPr lang="en-US" sz="2800" b="1" dirty="0" smtClean="0">
                <a:solidFill>
                  <a:srgbClr val="800000"/>
                </a:solidFill>
              </a:rPr>
              <a:t> for MOOCs</a:t>
            </a:r>
          </a:p>
          <a:p>
            <a:r>
              <a:rPr lang="en-US" sz="2800" dirty="0" smtClean="0"/>
              <a:t>Many classes but a </a:t>
            </a:r>
            <a:r>
              <a:rPr lang="en-US" sz="2800" b="1" dirty="0" smtClean="0">
                <a:solidFill>
                  <a:srgbClr val="800000"/>
                </a:solidFill>
              </a:rPr>
              <a:t>common</a:t>
            </a:r>
            <a:r>
              <a:rPr lang="en-US" sz="2800" dirty="0" smtClean="0">
                <a:solidFill>
                  <a:srgbClr val="800000"/>
                </a:solidFill>
              </a:rPr>
              <a:t> </a:t>
            </a:r>
            <a:r>
              <a:rPr lang="en-US" sz="2800" dirty="0" smtClean="0"/>
              <a:t>set of seed words</a:t>
            </a:r>
          </a:p>
          <a:p>
            <a:r>
              <a:rPr lang="en-US" sz="2800" dirty="0" smtClean="0"/>
              <a:t>Seed words for MOOCs from syllabus and forums</a:t>
            </a:r>
          </a:p>
          <a:p>
            <a:endParaRPr lang="en-US" sz="2800" dirty="0" smtClean="0"/>
          </a:p>
          <a:p>
            <a:endParaRPr lang="en-US" dirty="0" smtClean="0"/>
          </a:p>
          <a:p>
            <a:endParaRPr lang="en-US" dirty="0" smtClean="0"/>
          </a:p>
          <a:p>
            <a:endParaRPr lang="en-US" dirty="0"/>
          </a:p>
        </p:txBody>
      </p:sp>
      <p:sp>
        <p:nvSpPr>
          <p:cNvPr id="5" name="TextBox 4"/>
          <p:cNvSpPr txBox="1"/>
          <p:nvPr/>
        </p:nvSpPr>
        <p:spPr>
          <a:xfrm>
            <a:off x="1247042" y="6482640"/>
            <a:ext cx="2642145" cy="400110"/>
          </a:xfrm>
          <a:prstGeom prst="rect">
            <a:avLst/>
          </a:prstGeom>
          <a:noFill/>
        </p:spPr>
        <p:txBody>
          <a:bodyPr wrap="none" rtlCol="0">
            <a:spAutoFit/>
          </a:bodyPr>
          <a:lstStyle/>
          <a:p>
            <a:r>
              <a:rPr lang="en-US" sz="2000" b="1" dirty="0" err="1" smtClean="0">
                <a:solidFill>
                  <a:schemeClr val="bg1"/>
                </a:solidFill>
              </a:rPr>
              <a:t>Jagarlamudi</a:t>
            </a:r>
            <a:r>
              <a:rPr lang="en-US" sz="2000" b="1" dirty="0" smtClean="0">
                <a:solidFill>
                  <a:schemeClr val="bg1"/>
                </a:solidFill>
              </a:rPr>
              <a:t> et al. 2010</a:t>
            </a:r>
            <a:endParaRPr lang="en-US" sz="2000" b="1" dirty="0">
              <a:solidFill>
                <a:schemeClr val="bg1"/>
              </a:solidFill>
            </a:endParaRPr>
          </a:p>
        </p:txBody>
      </p:sp>
      <p:sp>
        <p:nvSpPr>
          <p:cNvPr id="4" name="TextBox 3"/>
          <p:cNvSpPr txBox="1"/>
          <p:nvPr/>
        </p:nvSpPr>
        <p:spPr>
          <a:xfrm>
            <a:off x="11303795" y="256101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5013768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126" y="192439"/>
            <a:ext cx="8563570" cy="1307748"/>
          </a:xfrm>
        </p:spPr>
        <p:txBody>
          <a:bodyPr>
            <a:normAutofit fontScale="90000"/>
          </a:bodyPr>
          <a:lstStyle/>
          <a:p>
            <a:r>
              <a:rPr lang="en-US" dirty="0" smtClean="0"/>
              <a:t>Hinge-loss Markov Random Fields &amp;</a:t>
            </a:r>
            <a:br>
              <a:rPr lang="en-US" dirty="0" smtClean="0"/>
            </a:br>
            <a:r>
              <a:rPr lang="en-US" dirty="0" smtClean="0"/>
              <a:t>Probabilistic Soft Logic</a:t>
            </a:r>
            <a:endParaRPr lang="en-US" dirty="0"/>
          </a:p>
        </p:txBody>
      </p:sp>
      <p:sp>
        <p:nvSpPr>
          <p:cNvPr id="3" name="Content Placeholder 2"/>
          <p:cNvSpPr>
            <a:spLocks noGrp="1"/>
          </p:cNvSpPr>
          <p:nvPr>
            <p:ph idx="1"/>
          </p:nvPr>
        </p:nvSpPr>
        <p:spPr/>
        <p:txBody>
          <a:bodyPr>
            <a:normAutofit lnSpcReduction="10000"/>
          </a:bodyPr>
          <a:lstStyle/>
          <a:p>
            <a:r>
              <a:rPr lang="en-US" dirty="0" smtClean="0"/>
              <a:t>Hinge-loss Markov Random Fields (HL-MRFs)</a:t>
            </a:r>
          </a:p>
          <a:p>
            <a:pPr lvl="1"/>
            <a:r>
              <a:rPr lang="en-US" dirty="0" smtClean="0"/>
              <a:t>Logic-based MRFs that can reason about </a:t>
            </a:r>
            <a:r>
              <a:rPr lang="en-US" b="1" dirty="0" smtClean="0"/>
              <a:t>both discrete and continuous</a:t>
            </a:r>
            <a:r>
              <a:rPr lang="en-US" dirty="0" smtClean="0"/>
              <a:t> graph data </a:t>
            </a:r>
            <a:r>
              <a:rPr lang="en-US" dirty="0" err="1" smtClean="0"/>
              <a:t>scalably</a:t>
            </a:r>
            <a:r>
              <a:rPr lang="en-US" dirty="0" smtClean="0"/>
              <a:t> and accurately</a:t>
            </a:r>
          </a:p>
          <a:p>
            <a:pPr lvl="1"/>
            <a:r>
              <a:rPr lang="en-US" dirty="0" smtClean="0"/>
              <a:t>Efficient Inference: convex optimization in continuous space</a:t>
            </a:r>
            <a:endParaRPr lang="en-US" dirty="0"/>
          </a:p>
          <a:p>
            <a:r>
              <a:rPr lang="en-US" dirty="0" smtClean="0"/>
              <a:t>Probabilistic Soft Logic (PSL)</a:t>
            </a:r>
          </a:p>
          <a:p>
            <a:pPr lvl="1"/>
            <a:r>
              <a:rPr lang="en-US" dirty="0" err="1" smtClean="0"/>
              <a:t>Templating</a:t>
            </a:r>
            <a:r>
              <a:rPr lang="en-US" dirty="0" smtClean="0"/>
              <a:t> language for HL-MRFs</a:t>
            </a:r>
          </a:p>
          <a:p>
            <a:pPr lvl="1"/>
            <a:r>
              <a:rPr lang="en-US" dirty="0" smtClean="0"/>
              <a:t>Weighted logical</a:t>
            </a:r>
            <a:r>
              <a:rPr lang="en-US" dirty="0" smtClean="0">
                <a:solidFill>
                  <a:srgbClr val="D2533C"/>
                </a:solidFill>
              </a:rPr>
              <a:t> </a:t>
            </a:r>
            <a:r>
              <a:rPr lang="en-US" dirty="0" smtClean="0"/>
              <a:t>rules to model dependencies</a:t>
            </a:r>
          </a:p>
          <a:p>
            <a:pPr lvl="1"/>
            <a:r>
              <a:rPr lang="en-US" dirty="0" smtClean="0"/>
              <a:t>Continuous variables in [0,1]</a:t>
            </a:r>
          </a:p>
          <a:p>
            <a:pPr marL="0" indent="0">
              <a:buNone/>
            </a:pPr>
            <a:endParaRPr lang="en-US" dirty="0" smtClean="0"/>
          </a:p>
        </p:txBody>
      </p:sp>
      <p:sp>
        <p:nvSpPr>
          <p:cNvPr id="5" name="TextBox 4"/>
          <p:cNvSpPr txBox="1"/>
          <p:nvPr/>
        </p:nvSpPr>
        <p:spPr>
          <a:xfrm>
            <a:off x="1302266" y="6482640"/>
            <a:ext cx="1870073" cy="400110"/>
          </a:xfrm>
          <a:prstGeom prst="rect">
            <a:avLst/>
          </a:prstGeom>
          <a:noFill/>
        </p:spPr>
        <p:txBody>
          <a:bodyPr wrap="none" rtlCol="0">
            <a:spAutoFit/>
          </a:bodyPr>
          <a:lstStyle/>
          <a:p>
            <a:r>
              <a:rPr lang="en-US" sz="2000" b="1" dirty="0" smtClean="0">
                <a:solidFill>
                  <a:schemeClr val="bg1"/>
                </a:solidFill>
              </a:rPr>
              <a:t>Bach et al. 2012</a:t>
            </a:r>
            <a:endParaRPr lang="en-US" sz="2000" b="1" dirty="0">
              <a:solidFill>
                <a:schemeClr val="bg1"/>
              </a:solidFill>
            </a:endParaRPr>
          </a:p>
        </p:txBody>
      </p:sp>
    </p:spTree>
    <p:extLst>
      <p:ext uri="{BB962C8B-B14F-4D97-AF65-F5344CB8AC3E}">
        <p14:creationId xmlns:p14="http://schemas.microsoft.com/office/powerpoint/2010/main" val="149827775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486" y="1629022"/>
            <a:ext cx="9193872" cy="4711527"/>
          </a:xfrm>
        </p:spPr>
        <p:txBody>
          <a:bodyPr>
            <a:normAutofit/>
          </a:bodyPr>
          <a:lstStyle/>
          <a:p>
            <a:r>
              <a:rPr lang="en-US" dirty="0" smtClean="0"/>
              <a:t>Analogous to predicting </a:t>
            </a:r>
            <a:r>
              <a:rPr lang="en-US" b="1" dirty="0" smtClean="0"/>
              <a:t>aspect-sentiment </a:t>
            </a:r>
            <a:r>
              <a:rPr lang="en-US" dirty="0" smtClean="0"/>
              <a:t>in online reviews</a:t>
            </a:r>
          </a:p>
          <a:p>
            <a:r>
              <a:rPr lang="en-US" b="1" dirty="0" smtClean="0"/>
              <a:t>Aspect hierarchy </a:t>
            </a:r>
            <a:r>
              <a:rPr lang="en-US" dirty="0" smtClean="0"/>
              <a:t>connecting course elements</a:t>
            </a:r>
          </a:p>
          <a:p>
            <a:r>
              <a:rPr lang="en-US" dirty="0" smtClean="0"/>
              <a:t>HL-MRF framework </a:t>
            </a:r>
          </a:p>
          <a:p>
            <a:pPr lvl="1"/>
            <a:r>
              <a:rPr lang="en-US" dirty="0" smtClean="0"/>
              <a:t>Combining different features</a:t>
            </a:r>
          </a:p>
          <a:p>
            <a:pPr lvl="1"/>
            <a:r>
              <a:rPr lang="en-US" dirty="0" smtClean="0"/>
              <a:t>Encoding coarse-to-fine aspect hierarchy</a:t>
            </a:r>
          </a:p>
          <a:p>
            <a:pPr lvl="1"/>
            <a:r>
              <a:rPr lang="en-US" dirty="0"/>
              <a:t>E</a:t>
            </a:r>
            <a:r>
              <a:rPr lang="en-US" dirty="0" smtClean="0"/>
              <a:t>ncoding dependencies between aspect and sentiment</a:t>
            </a:r>
          </a:p>
          <a:p>
            <a:r>
              <a:rPr lang="en-US" b="1" dirty="0" smtClean="0"/>
              <a:t>Jointly</a:t>
            </a:r>
            <a:r>
              <a:rPr lang="en-US" dirty="0" smtClean="0"/>
              <a:t> modeling aspect and sentiment</a:t>
            </a:r>
          </a:p>
          <a:p>
            <a:endParaRPr lang="en-US" dirty="0"/>
          </a:p>
        </p:txBody>
      </p:sp>
      <p:sp>
        <p:nvSpPr>
          <p:cNvPr id="4" name="Title 1"/>
          <p:cNvSpPr>
            <a:spLocks noGrp="1"/>
          </p:cNvSpPr>
          <p:nvPr>
            <p:ph type="title"/>
          </p:nvPr>
        </p:nvSpPr>
        <p:spPr/>
        <p:txBody>
          <a:bodyPr>
            <a:normAutofit fontScale="90000"/>
          </a:bodyPr>
          <a:lstStyle/>
          <a:p>
            <a:r>
              <a:rPr lang="en-US" dirty="0" smtClean="0"/>
              <a:t>Predicting fine-grained problems and sentiment: Joint Prediction Problem</a:t>
            </a:r>
            <a:endParaRPr lang="en-US" dirty="0"/>
          </a:p>
        </p:txBody>
      </p:sp>
    </p:spTree>
    <p:extLst>
      <p:ext uri="{BB962C8B-B14F-4D97-AF65-F5344CB8AC3E}">
        <p14:creationId xmlns:p14="http://schemas.microsoft.com/office/powerpoint/2010/main" val="236657632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17502</TotalTime>
  <Words>3134</Words>
  <Application>Microsoft Office PowerPoint</Application>
  <PresentationFormat>On-screen Show (4:3)</PresentationFormat>
  <Paragraphs>359</Paragraphs>
  <Slides>23</Slides>
  <Notes>22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Custom Design</vt:lpstr>
      <vt:lpstr>Weakly Supervised Models of Aspect-Sentiment for Online Course Discussion Forums</vt:lpstr>
      <vt:lpstr>PowerPoint Presentation</vt:lpstr>
      <vt:lpstr>PowerPoint Presentation</vt:lpstr>
      <vt:lpstr>Example MOOC Posts</vt:lpstr>
      <vt:lpstr>Predicting fine-grained problems: Challenges</vt:lpstr>
      <vt:lpstr>Related Work</vt:lpstr>
      <vt:lpstr>SeededLDA for MOOC Forums</vt:lpstr>
      <vt:lpstr>Hinge-loss Markov Random Fields &amp; Probabilistic Soft Logic</vt:lpstr>
      <vt:lpstr>Predicting fine-grained problems and sentiment: Joint Prediction Problem</vt:lpstr>
      <vt:lpstr>Our Contributions</vt:lpstr>
      <vt:lpstr>MOOC Aspect-Sentiment Models: SeededLDA</vt:lpstr>
      <vt:lpstr>SeededLDA Model</vt:lpstr>
      <vt:lpstr>PSL-Joint: Combining Features</vt:lpstr>
      <vt:lpstr>PSL-Joint: Combining Features</vt:lpstr>
      <vt:lpstr>PSL-Joint: Encoding Dependencies</vt:lpstr>
      <vt:lpstr>PSL-Joint: Encoding Dependencies</vt:lpstr>
      <vt:lpstr>Experimental Evaluation</vt:lpstr>
      <vt:lpstr>Experimental Evaluation</vt:lpstr>
      <vt:lpstr>Experimental Evaluation</vt:lpstr>
      <vt:lpstr>Experimental Evaluation</vt:lpstr>
      <vt:lpstr>Experimental Evaluation</vt:lpstr>
      <vt:lpstr>Interpreting PSL-Joint Predictions</vt:lpstr>
      <vt:lpstr>Conclusion: Fine-grained aspect-sentiment in MOOC forums</vt:lpstr>
    </vt:vector>
  </TitlesOfParts>
  <Company>University of Maryland, College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Arti Ramesh</dc:creator>
  <cp:lastModifiedBy>Jimmy Foulds</cp:lastModifiedBy>
  <cp:revision>693</cp:revision>
  <dcterms:created xsi:type="dcterms:W3CDTF">2015-04-22T22:01:19Z</dcterms:created>
  <dcterms:modified xsi:type="dcterms:W3CDTF">2015-07-27T01:22:50Z</dcterms:modified>
</cp:coreProperties>
</file>